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95" r:id="rId25"/>
    <p:sldId id="279" r:id="rId26"/>
    <p:sldId id="280" r:id="rId27"/>
    <p:sldId id="296" r:id="rId28"/>
    <p:sldId id="297" r:id="rId29"/>
    <p:sldId id="281" r:id="rId30"/>
    <p:sldId id="282" r:id="rId31"/>
    <p:sldId id="283" r:id="rId32"/>
    <p:sldId id="284" r:id="rId33"/>
    <p:sldId id="285" r:id="rId34"/>
    <p:sldId id="286" r:id="rId35"/>
    <p:sldId id="287" r:id="rId36"/>
    <p:sldId id="294" r:id="rId37"/>
    <p:sldId id="288" r:id="rId38"/>
    <p:sldId id="289" r:id="rId39"/>
    <p:sldId id="290" r:id="rId40"/>
    <p:sldId id="291" r:id="rId41"/>
    <p:sldId id="292" r:id="rId42"/>
    <p:sldId id="293" r:id="rId4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4734D2-D35E-470C-BE38-F3711D9AA534}" type="datetimeFigureOut">
              <a:rPr lang="fa-IR" smtClean="0"/>
              <a:t>09/05/1441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5A20C26D-6882-47DD-9C0A-F66D30D898D0}"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09/05/1441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09/05/1441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09/05/1441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4734D2-D35E-470C-BE38-F3711D9AA534}" type="datetimeFigureOut">
              <a:rPr lang="fa-IR" smtClean="0"/>
              <a:t>09/05/1441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34D2-D35E-470C-BE38-F3711D9AA534}" type="datetimeFigureOut">
              <a:rPr lang="fa-IR" smtClean="0"/>
              <a:t>09/05/1441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4734D2-D35E-470C-BE38-F3711D9AA534}" type="datetimeFigureOut">
              <a:rPr lang="fa-IR" smtClean="0"/>
              <a:t>09/05/1441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4734D2-D35E-470C-BE38-F3711D9AA534}" type="datetimeFigureOut">
              <a:rPr lang="fa-IR" smtClean="0"/>
              <a:t>09/05/1441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734D2-D35E-470C-BE38-F3711D9AA534}" type="datetimeFigureOut">
              <a:rPr lang="fa-IR" smtClean="0"/>
              <a:t>09/05/1441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34D2-D35E-470C-BE38-F3711D9AA534}" type="datetimeFigureOut">
              <a:rPr lang="fa-IR" smtClean="0"/>
              <a:t>09/05/1441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734D2-D35E-470C-BE38-F3711D9AA534}" type="datetimeFigureOut">
              <a:rPr lang="fa-IR" smtClean="0"/>
              <a:t>09/05/1441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5A20C26D-6882-47DD-9C0A-F66D30D898D0}"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4734D2-D35E-470C-BE38-F3711D9AA534}" type="datetimeFigureOut">
              <a:rPr lang="fa-IR" smtClean="0"/>
              <a:t>09/05/1441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20C26D-6882-47DD-9C0A-F66D30D898D0}"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76672"/>
            <a:ext cx="8640960" cy="5832648"/>
          </a:xfrm>
        </p:spPr>
        <p:txBody>
          <a:bodyPr/>
          <a:lstStyle/>
          <a:p>
            <a:r>
              <a:rPr lang="fa-IR" dirty="0" smtClean="0"/>
              <a:t> </a:t>
            </a:r>
          </a:p>
          <a:p>
            <a:pPr algn="ctr"/>
            <a:r>
              <a:rPr lang="fa-IR" dirty="0" smtClean="0"/>
              <a:t>روش تحقیق کیفی</a:t>
            </a:r>
          </a:p>
          <a:p>
            <a:pPr algn="ctr"/>
            <a:r>
              <a:rPr lang="fa-IR" dirty="0" smtClean="0"/>
              <a:t>اقتباس از کتاب :اووه فلیک </a:t>
            </a:r>
          </a:p>
          <a:p>
            <a:pPr algn="ctr"/>
            <a:r>
              <a:rPr lang="fa-IR" dirty="0" smtClean="0"/>
              <a:t>ترجمه :هادی جلیلی</a:t>
            </a:r>
          </a:p>
          <a:p>
            <a:pPr algn="r"/>
            <a:r>
              <a:rPr lang="fa-IR" sz="2800" dirty="0" smtClean="0"/>
              <a:t>1-چگونگی استفاده از آثار ومتون منتشر شده ادبیات در تحقیق کیفی</a:t>
            </a:r>
          </a:p>
          <a:p>
            <a:pPr algn="r"/>
            <a:r>
              <a:rPr lang="fa-IR" sz="2800" dirty="0" smtClean="0"/>
              <a:t>2-پیش زمینه معرفت شناختی برساختن ودرک متون</a:t>
            </a:r>
          </a:p>
          <a:p>
            <a:pPr algn="ctr"/>
            <a:r>
              <a:rPr lang="fa-IR" sz="2800" dirty="0" smtClean="0"/>
              <a:t>تهیه وتنظیم :یوسف هدایی</a:t>
            </a:r>
          </a:p>
          <a:p>
            <a:pPr algn="ctr"/>
            <a:r>
              <a:rPr lang="fa-IR" sz="2800" dirty="0" smtClean="0"/>
              <a:t>اسفند 1398</a:t>
            </a:r>
            <a:endParaRPr lang="fa-IR" sz="2800" b="1" dirty="0" smtClean="0"/>
          </a:p>
          <a:p>
            <a:endParaRPr lang="fa-IR" sz="2800" dirty="0" smtClean="0"/>
          </a:p>
          <a:p>
            <a:endParaRPr lang="fa-IR" dirty="0" smtClean="0"/>
          </a:p>
          <a:p>
            <a:endParaRPr lang="fa-IR" dirty="0"/>
          </a:p>
          <a:p>
            <a:endParaRPr lang="fa-IR" dirty="0"/>
          </a:p>
        </p:txBody>
      </p:sp>
    </p:spTree>
    <p:extLst>
      <p:ext uri="{BB962C8B-B14F-4D97-AF65-F5344CB8AC3E}">
        <p14:creationId xmlns:p14="http://schemas.microsoft.com/office/powerpoint/2010/main" val="250093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77280"/>
            <a:ext cx="8712968" cy="6480720"/>
          </a:xfrm>
        </p:spPr>
        <p:txBody>
          <a:bodyPr>
            <a:normAutofit fontScale="92500" lnSpcReduction="10000"/>
          </a:bodyPr>
          <a:lstStyle/>
          <a:p>
            <a:endParaRPr lang="fa-IR" dirty="0" smtClean="0">
              <a:solidFill>
                <a:srgbClr val="FF0000"/>
              </a:solidFill>
            </a:endParaRPr>
          </a:p>
          <a:p>
            <a:pPr>
              <a:buFont typeface="Wingdings" pitchFamily="2" charset="2"/>
              <a:buChar char="Ø"/>
            </a:pPr>
            <a:r>
              <a:rPr lang="fa-IR" dirty="0" smtClean="0">
                <a:solidFill>
                  <a:srgbClr val="FF0000"/>
                </a:solidFill>
              </a:rPr>
              <a:t>2- </a:t>
            </a:r>
            <a:r>
              <a:rPr lang="ar-SA" dirty="0" smtClean="0">
                <a:solidFill>
                  <a:srgbClr val="FF0000"/>
                </a:solidFill>
              </a:rPr>
              <a:t>نظریه </a:t>
            </a:r>
            <a:r>
              <a:rPr lang="ar-SA" dirty="0">
                <a:solidFill>
                  <a:srgbClr val="FF0000"/>
                </a:solidFill>
              </a:rPr>
              <a:t>بازنمایی اجتماعی </a:t>
            </a:r>
            <a:r>
              <a:rPr lang="fa-IR" dirty="0" smtClean="0">
                <a:solidFill>
                  <a:srgbClr val="FF0000"/>
                </a:solidFill>
              </a:rPr>
              <a:t>:</a:t>
            </a:r>
          </a:p>
          <a:p>
            <a:r>
              <a:rPr lang="fa-IR" dirty="0" smtClean="0">
                <a:solidFill>
                  <a:srgbClr val="FF0000"/>
                </a:solidFill>
              </a:rPr>
              <a:t> </a:t>
            </a:r>
            <a:r>
              <a:rPr lang="ar-SA" dirty="0"/>
              <a:t>این نظریه به شما نشان خواهد داد که شکل های گوناگونی از دانش میان گروه های مختلف مردم عادی وجود دارد. </a:t>
            </a:r>
            <a:endParaRPr lang="fa-IR" dirty="0" smtClean="0"/>
          </a:p>
          <a:p>
            <a:r>
              <a:rPr lang="ar-SA" dirty="0" smtClean="0"/>
              <a:t>همچنین </a:t>
            </a:r>
            <a:r>
              <a:rPr lang="ar-SA" dirty="0"/>
              <a:t>تصوری از نحوه شکل گیری و پیدایش این دانش، تغییر و تحول، و انتقال آن در اختیارتان می گذارد. </a:t>
            </a:r>
            <a:endParaRPr lang="fa-IR" dirty="0" smtClean="0"/>
          </a:p>
          <a:p>
            <a:r>
              <a:rPr lang="ar-SA" dirty="0" smtClean="0"/>
              <a:t>ا</a:t>
            </a:r>
            <a:r>
              <a:rPr lang="ar-SA" b="1" dirty="0" smtClean="0"/>
              <a:t>ین </a:t>
            </a:r>
            <a:r>
              <a:rPr lang="ar-SA" b="1" dirty="0"/>
              <a:t>اطلاعات چهارچوب نظری برای مفهوم پردازی در تحقیق فراهم می آورد.</a:t>
            </a:r>
            <a:endParaRPr lang="en-US" b="1" dirty="0"/>
          </a:p>
          <a:p>
            <a:r>
              <a:rPr lang="ar-SA" dirty="0"/>
              <a:t>هنگامی که </a:t>
            </a:r>
            <a:r>
              <a:rPr lang="ar-SA" dirty="0">
                <a:solidFill>
                  <a:srgbClr val="FF0000"/>
                </a:solidFill>
              </a:rPr>
              <a:t>طبقه متوسط </a:t>
            </a:r>
            <a:r>
              <a:rPr lang="ar-SA" dirty="0"/>
              <a:t>را در کانون توجه مطالعه خود قرار می دهید، ممکن است کارتان را از </a:t>
            </a:r>
            <a:r>
              <a:rPr lang="ar-SA" b="1" dirty="0"/>
              <a:t>مفهوم طبقات اجتماعی، نابرابری اجتماعی، و توزیع امتیازها و محرومیت ها در جامعه </a:t>
            </a:r>
            <a:r>
              <a:rPr lang="ar-SA" dirty="0"/>
              <a:t>شروع کرده باشید</a:t>
            </a:r>
            <a:r>
              <a:rPr lang="ar-SA" dirty="0" smtClean="0"/>
              <a:t>.</a:t>
            </a:r>
            <a:endParaRPr lang="fa-IR" dirty="0" smtClean="0"/>
          </a:p>
          <a:p>
            <a:r>
              <a:rPr lang="ar-SA" dirty="0" smtClean="0"/>
              <a:t> </a:t>
            </a:r>
            <a:r>
              <a:rPr lang="ar-SA" dirty="0">
                <a:solidFill>
                  <a:srgbClr val="FF0000"/>
                </a:solidFill>
              </a:rPr>
              <a:t>این ها نظریه های زمینه ای نگاه به تحقیق </a:t>
            </a:r>
            <a:r>
              <a:rPr lang="ar-SA" dirty="0" smtClean="0"/>
              <a:t>هستند.</a:t>
            </a:r>
            <a:endParaRPr lang="fa-IR" dirty="0" smtClean="0"/>
          </a:p>
          <a:p>
            <a:r>
              <a:rPr lang="ar-SA" dirty="0" smtClean="0"/>
              <a:t> </a:t>
            </a:r>
            <a:r>
              <a:rPr lang="ar-SA" dirty="0"/>
              <a:t>هنگامی که </a:t>
            </a:r>
            <a:r>
              <a:rPr lang="ar-SA" dirty="0">
                <a:solidFill>
                  <a:srgbClr val="FF0000"/>
                </a:solidFill>
              </a:rPr>
              <a:t>گروه هدف </a:t>
            </a:r>
            <a:r>
              <a:rPr lang="ar-SA" dirty="0"/>
              <a:t>مطالعه تان را بر زنان متمرکز می کنید ممکن است توجهی به جنسیت نشان داده و از </a:t>
            </a:r>
            <a:r>
              <a:rPr lang="ar-SA" dirty="0">
                <a:solidFill>
                  <a:srgbClr val="FF0000"/>
                </a:solidFill>
              </a:rPr>
              <a:t>ایده تفاوت های جنسیتی </a:t>
            </a:r>
            <a:r>
              <a:rPr lang="ar-SA" dirty="0"/>
              <a:t>در تجربیات، روش زندگی، یا شیوه شناخت شان شروع کرده باشید. شاید هم صراحتا دیدگاهی فمینیستی در مطالعه تان داشته باشید </a:t>
            </a:r>
            <a:r>
              <a:rPr lang="fa-IR" dirty="0" smtClean="0"/>
              <a:t>.</a:t>
            </a:r>
          </a:p>
          <a:p>
            <a:r>
              <a:rPr lang="ar-SA" b="1" dirty="0" smtClean="0">
                <a:solidFill>
                  <a:srgbClr val="FF0000"/>
                </a:solidFill>
              </a:rPr>
              <a:t>این </a:t>
            </a:r>
            <a:r>
              <a:rPr lang="ar-SA" b="1" dirty="0">
                <a:solidFill>
                  <a:srgbClr val="FF0000"/>
                </a:solidFill>
              </a:rPr>
              <a:t>ها را نظریه های </a:t>
            </a:r>
            <a:r>
              <a:rPr lang="ar-SA" b="1" dirty="0" smtClean="0">
                <a:solidFill>
                  <a:srgbClr val="FF0000"/>
                </a:solidFill>
              </a:rPr>
              <a:t>زمینه</a:t>
            </a:r>
            <a:r>
              <a:rPr lang="fa-IR" b="1" dirty="0" smtClean="0">
                <a:solidFill>
                  <a:srgbClr val="FF0000"/>
                </a:solidFill>
              </a:rPr>
              <a:t> </a:t>
            </a:r>
            <a:r>
              <a:rPr lang="ar-SA" b="1" dirty="0" smtClean="0">
                <a:solidFill>
                  <a:srgbClr val="FF0000"/>
                </a:solidFill>
              </a:rPr>
              <a:t>ای </a:t>
            </a:r>
            <a:r>
              <a:rPr lang="ar-SA" b="1" dirty="0">
                <a:solidFill>
                  <a:srgbClr val="FF0000"/>
                </a:solidFill>
              </a:rPr>
              <a:t>تحقیق </a:t>
            </a:r>
            <a:r>
              <a:rPr lang="ar-SA" dirty="0"/>
              <a:t>می </a:t>
            </a:r>
            <a:r>
              <a:rPr lang="ar-SA" dirty="0" smtClean="0"/>
              <a:t>نام</a:t>
            </a:r>
            <a:r>
              <a:rPr lang="fa-IR" dirty="0" smtClean="0"/>
              <a:t>ند.</a:t>
            </a:r>
            <a:endParaRPr lang="fa-IR" dirty="0">
              <a:solidFill>
                <a:srgbClr val="FF0000"/>
              </a:solidFill>
            </a:endParaRPr>
          </a:p>
        </p:txBody>
      </p:sp>
    </p:spTree>
    <p:extLst>
      <p:ext uri="{BB962C8B-B14F-4D97-AF65-F5344CB8AC3E}">
        <p14:creationId xmlns:p14="http://schemas.microsoft.com/office/powerpoint/2010/main" val="1161735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49288"/>
            <a:ext cx="8640960" cy="6408712"/>
          </a:xfrm>
        </p:spPr>
        <p:txBody>
          <a:bodyPr>
            <a:normAutofit fontScale="92500" lnSpcReduction="10000"/>
          </a:bodyPr>
          <a:lstStyle/>
          <a:p>
            <a:endParaRPr lang="fa-IR" dirty="0" smtClean="0"/>
          </a:p>
          <a:p>
            <a:pPr>
              <a:buFont typeface="Wingdings" pitchFamily="2" charset="2"/>
              <a:buChar char="Ø"/>
            </a:pPr>
            <a:r>
              <a:rPr lang="fa-IR" b="1" dirty="0" smtClean="0">
                <a:solidFill>
                  <a:srgbClr val="FF0000"/>
                </a:solidFill>
              </a:rPr>
              <a:t>3-</a:t>
            </a:r>
            <a:r>
              <a:rPr lang="ar-SA" b="1" dirty="0">
                <a:solidFill>
                  <a:srgbClr val="FF0000"/>
                </a:solidFill>
              </a:rPr>
              <a:t>روش شناسی </a:t>
            </a:r>
            <a:r>
              <a:rPr lang="ar-SA" b="1" dirty="0" smtClean="0">
                <a:solidFill>
                  <a:srgbClr val="FF0000"/>
                </a:solidFill>
              </a:rPr>
              <a:t>خاص </a:t>
            </a:r>
            <a:r>
              <a:rPr lang="ar-SA" b="1" dirty="0">
                <a:solidFill>
                  <a:srgbClr val="FF0000"/>
                </a:solidFill>
              </a:rPr>
              <a:t>– مثلا مصاحبه اپیزودیک </a:t>
            </a:r>
            <a:r>
              <a:rPr lang="fa-IR" b="1" dirty="0" smtClean="0">
                <a:solidFill>
                  <a:srgbClr val="FF0000"/>
                </a:solidFill>
              </a:rPr>
              <a:t>:</a:t>
            </a:r>
          </a:p>
          <a:p>
            <a:r>
              <a:rPr lang="fa-IR" dirty="0" smtClean="0"/>
              <a:t>این روش </a:t>
            </a:r>
            <a:r>
              <a:rPr lang="ar-SA" b="1" dirty="0" smtClean="0"/>
              <a:t>بازنمایی </a:t>
            </a:r>
            <a:r>
              <a:rPr lang="ar-SA" b="1" dirty="0"/>
              <a:t>های اجتماعی </a:t>
            </a:r>
            <a:r>
              <a:rPr lang="ar-SA" dirty="0"/>
              <a:t>در طول حیات ، </a:t>
            </a:r>
            <a:r>
              <a:rPr lang="ar-SA" dirty="0" smtClean="0"/>
              <a:t>پاسخگوی</a:t>
            </a:r>
            <a:r>
              <a:rPr lang="fa-IR" dirty="0" smtClean="0"/>
              <a:t>ی</a:t>
            </a:r>
            <a:r>
              <a:rPr lang="ar-SA" dirty="0" smtClean="0"/>
              <a:t> </a:t>
            </a:r>
            <a:r>
              <a:rPr lang="ar-SA" dirty="0"/>
              <a:t>تان چگونه دچار تغییر و تحول می شوند</a:t>
            </a:r>
            <a:r>
              <a:rPr lang="ar-SA" dirty="0" smtClean="0"/>
              <a:t>.</a:t>
            </a:r>
            <a:endParaRPr lang="fa-IR" dirty="0" smtClean="0"/>
          </a:p>
          <a:p>
            <a:r>
              <a:rPr lang="ar-SA" dirty="0" smtClean="0"/>
              <a:t> </a:t>
            </a:r>
            <a:r>
              <a:rPr lang="ar-SA" dirty="0"/>
              <a:t>این روش نسبت به موضوعی که می توان مطالعه اش کرد، برداشت نظری خاصی دارد</a:t>
            </a:r>
            <a:r>
              <a:rPr lang="ar-SA" dirty="0" smtClean="0"/>
              <a:t>.</a:t>
            </a:r>
            <a:endParaRPr lang="fa-IR" dirty="0" smtClean="0"/>
          </a:p>
          <a:p>
            <a:r>
              <a:rPr lang="ar-SA" dirty="0" smtClean="0"/>
              <a:t> </a:t>
            </a:r>
            <a:r>
              <a:rPr lang="ar-SA" dirty="0"/>
              <a:t>این نظریه، برای مثال، بر </a:t>
            </a:r>
            <a:r>
              <a:rPr lang="ar-SA" dirty="0">
                <a:solidFill>
                  <a:srgbClr val="FF0000"/>
                </a:solidFill>
              </a:rPr>
              <a:t>اطلاعات </a:t>
            </a:r>
            <a:r>
              <a:rPr lang="ar-SA" dirty="0" smtClean="0">
                <a:solidFill>
                  <a:srgbClr val="FF0000"/>
                </a:solidFill>
              </a:rPr>
              <a:t>زندگینامه</a:t>
            </a:r>
            <a:r>
              <a:rPr lang="fa-IR" dirty="0" smtClean="0">
                <a:solidFill>
                  <a:srgbClr val="FF0000"/>
                </a:solidFill>
              </a:rPr>
              <a:t> </a:t>
            </a:r>
            <a:r>
              <a:rPr lang="ar-SA" dirty="0" smtClean="0">
                <a:solidFill>
                  <a:srgbClr val="FF0000"/>
                </a:solidFill>
              </a:rPr>
              <a:t>ای </a:t>
            </a:r>
            <a:r>
              <a:rPr lang="ar-SA" dirty="0">
                <a:solidFill>
                  <a:srgbClr val="FF0000"/>
                </a:solidFill>
              </a:rPr>
              <a:t>متمرکز </a:t>
            </a:r>
            <a:r>
              <a:rPr lang="ar-SA" dirty="0"/>
              <a:t>در کدام زندگینامه یک زندگینامه معمول است، چه چیز سیر زندگی یک فرد را به موردی </a:t>
            </a:r>
            <a:r>
              <a:rPr lang="fa-IR" dirty="0" smtClean="0">
                <a:solidFill>
                  <a:srgbClr val="FF0000"/>
                </a:solidFill>
              </a:rPr>
              <a:t>خاص </a:t>
            </a:r>
            <a:r>
              <a:rPr lang="ar-SA" dirty="0" smtClean="0">
                <a:solidFill>
                  <a:srgbClr val="FF0000"/>
                </a:solidFill>
              </a:rPr>
              <a:t>و </a:t>
            </a:r>
            <a:r>
              <a:rPr lang="fa-IR" dirty="0" smtClean="0">
                <a:solidFill>
                  <a:srgbClr val="FF0000"/>
                </a:solidFill>
              </a:rPr>
              <a:t>ی</a:t>
            </a:r>
            <a:r>
              <a:rPr lang="ar-SA" dirty="0" smtClean="0">
                <a:solidFill>
                  <a:srgbClr val="FF0000"/>
                </a:solidFill>
              </a:rPr>
              <a:t>ا </a:t>
            </a:r>
            <a:r>
              <a:rPr lang="ar-SA" dirty="0">
                <a:solidFill>
                  <a:srgbClr val="FF0000"/>
                </a:solidFill>
              </a:rPr>
              <a:t>کجرو بدل </a:t>
            </a:r>
            <a:r>
              <a:rPr lang="ar-SA" dirty="0"/>
              <a:t>می کند</a:t>
            </a:r>
            <a:r>
              <a:rPr lang="ar-SA" dirty="0" smtClean="0"/>
              <a:t>.</a:t>
            </a:r>
            <a:endParaRPr lang="fa-IR" dirty="0" smtClean="0"/>
          </a:p>
          <a:p>
            <a:r>
              <a:rPr lang="ar-SA" dirty="0" smtClean="0"/>
              <a:t> </a:t>
            </a:r>
            <a:r>
              <a:rPr lang="ar-SA" dirty="0"/>
              <a:t>علاوه بر این، </a:t>
            </a:r>
            <a:r>
              <a:rPr lang="ar-SA" dirty="0">
                <a:solidFill>
                  <a:srgbClr val="FF0000"/>
                </a:solidFill>
              </a:rPr>
              <a:t>نظریه فوق با پیش فرضی درباره نحوه سازمان یافتن </a:t>
            </a:r>
            <a:r>
              <a:rPr lang="ar-SA" dirty="0"/>
              <a:t>آغاز می </a:t>
            </a:r>
            <a:r>
              <a:rPr lang="fa-IR" dirty="0" smtClean="0"/>
              <a:t>شود</a:t>
            </a:r>
            <a:r>
              <a:rPr lang="ar-SA" dirty="0" smtClean="0"/>
              <a:t>.</a:t>
            </a:r>
            <a:endParaRPr lang="fa-IR" dirty="0" smtClean="0"/>
          </a:p>
          <a:p>
            <a:r>
              <a:rPr lang="ar-SA" dirty="0" smtClean="0"/>
              <a:t> </a:t>
            </a:r>
            <a:r>
              <a:rPr lang="ar-SA" dirty="0"/>
              <a:t>بر این اساس حافظه و دانش مفهومی یا معناشناسی و زندگینامه ای یا اپیزودیک از یکدیگر متمایز می </a:t>
            </a:r>
            <a:r>
              <a:rPr lang="ar-SA" dirty="0" smtClean="0"/>
              <a:t>شوند</a:t>
            </a:r>
            <a:r>
              <a:rPr lang="fa-IR" dirty="0" smtClean="0"/>
              <a:t>.</a:t>
            </a:r>
            <a:r>
              <a:rPr lang="ar-SA" dirty="0" smtClean="0"/>
              <a:t> </a:t>
            </a:r>
            <a:endParaRPr lang="fa-IR" dirty="0" smtClean="0"/>
          </a:p>
          <a:p>
            <a:r>
              <a:rPr lang="ar-SA" dirty="0" smtClean="0"/>
              <a:t>این </a:t>
            </a:r>
            <a:r>
              <a:rPr lang="ar-SA" dirty="0"/>
              <a:t>روش دانش نظری مفصلی در این باره دارد که چگونه گردآوری داده ها را سازمان دهیم تا داده ها تا سر حد امکان پربارتر </a:t>
            </a:r>
            <a:r>
              <a:rPr lang="ar-SA" dirty="0" smtClean="0"/>
              <a:t>باشند</a:t>
            </a:r>
            <a:r>
              <a:rPr lang="fa-IR" dirty="0" smtClean="0"/>
              <a:t>.</a:t>
            </a:r>
          </a:p>
          <a:p>
            <a:r>
              <a:rPr lang="ar-SA" dirty="0" smtClean="0"/>
              <a:t>در </a:t>
            </a:r>
            <a:r>
              <a:rPr lang="ar-SA" dirty="0"/>
              <a:t>این جا نیز مجددا پای نظریه، که اطلاع از آن سودمند خواهد بود، به میان کشیده می شود.</a:t>
            </a:r>
            <a:endParaRPr lang="en-US" dirty="0"/>
          </a:p>
          <a:p>
            <a:endParaRPr lang="fa-IR" b="1" dirty="0">
              <a:solidFill>
                <a:srgbClr val="FF0000"/>
              </a:solidFill>
            </a:endParaRPr>
          </a:p>
        </p:txBody>
      </p:sp>
    </p:spTree>
    <p:extLst>
      <p:ext uri="{BB962C8B-B14F-4D97-AF65-F5344CB8AC3E}">
        <p14:creationId xmlns:p14="http://schemas.microsoft.com/office/powerpoint/2010/main" val="4062680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6"/>
            <a:ext cx="8846284" cy="6381328"/>
          </a:xfrm>
        </p:spPr>
        <p:txBody>
          <a:bodyPr>
            <a:normAutofit fontScale="85000" lnSpcReduction="20000"/>
          </a:bodyPr>
          <a:lstStyle/>
          <a:p>
            <a:endParaRPr lang="fa-IR" dirty="0" smtClean="0"/>
          </a:p>
          <a:p>
            <a:pPr>
              <a:buFont typeface="Wingdings" pitchFamily="2" charset="2"/>
              <a:buChar char="Ø"/>
            </a:pPr>
            <a:r>
              <a:rPr lang="ar-SA" b="1" dirty="0">
                <a:solidFill>
                  <a:srgbClr val="FF0000"/>
                </a:solidFill>
              </a:rPr>
              <a:t>شیوه استفاده از ادبیات تجربی مربوط به تحقیقات پیشین </a:t>
            </a:r>
            <a:r>
              <a:rPr lang="ar-SA" b="1" dirty="0" smtClean="0">
                <a:solidFill>
                  <a:srgbClr val="FF0000"/>
                </a:solidFill>
              </a:rPr>
              <a:t>در </a:t>
            </a:r>
            <a:r>
              <a:rPr lang="ar-SA" b="1" dirty="0">
                <a:solidFill>
                  <a:srgbClr val="FF0000"/>
                </a:solidFill>
              </a:rPr>
              <a:t>همان حوزه یا حوزه های مشابه</a:t>
            </a:r>
            <a:endParaRPr lang="en-US" b="1" dirty="0">
              <a:solidFill>
                <a:srgbClr val="FF0000"/>
              </a:solidFill>
            </a:endParaRPr>
          </a:p>
          <a:p>
            <a:r>
              <a:rPr lang="fa-IR" dirty="0" smtClean="0"/>
              <a:t> پیش </a:t>
            </a:r>
            <a:r>
              <a:rPr lang="ar-SA" dirty="0" smtClean="0"/>
              <a:t>از </a:t>
            </a:r>
            <a:r>
              <a:rPr lang="ar-SA" dirty="0"/>
              <a:t>شروع تحقیق تجربی بد نیست پرس و جویی درباره تحقیقات انجام شده در حوزه پژوهشی تان یا حوزه های مشابه انجام </a:t>
            </a:r>
            <a:r>
              <a:rPr lang="ar-SA" dirty="0" smtClean="0"/>
              <a:t>دهید</a:t>
            </a:r>
            <a:r>
              <a:rPr lang="fa-IR" dirty="0" smtClean="0"/>
              <a:t> ،</a:t>
            </a:r>
            <a:r>
              <a:rPr lang="ar-SA" dirty="0" smtClean="0"/>
              <a:t>گاه </a:t>
            </a:r>
            <a:r>
              <a:rPr lang="ar-SA" dirty="0"/>
              <a:t>چنین عملی بسیار سودمند خواهد </a:t>
            </a:r>
            <a:r>
              <a:rPr lang="ar-SA" dirty="0" smtClean="0"/>
              <a:t>بود</a:t>
            </a:r>
            <a:r>
              <a:rPr lang="fa-IR" dirty="0" smtClean="0"/>
              <a:t> </a:t>
            </a:r>
            <a:r>
              <a:rPr lang="ar-SA" dirty="0" smtClean="0">
                <a:solidFill>
                  <a:srgbClr val="FF0000"/>
                </a:solidFill>
              </a:rPr>
              <a:t>تحقیقات </a:t>
            </a:r>
            <a:r>
              <a:rPr lang="ar-SA" dirty="0">
                <a:solidFill>
                  <a:srgbClr val="FF0000"/>
                </a:solidFill>
              </a:rPr>
              <a:t>قبلی </a:t>
            </a:r>
            <a:r>
              <a:rPr lang="ar-SA" dirty="0"/>
              <a:t>می توانند منشاء الهام شما باشند </a:t>
            </a:r>
            <a:r>
              <a:rPr lang="fa-IR" dirty="0" smtClean="0"/>
              <a:t>.</a:t>
            </a:r>
          </a:p>
          <a:p>
            <a:r>
              <a:rPr lang="ar-SA" dirty="0" smtClean="0"/>
              <a:t>این </a:t>
            </a:r>
            <a:r>
              <a:rPr lang="ar-SA" dirty="0"/>
              <a:t>که در تحقیق خودتان چه بکنید، چگونه آن را طراحی کنید، در مصاحبه ها چه سؤال هایی را مطرح کنید و جز اینها. </a:t>
            </a:r>
            <a:endParaRPr lang="fa-IR" dirty="0" smtClean="0"/>
          </a:p>
          <a:p>
            <a:r>
              <a:rPr lang="ar-SA" dirty="0" smtClean="0">
                <a:solidFill>
                  <a:srgbClr val="FF0000"/>
                </a:solidFill>
              </a:rPr>
              <a:t>اگر </a:t>
            </a:r>
            <a:r>
              <a:rPr lang="ar-SA" dirty="0">
                <a:solidFill>
                  <a:srgbClr val="FF0000"/>
                </a:solidFill>
              </a:rPr>
              <a:t>تحقیق قبلی نمونه خوبی </a:t>
            </a:r>
            <a:r>
              <a:rPr lang="ar-SA" dirty="0"/>
              <a:t>باشد، می توانید از آن به </a:t>
            </a:r>
            <a:r>
              <a:rPr lang="ar-SA" dirty="0">
                <a:solidFill>
                  <a:srgbClr val="FF0000"/>
                </a:solidFill>
              </a:rPr>
              <a:t>عنوان الگویی </a:t>
            </a:r>
            <a:r>
              <a:rPr lang="ar-SA" dirty="0"/>
              <a:t>برای انجام تحقیق خودتان استفاده کنید؛ اما اگر تحقیق بدی است، با سرمشق قرار دادن آن خواهید دانست که چه خطاهایی را نباید مرتکب شوید</a:t>
            </a:r>
            <a:r>
              <a:rPr lang="ar-SA" dirty="0" smtClean="0"/>
              <a:t>.</a:t>
            </a:r>
            <a:endParaRPr lang="fa-IR" dirty="0" smtClean="0"/>
          </a:p>
          <a:p>
            <a:r>
              <a:rPr lang="ar-SA" dirty="0" smtClean="0"/>
              <a:t> </a:t>
            </a:r>
            <a:r>
              <a:rPr lang="ar-SA" dirty="0"/>
              <a:t>اما منظور از </a:t>
            </a:r>
            <a:r>
              <a:rPr lang="ar-SA" dirty="0">
                <a:solidFill>
                  <a:srgbClr val="FF0000"/>
                </a:solidFill>
              </a:rPr>
              <a:t>مطالعه ادبیات تجربی </a:t>
            </a:r>
            <a:r>
              <a:rPr lang="ar-SA" dirty="0"/>
              <a:t>عمدتأ آن است که بدانید که دیگران در حوزه مطالعاتی شما چه می کنند، چه مطالعاتی انجام شده، بر چه موضوعاتی تمرکز شده، و درباره چه موضوعاتی هنوز تحقیقی انجام نشده است</a:t>
            </a:r>
            <a:r>
              <a:rPr lang="ar-SA" dirty="0" smtClean="0"/>
              <a:t>.</a:t>
            </a:r>
            <a:endParaRPr lang="fa-IR" dirty="0" smtClean="0"/>
          </a:p>
          <a:p>
            <a:r>
              <a:rPr lang="ar-SA" dirty="0" smtClean="0"/>
              <a:t> </a:t>
            </a:r>
            <a:r>
              <a:rPr lang="ar-SA" dirty="0"/>
              <a:t>تحقیقات زیادی در حوزه مطالعاتی شما انجام می شود؟ دانستن اینکه تحقیقات پیشین در چه سطحی انجام شده اند و نتایج شان چه بوده سودمند خواهد بود.</a:t>
            </a:r>
            <a:endParaRPr lang="en-US" dirty="0"/>
          </a:p>
          <a:p>
            <a:r>
              <a:rPr lang="ar-SA" dirty="0">
                <a:solidFill>
                  <a:srgbClr val="FF0000"/>
                </a:solidFill>
              </a:rPr>
              <a:t>مرور ادبیات تجربی در حوزه پژوهش تان </a:t>
            </a:r>
            <a:r>
              <a:rPr lang="ar-SA" dirty="0"/>
              <a:t>به شما در پاسخ به سؤالاتی از این دست کمک خواهد کرد • </a:t>
            </a:r>
            <a:endParaRPr lang="en-US" dirty="0"/>
          </a:p>
          <a:p>
            <a:r>
              <a:rPr lang="ar-SA" dirty="0"/>
              <a:t>چه سنن یا مجادلات روش شناختی در این باره وجود دارد؟</a:t>
            </a:r>
            <a:endParaRPr lang="en-US" dirty="0"/>
          </a:p>
          <a:p>
            <a:r>
              <a:rPr lang="fa-IR" dirty="0" smtClean="0"/>
              <a:t>آ</a:t>
            </a:r>
            <a:r>
              <a:rPr lang="ar-SA" dirty="0" smtClean="0"/>
              <a:t>یا </a:t>
            </a:r>
            <a:r>
              <a:rPr lang="ar-SA" dirty="0"/>
              <a:t>نتایج یا یافته های ضد و نقیضی وجود دارند که نقطه شروع تحقیق شما قرار بگیرند؟</a:t>
            </a:r>
            <a:endParaRPr lang="en-US" dirty="0"/>
          </a:p>
          <a:p>
            <a:pPr marL="0" indent="0">
              <a:buNone/>
            </a:pPr>
            <a:endParaRPr lang="fa-IR" dirty="0"/>
          </a:p>
        </p:txBody>
      </p:sp>
    </p:spTree>
    <p:extLst>
      <p:ext uri="{BB962C8B-B14F-4D97-AF65-F5344CB8AC3E}">
        <p14:creationId xmlns:p14="http://schemas.microsoft.com/office/powerpoint/2010/main" val="1068924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6336704"/>
          </a:xfrm>
        </p:spPr>
        <p:txBody>
          <a:bodyPr>
            <a:normAutofit lnSpcReduction="10000"/>
          </a:bodyPr>
          <a:lstStyle/>
          <a:p>
            <a:endParaRPr lang="fa-IR" dirty="0" smtClean="0"/>
          </a:p>
          <a:p>
            <a:pPr>
              <a:buFont typeface="Wingdings" pitchFamily="2" charset="2"/>
              <a:buChar char="Ø"/>
            </a:pPr>
            <a:r>
              <a:rPr lang="ar-SA" b="1" dirty="0">
                <a:solidFill>
                  <a:srgbClr val="FF0000"/>
                </a:solidFill>
              </a:rPr>
              <a:t>نحوه استفاده از ادبیات روش شناختی مربوط به روش تحقیق شما </a:t>
            </a:r>
            <a:endParaRPr lang="en-US" b="1" dirty="0">
              <a:solidFill>
                <a:srgbClr val="FF0000"/>
              </a:solidFill>
            </a:endParaRPr>
          </a:p>
          <a:p>
            <a:r>
              <a:rPr lang="fa-IR" dirty="0" smtClean="0"/>
              <a:t> در این روش </a:t>
            </a:r>
            <a:r>
              <a:rPr lang="ar-SA" dirty="0" smtClean="0"/>
              <a:t>بررسی </a:t>
            </a:r>
            <a:r>
              <a:rPr lang="ar-SA" dirty="0"/>
              <a:t>مشروحی درباره جایگاه فعلی تحقیق کیفی به عمل </a:t>
            </a:r>
            <a:r>
              <a:rPr lang="fa-IR" dirty="0" smtClean="0"/>
              <a:t>می آید</a:t>
            </a:r>
            <a:r>
              <a:rPr lang="ar-SA" dirty="0" smtClean="0"/>
              <a:t>. </a:t>
            </a:r>
            <a:r>
              <a:rPr lang="ar-SA" dirty="0"/>
              <a:t>می توانید این بررسی را از طریق مطالعه یک کتاب آموزشی یا مقدماتی در این باره انجام دهید. </a:t>
            </a:r>
            <a:endParaRPr lang="fa-IR" dirty="0" smtClean="0"/>
          </a:p>
          <a:p>
            <a:r>
              <a:rPr lang="ar-SA" dirty="0" smtClean="0"/>
              <a:t>علاوه </a:t>
            </a:r>
            <a:r>
              <a:rPr lang="ar-SA" dirty="0"/>
              <a:t>بر این، به برخی از مجلات مربوطه نگاهی بیندازید و ببینید طی چند سال اخیر چه مطالبی در آنها به </a:t>
            </a:r>
            <a:r>
              <a:rPr lang="ar-SA" dirty="0" smtClean="0"/>
              <a:t>چ</a:t>
            </a:r>
            <a:r>
              <a:rPr lang="fa-IR" dirty="0" smtClean="0"/>
              <a:t>اپ</a:t>
            </a:r>
            <a:r>
              <a:rPr lang="ar-SA" dirty="0" smtClean="0"/>
              <a:t> </a:t>
            </a:r>
            <a:r>
              <a:rPr lang="ar-SA" dirty="0"/>
              <a:t>رسیده است. </a:t>
            </a:r>
            <a:endParaRPr lang="fa-IR" dirty="0" smtClean="0"/>
          </a:p>
          <a:p>
            <a:r>
              <a:rPr lang="ar-SA" dirty="0" smtClean="0"/>
              <a:t>آثار </a:t>
            </a:r>
            <a:r>
              <a:rPr lang="ar-SA" dirty="0"/>
              <a:t>منتشر شده مربوط به روش تان </a:t>
            </a:r>
            <a:r>
              <a:rPr lang="fa-IR" dirty="0" smtClean="0"/>
              <a:t>را</a:t>
            </a:r>
            <a:r>
              <a:rPr lang="ar-SA" dirty="0" smtClean="0"/>
              <a:t> </a:t>
            </a:r>
            <a:r>
              <a:rPr lang="ar-SA" dirty="0"/>
              <a:t>شناسایی کنید. </a:t>
            </a:r>
            <a:endParaRPr lang="fa-IR" dirty="0" smtClean="0"/>
          </a:p>
          <a:p>
            <a:r>
              <a:rPr lang="fa-IR" dirty="0" smtClean="0">
                <a:solidFill>
                  <a:srgbClr val="FF0000"/>
                </a:solidFill>
              </a:rPr>
              <a:t>1-</a:t>
            </a:r>
            <a:r>
              <a:rPr lang="ar-SA" dirty="0" smtClean="0">
                <a:solidFill>
                  <a:srgbClr val="FF0000"/>
                </a:solidFill>
              </a:rPr>
              <a:t>اولین </a:t>
            </a:r>
            <a:r>
              <a:rPr lang="ar-SA" dirty="0">
                <a:solidFill>
                  <a:srgbClr val="FF0000"/>
                </a:solidFill>
              </a:rPr>
              <a:t>گام </a:t>
            </a:r>
            <a:r>
              <a:rPr lang="ar-SA" dirty="0"/>
              <a:t>امکان تصمیم گیری درباره یک روش خاص را در بستر گزینه های </a:t>
            </a:r>
            <a:r>
              <a:rPr lang="fa-IR" dirty="0" smtClean="0"/>
              <a:t>مختلف </a:t>
            </a:r>
            <a:r>
              <a:rPr lang="ar-SA" dirty="0" smtClean="0"/>
              <a:t>موجود </a:t>
            </a:r>
            <a:r>
              <a:rPr lang="ar-SA" dirty="0"/>
              <a:t>و دانش مربوط به </a:t>
            </a:r>
            <a:r>
              <a:rPr lang="ar-SA" dirty="0" smtClean="0"/>
              <a:t>آنها</a:t>
            </a:r>
            <a:r>
              <a:rPr lang="fa-IR" dirty="0" smtClean="0"/>
              <a:t>را </a:t>
            </a:r>
            <a:r>
              <a:rPr lang="ar-SA" dirty="0" smtClean="0"/>
              <a:t>فراهم </a:t>
            </a:r>
            <a:r>
              <a:rPr lang="ar-SA" dirty="0"/>
              <a:t>می آورد</a:t>
            </a:r>
            <a:r>
              <a:rPr lang="ar-SA" dirty="0" smtClean="0"/>
              <a:t>.</a:t>
            </a:r>
            <a:endParaRPr lang="fa-IR" dirty="0" smtClean="0"/>
          </a:p>
          <a:p>
            <a:r>
              <a:rPr lang="ar-SA" dirty="0" smtClean="0">
                <a:solidFill>
                  <a:srgbClr val="FF0000"/>
                </a:solidFill>
              </a:rPr>
              <a:t> </a:t>
            </a:r>
            <a:r>
              <a:rPr lang="fa-IR" dirty="0" smtClean="0">
                <a:solidFill>
                  <a:srgbClr val="FF0000"/>
                </a:solidFill>
              </a:rPr>
              <a:t>2-</a:t>
            </a:r>
            <a:r>
              <a:rPr lang="ar-SA" dirty="0" smtClean="0">
                <a:solidFill>
                  <a:srgbClr val="FF0000"/>
                </a:solidFill>
              </a:rPr>
              <a:t>گام </a:t>
            </a:r>
            <a:r>
              <a:rPr lang="ar-SA" dirty="0">
                <a:solidFill>
                  <a:srgbClr val="FF0000"/>
                </a:solidFill>
              </a:rPr>
              <a:t>دوم </a:t>
            </a:r>
            <a:r>
              <a:rPr lang="ar-SA" dirty="0"/>
              <a:t>نیز شما را برای برداشتن گام های </a:t>
            </a:r>
            <a:r>
              <a:rPr lang="fa-IR" dirty="0" smtClean="0"/>
              <a:t>تکنیکی تر</a:t>
            </a:r>
            <a:r>
              <a:rPr lang="ar-SA" dirty="0" smtClean="0"/>
              <a:t>یعنی </a:t>
            </a:r>
            <a:r>
              <a:rPr lang="ar-SA" dirty="0"/>
              <a:t>برنامه ریزی برای به کارگیری آن روش و </a:t>
            </a:r>
            <a:r>
              <a:rPr lang="ar-SA" dirty="0" smtClean="0"/>
              <a:t>پرهیزازمشکلات </a:t>
            </a:r>
            <a:r>
              <a:rPr lang="ar-SA" dirty="0"/>
              <a:t>و خطاهایی که </a:t>
            </a:r>
            <a:r>
              <a:rPr lang="ar-SA" dirty="0" smtClean="0"/>
              <a:t>درادب</a:t>
            </a:r>
            <a:r>
              <a:rPr lang="fa-IR" dirty="0" smtClean="0"/>
              <a:t>یات به آنها </a:t>
            </a:r>
            <a:r>
              <a:rPr lang="ar-SA" dirty="0" smtClean="0"/>
              <a:t>اشاره </a:t>
            </a:r>
            <a:r>
              <a:rPr lang="ar-SA" dirty="0"/>
              <a:t>شد، آماده می کند</a:t>
            </a:r>
            <a:r>
              <a:rPr lang="ar-SA" dirty="0" smtClean="0"/>
              <a:t>.</a:t>
            </a:r>
            <a:endParaRPr lang="fa-IR" dirty="0" smtClean="0"/>
          </a:p>
          <a:p>
            <a:r>
              <a:rPr lang="ar-SA" dirty="0" smtClean="0"/>
              <a:t> </a:t>
            </a:r>
            <a:r>
              <a:rPr lang="ar-SA" dirty="0"/>
              <a:t>این دو </a:t>
            </a:r>
            <a:r>
              <a:rPr lang="fa-IR" dirty="0" smtClean="0"/>
              <a:t>به شما </a:t>
            </a:r>
            <a:r>
              <a:rPr lang="ar-SA" dirty="0" smtClean="0"/>
              <a:t>هنگامی </a:t>
            </a:r>
            <a:r>
              <a:rPr lang="ar-SA" dirty="0"/>
              <a:t>که </a:t>
            </a:r>
            <a:r>
              <a:rPr lang="ar-SA" dirty="0" smtClean="0"/>
              <a:t>گزارش </a:t>
            </a:r>
            <a:r>
              <a:rPr lang="ar-SA" dirty="0"/>
              <a:t>تحقیق تان را می نویسید </a:t>
            </a:r>
            <a:r>
              <a:rPr lang="ar-SA" dirty="0" smtClean="0"/>
              <a:t>ک</a:t>
            </a:r>
            <a:r>
              <a:rPr lang="fa-IR" dirty="0" smtClean="0"/>
              <a:t>مک خواهند کرد </a:t>
            </a:r>
            <a:r>
              <a:rPr lang="ar-SA" dirty="0" smtClean="0"/>
              <a:t>تا </a:t>
            </a:r>
            <a:r>
              <a:rPr lang="ar-SA" dirty="0"/>
              <a:t>شرحی جامع و </a:t>
            </a:r>
            <a:r>
              <a:rPr lang="fa-IR" dirty="0" smtClean="0"/>
              <a:t>کامل </a:t>
            </a:r>
            <a:r>
              <a:rPr lang="ar-SA" dirty="0" smtClean="0"/>
              <a:t>از </a:t>
            </a:r>
            <a:r>
              <a:rPr lang="ar-SA" dirty="0"/>
              <a:t>دلیل و نحوه استفاده از روش تان ارائه کنید.</a:t>
            </a:r>
            <a:endParaRPr lang="en-US" dirty="0"/>
          </a:p>
          <a:p>
            <a:endParaRPr lang="fa-IR" dirty="0"/>
          </a:p>
        </p:txBody>
      </p:sp>
    </p:spTree>
    <p:extLst>
      <p:ext uri="{BB962C8B-B14F-4D97-AF65-F5344CB8AC3E}">
        <p14:creationId xmlns:p14="http://schemas.microsoft.com/office/powerpoint/2010/main" val="1958903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568952" cy="6264696"/>
          </a:xfrm>
        </p:spPr>
        <p:txBody>
          <a:bodyPr>
            <a:normAutofit lnSpcReduction="10000"/>
          </a:bodyPr>
          <a:lstStyle/>
          <a:p>
            <a:pPr marL="0" indent="0">
              <a:buNone/>
            </a:pPr>
            <a:r>
              <a:rPr lang="ar-SA" dirty="0"/>
              <a:t>  </a:t>
            </a:r>
            <a:endParaRPr lang="en-US" dirty="0"/>
          </a:p>
          <a:p>
            <a:pPr>
              <a:buFont typeface="Wingdings" pitchFamily="2" charset="2"/>
              <a:buChar char="Ø"/>
            </a:pPr>
            <a:r>
              <a:rPr lang="ar-SA" dirty="0">
                <a:solidFill>
                  <a:srgbClr val="FF0000"/>
                </a:solidFill>
              </a:rPr>
              <a:t>مطالعه آثار و نوشته های روش شناختی در حوزه پژوهشی در پاسخ به چنین سؤال هایی به ماکمک خواهد </a:t>
            </a:r>
            <a:r>
              <a:rPr lang="ar-SA" dirty="0" smtClean="0">
                <a:solidFill>
                  <a:srgbClr val="FF0000"/>
                </a:solidFill>
              </a:rPr>
              <a:t>کرد</a:t>
            </a:r>
            <a:r>
              <a:rPr lang="fa-IR" dirty="0" smtClean="0">
                <a:solidFill>
                  <a:srgbClr val="FF0000"/>
                </a:solidFill>
              </a:rPr>
              <a:t>:</a:t>
            </a:r>
            <a:endParaRPr lang="en-US" dirty="0">
              <a:solidFill>
                <a:srgbClr val="FF0000"/>
              </a:solidFill>
            </a:endParaRPr>
          </a:p>
          <a:p>
            <a:r>
              <a:rPr lang="ar-SA" dirty="0" smtClean="0"/>
              <a:t>سنت </a:t>
            </a:r>
            <a:r>
              <a:rPr lang="ar-SA" dirty="0"/>
              <a:t>ها، روشها، روش های جایگزین، یا مجادلات روش شناختی در این جا وجود دارند؟ </a:t>
            </a:r>
            <a:endParaRPr lang="fa-IR" dirty="0" smtClean="0"/>
          </a:p>
          <a:p>
            <a:r>
              <a:rPr lang="fa-IR" dirty="0" smtClean="0"/>
              <a:t>آیا </a:t>
            </a:r>
            <a:r>
              <a:rPr lang="ar-SA" dirty="0" smtClean="0"/>
              <a:t>می </a:t>
            </a:r>
            <a:r>
              <a:rPr lang="ar-SA" dirty="0"/>
              <a:t>توان این روش ها را به شیوه دیگری به کار بگیرید و بنای کارتان را بر اساس آن قرار دهید؟ </a:t>
            </a:r>
            <a:endParaRPr lang="fa-IR" dirty="0" smtClean="0"/>
          </a:p>
          <a:p>
            <a:r>
              <a:rPr lang="ar-SA" b="1" dirty="0">
                <a:solidFill>
                  <a:srgbClr val="FF0000"/>
                </a:solidFill>
              </a:rPr>
              <a:t>نحوه استفاده از ادبیات به هنگام نگارش گزارش تحقیق </a:t>
            </a:r>
            <a:r>
              <a:rPr lang="fa-IR" b="1" dirty="0" smtClean="0">
                <a:solidFill>
                  <a:srgbClr val="FF0000"/>
                </a:solidFill>
              </a:rPr>
              <a:t>:</a:t>
            </a:r>
          </a:p>
          <a:p>
            <a:r>
              <a:rPr lang="ar-SA" dirty="0"/>
              <a:t>اشتراوس و کوربین </a:t>
            </a:r>
            <a:r>
              <a:rPr lang="fa-IR" dirty="0" smtClean="0"/>
              <a:t> گزارش تحقیق را اینگونه بیان کردند</a:t>
            </a:r>
          </a:p>
          <a:p>
            <a:r>
              <a:rPr lang="ar-SA" dirty="0"/>
              <a:t>تحقیق یکی از مهم ترین بخش هایی است که از ادبیات تحقیق در آن استفاده می شود </a:t>
            </a:r>
            <a:r>
              <a:rPr lang="fa-IR" dirty="0" smtClean="0"/>
              <a:t> </a:t>
            </a:r>
          </a:p>
          <a:p>
            <a:r>
              <a:rPr lang="ar-SA" dirty="0"/>
              <a:t>مبنایی برای استدلال های تان، و نشان دادن نحوه تطابق یافته های شما با تحقیقات موجود می آید</a:t>
            </a:r>
            <a:r>
              <a:rPr lang="ar-SA" dirty="0" smtClean="0"/>
              <a:t>.</a:t>
            </a:r>
            <a:endParaRPr lang="fa-IR" dirty="0" smtClean="0"/>
          </a:p>
          <a:p>
            <a:r>
              <a:rPr lang="ar-SA" dirty="0" smtClean="0"/>
              <a:t> </a:t>
            </a:r>
            <a:r>
              <a:rPr lang="ar-SA" dirty="0"/>
              <a:t>آثار منتشر شده در این موضوع نشان می دهد که یافته های شما از تحقیقات موجود فراتر رفته یا با آن ها در تعارض اند</a:t>
            </a:r>
            <a:r>
              <a:rPr lang="ar-SA" dirty="0" smtClean="0"/>
              <a:t>.</a:t>
            </a:r>
            <a:r>
              <a:rPr lang="fa-IR" dirty="0" smtClean="0"/>
              <a:t> </a:t>
            </a:r>
            <a:endParaRPr lang="en-US" b="1" dirty="0">
              <a:solidFill>
                <a:srgbClr val="FF0000"/>
              </a:solidFill>
            </a:endParaRPr>
          </a:p>
          <a:p>
            <a:endParaRPr lang="en-US" dirty="0"/>
          </a:p>
        </p:txBody>
      </p:sp>
    </p:spTree>
    <p:extLst>
      <p:ext uri="{BB962C8B-B14F-4D97-AF65-F5344CB8AC3E}">
        <p14:creationId xmlns:p14="http://schemas.microsoft.com/office/powerpoint/2010/main" val="2688982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712968" cy="6336704"/>
          </a:xfrm>
        </p:spPr>
        <p:txBody>
          <a:bodyPr>
            <a:normAutofit fontScale="92500" lnSpcReduction="20000"/>
          </a:bodyPr>
          <a:lstStyle/>
          <a:p>
            <a:r>
              <a:rPr lang="ar-SA" b="1" dirty="0">
                <a:solidFill>
                  <a:srgbClr val="FF0000"/>
                </a:solidFill>
              </a:rPr>
              <a:t>هارت</a:t>
            </a:r>
            <a:r>
              <a:rPr lang="ar-SA" dirty="0"/>
              <a:t> تعریف مختصری از مرور ادبیات ارائه کرده </a:t>
            </a:r>
            <a:r>
              <a:rPr lang="ar-SA" dirty="0" smtClean="0"/>
              <a:t>است</a:t>
            </a:r>
            <a:r>
              <a:rPr lang="fa-IR" dirty="0" smtClean="0"/>
              <a:t> </a:t>
            </a:r>
          </a:p>
          <a:p>
            <a:r>
              <a:rPr lang="ar-SA" dirty="0"/>
              <a:t>انتخاب کردن اسناد و مدارک در دسترس (منتشر شده یا نشده) </a:t>
            </a:r>
            <a:r>
              <a:rPr lang="ar-SA" dirty="0" smtClean="0"/>
              <a:t>دربار</a:t>
            </a:r>
            <a:r>
              <a:rPr lang="fa-IR" dirty="0" smtClean="0"/>
              <a:t>ه </a:t>
            </a:r>
            <a:r>
              <a:rPr lang="ar-SA" dirty="0" smtClean="0"/>
              <a:t>موضوع</a:t>
            </a:r>
            <a:r>
              <a:rPr lang="ar-SA" dirty="0"/>
              <a:t>، که </a:t>
            </a:r>
            <a:r>
              <a:rPr lang="ar-SA" dirty="0" smtClean="0"/>
              <a:t>حاوی</a:t>
            </a:r>
            <a:r>
              <a:rPr lang="fa-IR" dirty="0"/>
              <a:t> </a:t>
            </a:r>
            <a:r>
              <a:rPr lang="ar-SA" dirty="0" smtClean="0"/>
              <a:t>اطلاعات</a:t>
            </a:r>
            <a:r>
              <a:rPr lang="ar-SA" dirty="0"/>
              <a:t>، آراء، داده ها، و شواهدی هستند که از موضع خاصی برای تحقق هدف مشخصی با بیان دیدگاه خاصی درباره ماهیت موضوع تحقیق و چگونگی تحقیق درباره آن، و روش ارزیابی مؤثر این استاد در رابطه با تحقیق پیشنهادی، نگاشته شده اند</a:t>
            </a:r>
            <a:r>
              <a:rPr lang="ar-SA" dirty="0" smtClean="0"/>
              <a:t>.</a:t>
            </a:r>
            <a:endParaRPr lang="fa-IR" dirty="0" smtClean="0"/>
          </a:p>
          <a:p>
            <a:r>
              <a:rPr lang="ar-SA" dirty="0"/>
              <a:t>علاوه بر این، باید از نوشته شما برآید که تسلط خوبی برحوزه بحث تان داشته باشید </a:t>
            </a:r>
            <a:r>
              <a:rPr lang="fa-IR" dirty="0" smtClean="0"/>
              <a:t> </a:t>
            </a:r>
          </a:p>
          <a:p>
            <a:r>
              <a:rPr lang="ar-SA" b="1" dirty="0">
                <a:solidFill>
                  <a:srgbClr val="FF0000"/>
                </a:solidFill>
              </a:rPr>
              <a:t>ادبیات تحقیق را چگونه و کجا بیابیم؟</a:t>
            </a:r>
            <a:endParaRPr lang="en-US" b="1" dirty="0">
              <a:solidFill>
                <a:srgbClr val="FF0000"/>
              </a:solidFill>
            </a:endParaRPr>
          </a:p>
          <a:p>
            <a:r>
              <a:rPr lang="fa-IR" dirty="0" smtClean="0"/>
              <a:t> و</a:t>
            </a:r>
            <a:r>
              <a:rPr lang="ar-SA" dirty="0" smtClean="0"/>
              <a:t>کجا </a:t>
            </a:r>
            <a:r>
              <a:rPr lang="ar-SA" dirty="0"/>
              <a:t>به دنبال ادبیات مربوطه </a:t>
            </a:r>
            <a:r>
              <a:rPr lang="ar-SA" dirty="0" smtClean="0"/>
              <a:t>بگردیم</a:t>
            </a:r>
            <a:r>
              <a:rPr lang="fa-IR" dirty="0" smtClean="0"/>
              <a:t> </a:t>
            </a:r>
          </a:p>
          <a:p>
            <a:r>
              <a:rPr lang="ar-SA" dirty="0"/>
              <a:t>کافی است سری به کتابخانه بزنید و فهرست کتاب های آن را مرور </a:t>
            </a:r>
            <a:r>
              <a:rPr lang="ar-SA" dirty="0" smtClean="0"/>
              <a:t>کنید</a:t>
            </a:r>
            <a:r>
              <a:rPr lang="fa-IR" dirty="0" smtClean="0"/>
              <a:t> </a:t>
            </a:r>
          </a:p>
          <a:p>
            <a:r>
              <a:rPr lang="ar-SA" dirty="0"/>
              <a:t> البته اگرکتاب مورد نظر شما در کتابخانه وجود نداشته باشد این کار مایه اتلاف وقت و سرخوردگی شما خواهد شد. اگر متوجه شدید که کتاب (یا مجله مورد نظرتان در کدام کتابخانه است می </a:t>
            </a:r>
            <a:r>
              <a:rPr lang="ar-SA" dirty="0" smtClean="0"/>
              <a:t>توانید</a:t>
            </a:r>
            <a:r>
              <a:rPr lang="fa-IR" dirty="0" smtClean="0"/>
              <a:t> با</a:t>
            </a:r>
            <a:r>
              <a:rPr lang="ar-SA" dirty="0" smtClean="0"/>
              <a:t> اینترنت </a:t>
            </a:r>
            <a:r>
              <a:rPr lang="ar-SA" dirty="0"/>
              <a:t>به بخش </a:t>
            </a:r>
            <a:r>
              <a:rPr lang="en-US" dirty="0"/>
              <a:t>OPAC</a:t>
            </a:r>
            <a:r>
              <a:rPr lang="ar-SA" dirty="0"/>
              <a:t> کتابخانه متصل شوید. برای این کار باید به هوم پیج یک یا چند کتابخانه مراجعه </a:t>
            </a:r>
            <a:r>
              <a:rPr lang="ar-SA" dirty="0" smtClean="0"/>
              <a:t>کنید</a:t>
            </a:r>
            <a:r>
              <a:rPr lang="fa-IR" dirty="0" smtClean="0"/>
              <a:t> </a:t>
            </a:r>
            <a:r>
              <a:rPr lang="ar-SA" dirty="0" smtClean="0"/>
              <a:t>یا </a:t>
            </a:r>
            <a:r>
              <a:rPr lang="ar-SA" dirty="0"/>
              <a:t>از یک لینک که در آن واحد با چند کتابخانه پیوند دارد استفاده </a:t>
            </a:r>
            <a:r>
              <a:rPr lang="ar-SA" dirty="0" smtClean="0"/>
              <a:t>کنید</a:t>
            </a:r>
            <a:endParaRPr lang="fa-IR" dirty="0" smtClean="0"/>
          </a:p>
          <a:p>
            <a:r>
              <a:rPr lang="ar-SA" dirty="0" smtClean="0"/>
              <a:t> </a:t>
            </a:r>
            <a:r>
              <a:rPr lang="ar-SA" dirty="0"/>
              <a:t>برای ن</a:t>
            </a:r>
            <a:r>
              <a:rPr lang="fa-IR" dirty="0" smtClean="0"/>
              <a:t>مونه:</a:t>
            </a:r>
            <a:endParaRPr lang="en-US" dirty="0"/>
          </a:p>
          <a:p>
            <a:r>
              <a:rPr lang="en-US" dirty="0" err="1"/>
              <a:t>copac</a:t>
            </a:r>
            <a:r>
              <a:rPr lang="en-US" dirty="0"/>
              <a:t> . ac . </a:t>
            </a:r>
            <a:r>
              <a:rPr lang="en-US" dirty="0" err="1" smtClean="0"/>
              <a:t>uk</a:t>
            </a:r>
            <a:r>
              <a:rPr lang="ar-SA" dirty="0" smtClean="0"/>
              <a:t> </a:t>
            </a:r>
            <a:r>
              <a:rPr lang="ar-SA" dirty="0"/>
              <a:t>با </a:t>
            </a:r>
            <a:r>
              <a:rPr lang="fa-IR" dirty="0"/>
              <a:t>۲۴</a:t>
            </a:r>
            <a:r>
              <a:rPr lang="ar-SA" dirty="0"/>
              <a:t> کتابخانه دانشگاه های عمده و کتابخانه بریتانیا در ارتباط </a:t>
            </a:r>
            <a:r>
              <a:rPr lang="fa-IR" dirty="0" smtClean="0"/>
              <a:t> است</a:t>
            </a:r>
            <a:endParaRPr lang="en-US" dirty="0"/>
          </a:p>
          <a:p>
            <a:endParaRPr lang="fa-IR" dirty="0"/>
          </a:p>
        </p:txBody>
      </p:sp>
    </p:spTree>
    <p:extLst>
      <p:ext uri="{BB962C8B-B14F-4D97-AF65-F5344CB8AC3E}">
        <p14:creationId xmlns:p14="http://schemas.microsoft.com/office/powerpoint/2010/main" val="1582145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22890"/>
            <a:ext cx="8496944" cy="6035110"/>
          </a:xfrm>
        </p:spPr>
        <p:txBody>
          <a:bodyPr>
            <a:normAutofit fontScale="85000" lnSpcReduction="20000"/>
          </a:bodyPr>
          <a:lstStyle/>
          <a:p>
            <a:r>
              <a:rPr lang="ar-SA" dirty="0"/>
              <a:t>برای یافتن مقالات نشریات می توانید از موتورهای جست و جویی مانند </a:t>
            </a:r>
            <a:r>
              <a:rPr lang="en-US" dirty="0"/>
              <a:t>Wok . minas . ac . </a:t>
            </a:r>
            <a:r>
              <a:rPr lang="en-US" dirty="0" err="1"/>
              <a:t>uk</a:t>
            </a:r>
            <a:r>
              <a:rPr lang="en-US" dirty="0"/>
              <a:t> </a:t>
            </a:r>
            <a:r>
              <a:rPr lang="ar-SA" dirty="0" smtClean="0"/>
              <a:t>استفاده </a:t>
            </a:r>
            <a:r>
              <a:rPr lang="ar-SA" dirty="0"/>
              <a:t>کنید</a:t>
            </a:r>
            <a:r>
              <a:rPr lang="ar-SA" dirty="0" smtClean="0"/>
              <a:t>.</a:t>
            </a:r>
            <a:r>
              <a:rPr lang="fa-IR" dirty="0" smtClean="0"/>
              <a:t> </a:t>
            </a:r>
          </a:p>
          <a:p>
            <a:r>
              <a:rPr lang="ar-SA" dirty="0"/>
              <a:t>همین امر در مورد خدمات نشر اینترنتی که بنگاه های نشری همچون </a:t>
            </a:r>
            <a:r>
              <a:rPr lang="en-US" dirty="0"/>
              <a:t>AGE </a:t>
            </a:r>
            <a:r>
              <a:rPr lang="fa-IR" dirty="0" smtClean="0"/>
              <a:t>به آدرس </a:t>
            </a:r>
            <a:r>
              <a:rPr lang="en-US" dirty="0"/>
              <a:t>online . </a:t>
            </a:r>
            <a:r>
              <a:rPr lang="en-US" dirty="0" err="1"/>
              <a:t>sagepub</a:t>
            </a:r>
            <a:r>
              <a:rPr lang="en-US" dirty="0"/>
              <a:t> . com </a:t>
            </a:r>
            <a:r>
              <a:rPr lang="fa-IR" dirty="0" smtClean="0"/>
              <a:t> می توانید مراجعه کنید</a:t>
            </a:r>
          </a:p>
          <a:p>
            <a:r>
              <a:rPr lang="ar-SA" dirty="0"/>
              <a:t>علاوه براین ، شما در یک مطالعه کیفی باید از ادبیات نظری، روش شناختی، و تجربی مربوط به موضوع  حوزه </a:t>
            </a:r>
            <a:r>
              <a:rPr lang="ar-SA" dirty="0" smtClean="0"/>
              <a:t>و</a:t>
            </a:r>
            <a:r>
              <a:rPr lang="fa-IR" dirty="0" smtClean="0"/>
              <a:t> </a:t>
            </a:r>
            <a:r>
              <a:rPr lang="ar-SA" dirty="0" smtClean="0"/>
              <a:t>رویکردتان </a:t>
            </a:r>
            <a:r>
              <a:rPr lang="ar-SA" dirty="0"/>
              <a:t>استفاده کنید. </a:t>
            </a:r>
            <a:endParaRPr lang="fa-IR" dirty="0" smtClean="0"/>
          </a:p>
          <a:p>
            <a:r>
              <a:rPr lang="ar-SA" dirty="0" smtClean="0"/>
              <a:t>این </a:t>
            </a:r>
            <a:r>
              <a:rPr lang="ar-SA" dirty="0"/>
              <a:t>عمل به شما نشان خواهد داد که اطلاعات تان در بسترگسترده تر چه </a:t>
            </a:r>
            <a:r>
              <a:rPr lang="ar-SA" dirty="0" smtClean="0"/>
              <a:t>حرفی </a:t>
            </a:r>
            <a:r>
              <a:rPr lang="ar-SA" dirty="0"/>
              <a:t>برای گفتن دارند، به شما نشان خواهد داد که چگونه تحقیق خود را انجام دهید، از چه مشکلاتی اجتناب </a:t>
            </a:r>
            <a:r>
              <a:rPr lang="ar-SA" dirty="0" smtClean="0"/>
              <a:t>کنید.</a:t>
            </a:r>
            <a:endParaRPr lang="fa-IR" dirty="0" smtClean="0"/>
          </a:p>
          <a:p>
            <a:r>
              <a:rPr lang="ar-SA" dirty="0" smtClean="0"/>
              <a:t> </a:t>
            </a:r>
            <a:r>
              <a:rPr lang="ar-SA" dirty="0"/>
              <a:t>اینترنت خدمات بی شمار شگفت آوری برای یافتن ادبیات </a:t>
            </a:r>
            <a:r>
              <a:rPr lang="ar-SA" dirty="0" smtClean="0"/>
              <a:t>موردنظرتان دراختیار </a:t>
            </a:r>
            <a:r>
              <a:rPr lang="ar-SA" dirty="0"/>
              <a:t>شما قرار می دهد. در پایان باید مجددا خاطر نشان کنم که مرور ادبیات </a:t>
            </a:r>
            <a:r>
              <a:rPr lang="ar-SA" dirty="0" smtClean="0"/>
              <a:t>بخشی</a:t>
            </a:r>
            <a:r>
              <a:rPr lang="fa-IR" dirty="0"/>
              <a:t> </a:t>
            </a:r>
            <a:r>
              <a:rPr lang="ar-SA" dirty="0" smtClean="0"/>
              <a:t>کلیدی </a:t>
            </a:r>
            <a:r>
              <a:rPr lang="ar-SA" dirty="0"/>
              <a:t>از گزارش تحقیق شما خواهد بود</a:t>
            </a:r>
            <a:r>
              <a:rPr lang="ar-SA" dirty="0" smtClean="0"/>
              <a:t>.</a:t>
            </a:r>
            <a:endParaRPr lang="fa-IR" dirty="0" smtClean="0"/>
          </a:p>
          <a:p>
            <a:r>
              <a:rPr lang="ar-SA" b="1" dirty="0">
                <a:solidFill>
                  <a:srgbClr val="FF0000"/>
                </a:solidFill>
              </a:rPr>
              <a:t>نکات </a:t>
            </a:r>
            <a:r>
              <a:rPr lang="ar-SA" b="1" dirty="0" smtClean="0">
                <a:solidFill>
                  <a:srgbClr val="FF0000"/>
                </a:solidFill>
              </a:rPr>
              <a:t>کلیدی</a:t>
            </a:r>
            <a:r>
              <a:rPr lang="fa-IR" b="1" dirty="0" smtClean="0">
                <a:solidFill>
                  <a:srgbClr val="FF0000"/>
                </a:solidFill>
              </a:rPr>
              <a:t>:</a:t>
            </a:r>
            <a:r>
              <a:rPr lang="ar-SA" b="1" dirty="0" smtClean="0">
                <a:solidFill>
                  <a:srgbClr val="FF0000"/>
                </a:solidFill>
              </a:rPr>
              <a:t> </a:t>
            </a:r>
            <a:endParaRPr lang="fa-IR" b="1" dirty="0" smtClean="0">
              <a:solidFill>
                <a:srgbClr val="FF0000"/>
              </a:solidFill>
            </a:endParaRPr>
          </a:p>
          <a:p>
            <a:r>
              <a:rPr lang="ar-SA" dirty="0"/>
              <a:t>استفاده از ادبیات موجود در تحقیق کیفی بیش از پیش مطرح است. </a:t>
            </a:r>
            <a:endParaRPr lang="en-US" dirty="0"/>
          </a:p>
          <a:p>
            <a:r>
              <a:rPr lang="ar-SA" dirty="0"/>
              <a:t> چندین مقطع در </a:t>
            </a:r>
            <a:r>
              <a:rPr lang="fa-IR" dirty="0" smtClean="0"/>
              <a:t>فرآیند </a:t>
            </a:r>
            <a:r>
              <a:rPr lang="ar-SA" dirty="0" smtClean="0"/>
              <a:t>تحقیق </a:t>
            </a:r>
            <a:r>
              <a:rPr lang="ar-SA" dirty="0"/>
              <a:t>وجود دارد که استفاده </a:t>
            </a:r>
            <a:r>
              <a:rPr lang="ar-SA" dirty="0" smtClean="0"/>
              <a:t>ازآثارمنتشرشده درآن </a:t>
            </a:r>
            <a:r>
              <a:rPr lang="ar-SA" dirty="0"/>
              <a:t>موضوع سودمند و </a:t>
            </a:r>
            <a:r>
              <a:rPr lang="ar-SA" dirty="0" smtClean="0"/>
              <a:t>ضروری</a:t>
            </a:r>
            <a:r>
              <a:rPr lang="fa-IR" dirty="0"/>
              <a:t> </a:t>
            </a:r>
            <a:r>
              <a:rPr lang="ar-SA" dirty="0" smtClean="0"/>
              <a:t>است.</a:t>
            </a:r>
            <a:endParaRPr lang="fa-IR" dirty="0" smtClean="0"/>
          </a:p>
          <a:p>
            <a:r>
              <a:rPr lang="ar-SA" dirty="0" smtClean="0"/>
              <a:t> </a:t>
            </a:r>
            <a:r>
              <a:rPr lang="ar-SA" dirty="0"/>
              <a:t>و به هنگام طراحی تحقیق، در تحلیل داده ها، و به هنگام نوشتن درباره یافته ها باید از ادبیات موجود </a:t>
            </a:r>
            <a:r>
              <a:rPr lang="ar-SA" dirty="0" smtClean="0"/>
              <a:t>درباره</a:t>
            </a:r>
            <a:r>
              <a:rPr lang="fa-IR" dirty="0"/>
              <a:t> </a:t>
            </a:r>
            <a:r>
              <a:rPr lang="ar-SA" dirty="0" smtClean="0"/>
              <a:t>سایرتحقیق </a:t>
            </a:r>
            <a:r>
              <a:rPr lang="ar-SA" dirty="0"/>
              <a:t>ها، درباره نظریه ها و روش های مورد استفاده در مطالعه تان استفاده کنید.</a:t>
            </a:r>
            <a:endParaRPr lang="en-US" dirty="0"/>
          </a:p>
          <a:p>
            <a:endParaRPr lang="en-US" dirty="0"/>
          </a:p>
          <a:p>
            <a:endParaRPr lang="en-US" dirty="0"/>
          </a:p>
          <a:p>
            <a:endParaRPr lang="fa-IR" dirty="0"/>
          </a:p>
        </p:txBody>
      </p:sp>
    </p:spTree>
    <p:extLst>
      <p:ext uri="{BB962C8B-B14F-4D97-AF65-F5344CB8AC3E}">
        <p14:creationId xmlns:p14="http://schemas.microsoft.com/office/powerpoint/2010/main" val="192040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480720"/>
          </a:xfrm>
        </p:spPr>
        <p:txBody>
          <a:bodyPr>
            <a:normAutofit fontScale="92500" lnSpcReduction="20000"/>
          </a:bodyPr>
          <a:lstStyle/>
          <a:p>
            <a:pPr algn="ctr"/>
            <a:endParaRPr lang="en-US" b="1" dirty="0" smtClean="0">
              <a:solidFill>
                <a:srgbClr val="FF0000"/>
              </a:solidFill>
            </a:endParaRPr>
          </a:p>
          <a:p>
            <a:pPr algn="ctr"/>
            <a:endParaRPr lang="en-US" b="1" dirty="0">
              <a:solidFill>
                <a:srgbClr val="FF0000"/>
              </a:solidFill>
            </a:endParaRPr>
          </a:p>
          <a:p>
            <a:pPr algn="ctr">
              <a:buFont typeface="Wingdings" pitchFamily="2" charset="2"/>
              <a:buChar char="Ø"/>
            </a:pPr>
            <a:r>
              <a:rPr lang="ar-SA" b="1" dirty="0" smtClean="0">
                <a:solidFill>
                  <a:srgbClr val="FF0000"/>
                </a:solidFill>
              </a:rPr>
              <a:t>پیش </a:t>
            </a:r>
            <a:r>
              <a:rPr lang="ar-SA" b="1" dirty="0">
                <a:solidFill>
                  <a:srgbClr val="FF0000"/>
                </a:solidFill>
              </a:rPr>
              <a:t>زمینه معرفت شناختی:</a:t>
            </a:r>
            <a:endParaRPr lang="en-US" dirty="0">
              <a:solidFill>
                <a:srgbClr val="FF0000"/>
              </a:solidFill>
            </a:endParaRPr>
          </a:p>
          <a:p>
            <a:pPr algn="ctr">
              <a:buFont typeface="Wingdings" pitchFamily="2" charset="2"/>
              <a:buChar char="Ø"/>
            </a:pPr>
            <a:r>
              <a:rPr lang="ar-SA" b="1" dirty="0">
                <a:solidFill>
                  <a:srgbClr val="FF0000"/>
                </a:solidFill>
              </a:rPr>
              <a:t>برساختن و درک </a:t>
            </a:r>
            <a:r>
              <a:rPr lang="ar-SA" b="1" dirty="0" smtClean="0">
                <a:solidFill>
                  <a:srgbClr val="FF0000"/>
                </a:solidFill>
              </a:rPr>
              <a:t>متون</a:t>
            </a:r>
            <a:r>
              <a:rPr lang="fa-IR" b="1" dirty="0" smtClean="0">
                <a:solidFill>
                  <a:srgbClr val="FF0000"/>
                </a:solidFill>
              </a:rPr>
              <a:t> (فصل 7)</a:t>
            </a:r>
          </a:p>
          <a:p>
            <a:pPr>
              <a:buFont typeface="Wingdings" pitchFamily="2" charset="2"/>
              <a:buChar char="Ø"/>
            </a:pPr>
            <a:r>
              <a:rPr lang="fa-IR" b="1" dirty="0" smtClean="0">
                <a:solidFill>
                  <a:srgbClr val="FF0000"/>
                </a:solidFill>
              </a:rPr>
              <a:t>سرفصل ها</a:t>
            </a:r>
          </a:p>
          <a:p>
            <a:r>
              <a:rPr lang="ar-SA" dirty="0"/>
              <a:t>متن و واقعیات</a:t>
            </a:r>
            <a:endParaRPr lang="en-US" dirty="0"/>
          </a:p>
          <a:p>
            <a:r>
              <a:rPr lang="ar-SA" dirty="0"/>
              <a:t> متن به مثابه ساختن جهان: برساخت درجه اول و دوم </a:t>
            </a:r>
            <a:endParaRPr lang="en-US" dirty="0"/>
          </a:p>
          <a:p>
            <a:r>
              <a:rPr lang="ar-SA" dirty="0"/>
              <a:t>برساختهای اجتماعی به منزله نقطه شروع</a:t>
            </a:r>
            <a:endParaRPr lang="en-US" dirty="0"/>
          </a:p>
          <a:p>
            <a:r>
              <a:rPr lang="ar-SA" dirty="0"/>
              <a:t>ساختن جهان در متن: میمه سیس (تقلید) </a:t>
            </a:r>
            <a:endParaRPr lang="en-US" dirty="0"/>
          </a:p>
          <a:p>
            <a:r>
              <a:rPr lang="ar-SA" dirty="0"/>
              <a:t>میمه سیس در رابطه با زندگینامه و </a:t>
            </a:r>
            <a:r>
              <a:rPr lang="ar-SA" dirty="0" smtClean="0"/>
              <a:t>روایت</a:t>
            </a:r>
            <a:endParaRPr lang="en-US" dirty="0">
              <a:solidFill>
                <a:srgbClr val="FF0000"/>
              </a:solidFill>
            </a:endParaRPr>
          </a:p>
          <a:p>
            <a:r>
              <a:rPr lang="fa-IR" b="1" dirty="0" smtClean="0"/>
              <a:t> در این فصل خواهیم آموخت</a:t>
            </a:r>
            <a:r>
              <a:rPr lang="ar-SA" b="1" dirty="0" smtClean="0"/>
              <a:t>: </a:t>
            </a:r>
            <a:endParaRPr lang="en-US" b="1" dirty="0"/>
          </a:p>
          <a:p>
            <a:r>
              <a:rPr lang="ar-SA" dirty="0"/>
              <a:t> درخواهید یافت که </a:t>
            </a:r>
            <a:r>
              <a:rPr lang="ar-SA" dirty="0">
                <a:solidFill>
                  <a:srgbClr val="FF0000"/>
                </a:solidFill>
              </a:rPr>
              <a:t>رابطه واقعیات اجتماعی </a:t>
            </a:r>
            <a:r>
              <a:rPr lang="ar-SA" dirty="0"/>
              <a:t>مورد مطالعه و </a:t>
            </a:r>
            <a:r>
              <a:rPr lang="ar-SA" dirty="0">
                <a:solidFill>
                  <a:srgbClr val="FF0000"/>
                </a:solidFill>
              </a:rPr>
              <a:t>بازنمایی</a:t>
            </a:r>
            <a:r>
              <a:rPr lang="ar-SA" dirty="0"/>
              <a:t> آنها در متن به منظور مطالعه </a:t>
            </a:r>
            <a:r>
              <a:rPr lang="ar-SA" dirty="0" smtClean="0"/>
              <a:t>شان</a:t>
            </a:r>
            <a:r>
              <a:rPr lang="fa-IR" dirty="0"/>
              <a:t> </a:t>
            </a:r>
            <a:r>
              <a:rPr lang="ar-SA" dirty="0" smtClean="0"/>
              <a:t>رابطه </a:t>
            </a:r>
            <a:r>
              <a:rPr lang="ar-SA" dirty="0"/>
              <a:t>ای </a:t>
            </a:r>
            <a:r>
              <a:rPr lang="ar-SA" dirty="0">
                <a:solidFill>
                  <a:srgbClr val="FF0000"/>
                </a:solidFill>
              </a:rPr>
              <a:t>یک به یک </a:t>
            </a:r>
            <a:r>
              <a:rPr lang="ar-SA" dirty="0"/>
              <a:t>نیست. </a:t>
            </a:r>
            <a:endParaRPr lang="en-US" dirty="0"/>
          </a:p>
          <a:p>
            <a:r>
              <a:rPr lang="ar-SA" dirty="0"/>
              <a:t>تصدیق خواهید کرد که </a:t>
            </a:r>
            <a:r>
              <a:rPr lang="ar-SA" dirty="0">
                <a:solidFill>
                  <a:srgbClr val="FF0000"/>
                </a:solidFill>
              </a:rPr>
              <a:t>بر ساخت اجتماعی </a:t>
            </a:r>
            <a:r>
              <a:rPr lang="ar-SA" dirty="0"/>
              <a:t>از </a:t>
            </a:r>
            <a:r>
              <a:rPr lang="ar-SA" dirty="0">
                <a:solidFill>
                  <a:srgbClr val="FF0000"/>
                </a:solidFill>
              </a:rPr>
              <a:t>فرایندهای مختلف </a:t>
            </a:r>
            <a:r>
              <a:rPr lang="ar-SA" dirty="0"/>
              <a:t>تشکیل شده است. </a:t>
            </a:r>
            <a:endParaRPr lang="en-US" dirty="0"/>
          </a:p>
          <a:p>
            <a:r>
              <a:rPr lang="ar-SA" dirty="0"/>
              <a:t> درمی یابید که </a:t>
            </a:r>
            <a:r>
              <a:rPr lang="ar-SA" dirty="0">
                <a:solidFill>
                  <a:srgbClr val="FF0000"/>
                </a:solidFill>
              </a:rPr>
              <a:t>میمه سيس </a:t>
            </a:r>
            <a:r>
              <a:rPr lang="fa-IR" dirty="0" smtClean="0">
                <a:solidFill>
                  <a:srgbClr val="FF0000"/>
                </a:solidFill>
              </a:rPr>
              <a:t>(تقلید)</a:t>
            </a:r>
            <a:r>
              <a:rPr lang="ar-SA" dirty="0" smtClean="0"/>
              <a:t>مفهوم </a:t>
            </a:r>
            <a:r>
              <a:rPr lang="ar-SA" dirty="0">
                <a:solidFill>
                  <a:srgbClr val="FF0000"/>
                </a:solidFill>
              </a:rPr>
              <a:t>سودمندی</a:t>
            </a:r>
            <a:r>
              <a:rPr lang="ar-SA" dirty="0"/>
              <a:t> برای توصیف این فرایندها است. </a:t>
            </a:r>
            <a:endParaRPr lang="en-US" dirty="0"/>
          </a:p>
          <a:p>
            <a:r>
              <a:rPr lang="ar-SA" dirty="0"/>
              <a:t> قادر خواهید بود تا </a:t>
            </a:r>
            <a:r>
              <a:rPr lang="ar-SA" dirty="0">
                <a:solidFill>
                  <a:srgbClr val="FF0000"/>
                </a:solidFill>
              </a:rPr>
              <a:t>این مفهوم </a:t>
            </a:r>
            <a:r>
              <a:rPr lang="ar-SA" dirty="0"/>
              <a:t>را بر گونه و </a:t>
            </a:r>
            <a:r>
              <a:rPr lang="ar-SA" dirty="0">
                <a:solidFill>
                  <a:srgbClr val="FF0000"/>
                </a:solidFill>
              </a:rPr>
              <a:t>شکل قابل توجهی </a:t>
            </a:r>
            <a:r>
              <a:rPr lang="ar-SA" dirty="0"/>
              <a:t>از تحقیق کیفی اعمال کنید.</a:t>
            </a:r>
            <a:endParaRPr lang="en-US" dirty="0"/>
          </a:p>
          <a:p>
            <a:endParaRPr lang="fa-IR" dirty="0"/>
          </a:p>
        </p:txBody>
      </p:sp>
    </p:spTree>
    <p:extLst>
      <p:ext uri="{BB962C8B-B14F-4D97-AF65-F5344CB8AC3E}">
        <p14:creationId xmlns:p14="http://schemas.microsoft.com/office/powerpoint/2010/main" val="25357689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09328"/>
            <a:ext cx="8435280" cy="6048672"/>
          </a:xfrm>
        </p:spPr>
        <p:txBody>
          <a:bodyPr/>
          <a:lstStyle/>
          <a:p>
            <a:pPr>
              <a:buFont typeface="Wingdings" pitchFamily="2" charset="2"/>
              <a:buChar char="Ø"/>
            </a:pPr>
            <a:r>
              <a:rPr lang="ar-SA" dirty="0"/>
              <a:t>در فصل قبلی </a:t>
            </a:r>
            <a:r>
              <a:rPr lang="fa-IR" dirty="0" smtClean="0"/>
              <a:t>به موارد ذیل اشاره شد:</a:t>
            </a:r>
          </a:p>
          <a:p>
            <a:r>
              <a:rPr lang="ar-SA" dirty="0" smtClean="0"/>
              <a:t>درون فهمی</a:t>
            </a:r>
            <a:endParaRPr lang="fa-IR" dirty="0" smtClean="0"/>
          </a:p>
          <a:p>
            <a:r>
              <a:rPr lang="ar-SA" dirty="0" smtClean="0"/>
              <a:t>رجوع </a:t>
            </a:r>
            <a:r>
              <a:rPr lang="ar-SA" dirty="0"/>
              <a:t>به </a:t>
            </a:r>
            <a:r>
              <a:rPr lang="ar-SA" dirty="0" smtClean="0"/>
              <a:t>موردها</a:t>
            </a:r>
            <a:r>
              <a:rPr lang="en-US" dirty="0" smtClean="0"/>
              <a:t> </a:t>
            </a:r>
            <a:r>
              <a:rPr lang="fa-IR" dirty="0" smtClean="0"/>
              <a:t>،</a:t>
            </a:r>
            <a:r>
              <a:rPr lang="ar-SA" dirty="0" smtClean="0"/>
              <a:t>بر </a:t>
            </a:r>
            <a:r>
              <a:rPr lang="ar-SA" dirty="0"/>
              <a:t>ساخت واقعیت </a:t>
            </a:r>
            <a:r>
              <a:rPr lang="fa-IR" dirty="0" smtClean="0"/>
              <a:t>و</a:t>
            </a:r>
            <a:r>
              <a:rPr lang="ar-SA" dirty="0" smtClean="0"/>
              <a:t>به </a:t>
            </a:r>
            <a:r>
              <a:rPr lang="ar-SA" dirty="0"/>
              <a:t>کارگیری متن به منزله داده تجربی وجوه مشترک انواع مواضع نظری تحقیق کیفی </a:t>
            </a:r>
            <a:r>
              <a:rPr lang="ar-SA" dirty="0" smtClean="0"/>
              <a:t>اند.</a:t>
            </a:r>
            <a:endParaRPr lang="fa-IR" dirty="0" smtClean="0"/>
          </a:p>
          <a:p>
            <a:r>
              <a:rPr lang="ar-SA" dirty="0" smtClean="0"/>
              <a:t>سؤال </a:t>
            </a:r>
            <a:r>
              <a:rPr lang="ar-SA" dirty="0"/>
              <a:t>های متعددی در خصوص این وجوه مشترک مطرح اند</a:t>
            </a:r>
            <a:r>
              <a:rPr lang="ar-SA" dirty="0" smtClean="0"/>
              <a:t>.</a:t>
            </a:r>
            <a:endParaRPr lang="fa-IR" dirty="0" smtClean="0"/>
          </a:p>
          <a:p>
            <a:r>
              <a:rPr lang="ar-SA" dirty="0" smtClean="0"/>
              <a:t>چگونه </a:t>
            </a:r>
            <a:r>
              <a:rPr lang="ar-SA" dirty="0"/>
              <a:t>می توان فرایند برساخت اجتماعی واقعیت را نه تنها در خود پدیده بلکه در حین مطالعه آن شناسایی کرد؟ </a:t>
            </a:r>
            <a:r>
              <a:rPr lang="fa-IR" dirty="0" smtClean="0"/>
              <a:t> </a:t>
            </a:r>
          </a:p>
          <a:p>
            <a:r>
              <a:rPr lang="ar-SA" dirty="0"/>
              <a:t> واقعیت چگونه در موردی که به منظور تحقیق (باز) ساخته شده بازنمایی می شود؟ </a:t>
            </a:r>
            <a:endParaRPr lang="fa-IR" dirty="0" smtClean="0"/>
          </a:p>
          <a:p>
            <a:r>
              <a:rPr lang="ar-SA" dirty="0" smtClean="0"/>
              <a:t>چه </a:t>
            </a:r>
            <a:r>
              <a:rPr lang="ar-SA" dirty="0"/>
              <a:t>رابطه ای میان متن و واقعیت وجود دارد</a:t>
            </a:r>
            <a:r>
              <a:rPr lang="ar-SA" dirty="0" smtClean="0"/>
              <a:t>؟</a:t>
            </a:r>
            <a:endParaRPr lang="fa-IR" dirty="0" smtClean="0"/>
          </a:p>
          <a:p>
            <a:r>
              <a:rPr lang="ar-SA" dirty="0" smtClean="0"/>
              <a:t> </a:t>
            </a:r>
            <a:r>
              <a:rPr lang="ar-SA" dirty="0"/>
              <a:t>این فصل به تشریح این روابط خواهد پرداخت و به این سؤال ها پاسخ خواهد </a:t>
            </a:r>
            <a:r>
              <a:rPr lang="ar-SA" dirty="0" smtClean="0"/>
              <a:t>داد</a:t>
            </a:r>
            <a:r>
              <a:rPr lang="fa-IR" dirty="0" smtClean="0"/>
              <a:t> </a:t>
            </a:r>
            <a:endParaRPr lang="en-US" dirty="0"/>
          </a:p>
        </p:txBody>
      </p:sp>
    </p:spTree>
    <p:extLst>
      <p:ext uri="{BB962C8B-B14F-4D97-AF65-F5344CB8AC3E}">
        <p14:creationId xmlns:p14="http://schemas.microsoft.com/office/powerpoint/2010/main" val="1274199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6336704"/>
          </a:xfrm>
        </p:spPr>
        <p:txBody>
          <a:bodyPr>
            <a:normAutofit fontScale="85000" lnSpcReduction="20000"/>
          </a:bodyPr>
          <a:lstStyle/>
          <a:p>
            <a:pPr>
              <a:buFont typeface="Wingdings" pitchFamily="2" charset="2"/>
              <a:buChar char="Ø"/>
            </a:pPr>
            <a:r>
              <a:rPr lang="ar-SA" dirty="0">
                <a:solidFill>
                  <a:srgbClr val="FF0000"/>
                </a:solidFill>
              </a:rPr>
              <a:t>متن و واقعیت</a:t>
            </a:r>
            <a:endParaRPr lang="en-US" dirty="0">
              <a:solidFill>
                <a:srgbClr val="FF0000"/>
              </a:solidFill>
            </a:endParaRPr>
          </a:p>
          <a:p>
            <a:pPr>
              <a:buFont typeface="Wingdings" pitchFamily="2" charset="2"/>
              <a:buChar char="Ø"/>
            </a:pPr>
            <a:r>
              <a:rPr lang="ar-SA" dirty="0"/>
              <a:t> </a:t>
            </a:r>
            <a:r>
              <a:rPr lang="ar-SA" b="1" dirty="0">
                <a:solidFill>
                  <a:srgbClr val="FF0000"/>
                </a:solidFill>
              </a:rPr>
              <a:t>متن در تحقیق کیفی سه کارکرد دارد </a:t>
            </a:r>
            <a:r>
              <a:rPr lang="ar-SA" b="1" dirty="0" smtClean="0">
                <a:solidFill>
                  <a:srgbClr val="FF0000"/>
                </a:solidFill>
              </a:rPr>
              <a:t>:</a:t>
            </a:r>
            <a:r>
              <a:rPr lang="fa-IR" b="1" dirty="0" smtClean="0">
                <a:solidFill>
                  <a:srgbClr val="FF0000"/>
                </a:solidFill>
              </a:rPr>
              <a:t> </a:t>
            </a:r>
          </a:p>
          <a:p>
            <a:r>
              <a:rPr lang="ar-SA" dirty="0" smtClean="0"/>
              <a:t> </a:t>
            </a:r>
            <a:r>
              <a:rPr lang="ar-SA" dirty="0"/>
              <a:t>نه تنها </a:t>
            </a:r>
            <a:r>
              <a:rPr lang="ar-SA" b="1" dirty="0"/>
              <a:t>داده های اصلی تحقیق </a:t>
            </a:r>
            <a:r>
              <a:rPr lang="ar-SA" dirty="0"/>
              <a:t>را که یافته ها بر آن متکی اند </a:t>
            </a:r>
            <a:r>
              <a:rPr lang="ar-SA" dirty="0" smtClean="0"/>
              <a:t>فراه</a:t>
            </a:r>
            <a:r>
              <a:rPr lang="fa-IR" dirty="0" smtClean="0"/>
              <a:t>م</a:t>
            </a:r>
            <a:r>
              <a:rPr lang="ar-SA" dirty="0" smtClean="0"/>
              <a:t> می </a:t>
            </a:r>
            <a:r>
              <a:rPr lang="ar-SA" dirty="0"/>
              <a:t>کند، بلکه اساس تفسیر این داده ها نیز هست و در عین حال وسیله و ابزار اصلی ارائه و انتقال یافته ها به شمار می آید</a:t>
            </a:r>
            <a:r>
              <a:rPr lang="ar-SA" dirty="0" smtClean="0"/>
              <a:t>.</a:t>
            </a:r>
            <a:endParaRPr lang="fa-IR" dirty="0" smtClean="0"/>
          </a:p>
          <a:p>
            <a:r>
              <a:rPr lang="ar-SA" dirty="0" smtClean="0"/>
              <a:t> </a:t>
            </a:r>
            <a:r>
              <a:rPr lang="ar-SA" dirty="0"/>
              <a:t>این امر نه فقط درباره هرمنوتیک عینی که برنامه تبدیل جهان به متن را در سرلوحه خود قرار داده بلکه به طور کلی در خصوص روش های جاری در تحقیق کیفی نیز مصداق دارد</a:t>
            </a:r>
            <a:r>
              <a:rPr lang="ar-SA" dirty="0" smtClean="0"/>
              <a:t>.</a:t>
            </a:r>
            <a:endParaRPr lang="fa-IR" dirty="0" smtClean="0"/>
          </a:p>
          <a:p>
            <a:r>
              <a:rPr lang="ar-SA" dirty="0" smtClean="0"/>
              <a:t> </a:t>
            </a:r>
            <a:r>
              <a:rPr lang="ar-SA" dirty="0"/>
              <a:t>دو حالت وجود دارد: یا مصاحبه ها حاوی داده هایی هستند که به شکل متن درآمده اند </a:t>
            </a:r>
            <a:r>
              <a:rPr lang="ar-SA" dirty="0" smtClean="0"/>
              <a:t>یعنی </a:t>
            </a:r>
            <a:r>
              <a:rPr lang="ar-SA" dirty="0"/>
              <a:t>پیاده شده اند و پس از آن است که تفسیر می شوند (در مشاهدات یادداشت های میدانی غالبا داده های متنی را تشکیل می دهند</a:t>
            </a:r>
            <a:r>
              <a:rPr lang="ar-SA" dirty="0" smtClean="0"/>
              <a:t>)؛</a:t>
            </a:r>
            <a:endParaRPr lang="fa-IR" dirty="0" smtClean="0"/>
          </a:p>
          <a:p>
            <a:r>
              <a:rPr lang="fa-IR" dirty="0"/>
              <a:t>و</a:t>
            </a:r>
            <a:r>
              <a:rPr lang="ar-SA" dirty="0" smtClean="0"/>
              <a:t> </a:t>
            </a:r>
            <a:r>
              <a:rPr lang="ar-SA" dirty="0"/>
              <a:t>یا آنکه تحقیق از ثبت و ضبط گفت وگوها و موقعیت های طبیعی آغاز می شود و در ادامه به مرحله پیاده کردن متن و تفسیر آنها می رسد</a:t>
            </a:r>
            <a:r>
              <a:rPr lang="ar-SA" dirty="0" smtClean="0"/>
              <a:t>.</a:t>
            </a:r>
            <a:endParaRPr lang="fa-IR" dirty="0" smtClean="0"/>
          </a:p>
          <a:p>
            <a:r>
              <a:rPr lang="ar-SA" dirty="0" smtClean="0"/>
              <a:t> </a:t>
            </a:r>
            <a:r>
              <a:rPr lang="ar-SA" b="1" dirty="0">
                <a:solidFill>
                  <a:srgbClr val="FF0000"/>
                </a:solidFill>
              </a:rPr>
              <a:t>در هر حال متن محصول گردآوری داده ها و ابزاری برای تفسیر است. </a:t>
            </a:r>
            <a:endParaRPr lang="fa-IR" b="1" dirty="0" smtClean="0">
              <a:solidFill>
                <a:srgbClr val="FF0000"/>
              </a:solidFill>
            </a:endParaRPr>
          </a:p>
          <a:p>
            <a:r>
              <a:rPr lang="ar-SA" b="1" dirty="0" smtClean="0"/>
              <a:t>پژوهش </a:t>
            </a:r>
            <a:r>
              <a:rPr lang="ar-SA" b="1" dirty="0"/>
              <a:t>کیفی </a:t>
            </a:r>
            <a:r>
              <a:rPr lang="ar-SA" dirty="0"/>
              <a:t>به درک واقعیت اجتماعی از طریق </a:t>
            </a:r>
            <a:r>
              <a:rPr lang="ar-SA" b="1" dirty="0"/>
              <a:t>مسیر متن </a:t>
            </a:r>
            <a:r>
              <a:rPr lang="ar-SA" dirty="0"/>
              <a:t>متکی </a:t>
            </a:r>
            <a:r>
              <a:rPr lang="ar-SA" dirty="0" smtClean="0"/>
              <a:t>است</a:t>
            </a:r>
            <a:endParaRPr lang="fa-IR" dirty="0" smtClean="0"/>
          </a:p>
          <a:p>
            <a:r>
              <a:rPr lang="ar-SA" dirty="0" smtClean="0"/>
              <a:t> </a:t>
            </a:r>
            <a:r>
              <a:rPr lang="ar-SA" dirty="0">
                <a:solidFill>
                  <a:srgbClr val="FF0000"/>
                </a:solidFill>
              </a:rPr>
              <a:t>دو سؤال </a:t>
            </a:r>
            <a:r>
              <a:rPr lang="ar-SA" dirty="0"/>
              <a:t>بیش از سؤال های دیگر جای مطرح شدن </a:t>
            </a:r>
            <a:r>
              <a:rPr lang="ar-SA" dirty="0" smtClean="0"/>
              <a:t>دارند</a:t>
            </a:r>
            <a:r>
              <a:rPr lang="fa-IR" dirty="0" smtClean="0"/>
              <a:t> </a:t>
            </a:r>
          </a:p>
          <a:p>
            <a:r>
              <a:rPr lang="ar-SA" dirty="0" smtClean="0"/>
              <a:t>در </a:t>
            </a:r>
            <a:r>
              <a:rPr lang="ar-SA" dirty="0"/>
              <a:t>حین ترجمه واقعیت به </a:t>
            </a:r>
            <a:r>
              <a:rPr lang="ar-SA" dirty="0" smtClean="0"/>
              <a:t>مت</a:t>
            </a:r>
            <a:r>
              <a:rPr lang="fa-IR" dirty="0" smtClean="0"/>
              <a:t>ن</a:t>
            </a:r>
          </a:p>
          <a:p>
            <a:r>
              <a:rPr lang="ar-SA" dirty="0" smtClean="0"/>
              <a:t> </a:t>
            </a:r>
            <a:r>
              <a:rPr lang="ar-SA" dirty="0"/>
              <a:t>و در حین ترجمه مجدد متن به واقعیت یا استنباط واقعیت از روی </a:t>
            </a:r>
            <a:r>
              <a:rPr lang="ar-SA" dirty="0" smtClean="0"/>
              <a:t>متن</a:t>
            </a:r>
            <a:endParaRPr lang="fa-IR" dirty="0" smtClean="0"/>
          </a:p>
          <a:p>
            <a:r>
              <a:rPr lang="ar-SA" dirty="0" smtClean="0"/>
              <a:t> </a:t>
            </a:r>
            <a:r>
              <a:rPr lang="ar-SA" dirty="0">
                <a:solidFill>
                  <a:srgbClr val="FF0000"/>
                </a:solidFill>
              </a:rPr>
              <a:t>چه اتفاقی رخ می دهد</a:t>
            </a:r>
            <a:r>
              <a:rPr lang="ar-SA" dirty="0" smtClean="0">
                <a:solidFill>
                  <a:srgbClr val="FF0000"/>
                </a:solidFill>
              </a:rPr>
              <a:t>؟</a:t>
            </a:r>
            <a:r>
              <a:rPr lang="fa-IR" dirty="0" smtClean="0"/>
              <a:t> </a:t>
            </a:r>
            <a:endParaRPr lang="en-US" dirty="0"/>
          </a:p>
        </p:txBody>
      </p:sp>
    </p:spTree>
    <p:extLst>
      <p:ext uri="{BB962C8B-B14F-4D97-AF65-F5344CB8AC3E}">
        <p14:creationId xmlns:p14="http://schemas.microsoft.com/office/powerpoint/2010/main" val="588162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p:spPr>
        <p:txBody>
          <a:bodyPr/>
          <a:lstStyle/>
          <a:p>
            <a:pPr algn="ctr"/>
            <a:r>
              <a:rPr lang="ar-SA" b="1" dirty="0"/>
              <a:t> </a:t>
            </a:r>
            <a:endParaRPr lang="fa-IR" b="1" dirty="0" smtClean="0"/>
          </a:p>
          <a:p>
            <a:pPr algn="ctr">
              <a:buFont typeface="Wingdings" pitchFamily="2" charset="2"/>
              <a:buChar char="Ø"/>
            </a:pPr>
            <a:r>
              <a:rPr lang="fa-IR" sz="3200" b="1" dirty="0" smtClean="0">
                <a:solidFill>
                  <a:srgbClr val="FF0000"/>
                </a:solidFill>
              </a:rPr>
              <a:t>از</a:t>
            </a:r>
            <a:r>
              <a:rPr lang="ar-SA" sz="3200" b="1" dirty="0" smtClean="0">
                <a:solidFill>
                  <a:srgbClr val="FF0000"/>
                </a:solidFill>
              </a:rPr>
              <a:t>نظریه </a:t>
            </a:r>
            <a:r>
              <a:rPr lang="ar-SA" sz="3200" b="1" dirty="0">
                <a:solidFill>
                  <a:srgbClr val="FF0000"/>
                </a:solidFill>
              </a:rPr>
              <a:t>به </a:t>
            </a:r>
            <a:r>
              <a:rPr lang="ar-SA" sz="3200" b="1" dirty="0" smtClean="0">
                <a:solidFill>
                  <a:srgbClr val="FF0000"/>
                </a:solidFill>
              </a:rPr>
              <a:t>متن</a:t>
            </a:r>
            <a:r>
              <a:rPr lang="fa-IR" sz="3200" b="1" dirty="0" smtClean="0">
                <a:solidFill>
                  <a:srgbClr val="FF0000"/>
                </a:solidFill>
              </a:rPr>
              <a:t> (بخش دوم)</a:t>
            </a:r>
          </a:p>
          <a:p>
            <a:r>
              <a:rPr lang="ar-SA" sz="2400" b="1" dirty="0"/>
              <a:t>تحقیق کیفی عمدتا به تولید و تحلیل متون، از قبیل متن های پیاده شده مصاحبه ها یا یاداشتهای میدانی و سایر اطلاعات تحلیلی، مربوط می </a:t>
            </a:r>
            <a:r>
              <a:rPr lang="ar-SA" sz="2400" b="1" dirty="0" smtClean="0"/>
              <a:t>شود</a:t>
            </a:r>
            <a:r>
              <a:rPr lang="fa-IR" sz="2400" b="1" dirty="0" smtClean="0"/>
              <a:t> .</a:t>
            </a:r>
          </a:p>
          <a:p>
            <a:r>
              <a:rPr lang="ar-SA" sz="2400" b="1" dirty="0"/>
              <a:t>در این بخش </a:t>
            </a:r>
            <a:r>
              <a:rPr lang="ar-SA" sz="2400" b="1" dirty="0">
                <a:solidFill>
                  <a:srgbClr val="FF0000"/>
                </a:solidFill>
              </a:rPr>
              <a:t>از</a:t>
            </a:r>
            <a:r>
              <a:rPr lang="ar-SA" sz="2400" b="1" dirty="0"/>
              <a:t> </a:t>
            </a:r>
            <a:r>
              <a:rPr lang="ar-SA" sz="2400" b="1" dirty="0">
                <a:solidFill>
                  <a:srgbClr val="FF0000"/>
                </a:solidFill>
              </a:rPr>
              <a:t>نظریه به سمت متن </a:t>
            </a:r>
            <a:r>
              <a:rPr lang="ar-SA" sz="2400" b="1" dirty="0"/>
              <a:t>حرکت </a:t>
            </a:r>
            <a:r>
              <a:rPr lang="ar-SA" sz="2400" b="1" dirty="0" smtClean="0"/>
              <a:t>خواه</a:t>
            </a:r>
            <a:r>
              <a:rPr lang="fa-IR" sz="2400" b="1" dirty="0" smtClean="0"/>
              <a:t>یم کرد</a:t>
            </a:r>
            <a:r>
              <a:rPr lang="ar-SA" sz="2400" b="1" dirty="0" smtClean="0"/>
              <a:t>. </a:t>
            </a:r>
            <a:r>
              <a:rPr lang="ar-SA" sz="2400" b="1" dirty="0"/>
              <a:t>منظور این است که این پیش داوری را از اذهان </a:t>
            </a:r>
            <a:r>
              <a:rPr lang="fa-IR" sz="2400" b="1" dirty="0" smtClean="0"/>
              <a:t>دور کنیم.</a:t>
            </a:r>
          </a:p>
          <a:p>
            <a:r>
              <a:rPr lang="fa-IR" sz="2400" b="1" dirty="0" smtClean="0"/>
              <a:t> </a:t>
            </a:r>
            <a:r>
              <a:rPr lang="ar-SA" sz="2400" b="1" dirty="0"/>
              <a:t>شالوده و بنیان تحقیق کیفی </a:t>
            </a:r>
            <a:r>
              <a:rPr lang="fa-IR" sz="2400" b="1" dirty="0" smtClean="0"/>
              <a:t>چیست وچگونه بایستی به هدف رسید.</a:t>
            </a:r>
          </a:p>
          <a:p>
            <a:endParaRPr lang="fa-IR" sz="2400" dirty="0">
              <a:solidFill>
                <a:srgbClr val="FF0000"/>
              </a:solidFill>
            </a:endParaRPr>
          </a:p>
        </p:txBody>
      </p:sp>
    </p:spTree>
    <p:extLst>
      <p:ext uri="{BB962C8B-B14F-4D97-AF65-F5344CB8AC3E}">
        <p14:creationId xmlns:p14="http://schemas.microsoft.com/office/powerpoint/2010/main" val="961460588"/>
      </p:ext>
    </p:extLst>
  </p:cSld>
  <p:clrMapOvr>
    <a:masterClrMapping/>
  </p:clrMapOvr>
  <mc:AlternateContent xmlns:mc="http://schemas.openxmlformats.org/markup-compatibility/2006" xmlns:p14="http://schemas.microsoft.com/office/powerpoint/2010/main">
    <mc:Choice Requires="p14">
      <p:transition spd="slow" p14:dur="2000" advTm="29557"/>
    </mc:Choice>
    <mc:Fallback xmlns="">
      <p:transition spd="slow" advTm="29557"/>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80920" cy="6336704"/>
          </a:xfrm>
        </p:spPr>
        <p:txBody>
          <a:bodyPr>
            <a:normAutofit fontScale="92500" lnSpcReduction="20000"/>
          </a:bodyPr>
          <a:lstStyle/>
          <a:p>
            <a:r>
              <a:rPr lang="ar-SA" dirty="0"/>
              <a:t>در این فرایند متن جایگزین آن چیزی می شود که مورد مطالعه است</a:t>
            </a:r>
            <a:r>
              <a:rPr lang="ar-SA" dirty="0" smtClean="0"/>
              <a:t>.</a:t>
            </a:r>
            <a:endParaRPr lang="fa-IR" dirty="0" smtClean="0"/>
          </a:p>
          <a:p>
            <a:r>
              <a:rPr lang="ar-SA" dirty="0" smtClean="0"/>
              <a:t> </a:t>
            </a:r>
            <a:r>
              <a:rPr lang="ar-SA" dirty="0"/>
              <a:t>به محض اینکه محقق داده هایش را گردآوری و آنها را به متن تبدیل کند، این متن در طول </a:t>
            </a:r>
            <a:r>
              <a:rPr lang="ar-SA" dirty="0">
                <a:solidFill>
                  <a:srgbClr val="FF0000"/>
                </a:solidFill>
              </a:rPr>
              <a:t>مراحل بعدی فرایند تحقیق جایگزین واقعیت </a:t>
            </a:r>
            <a:r>
              <a:rPr lang="ar-SA" dirty="0"/>
              <a:t>خواهد شد. </a:t>
            </a:r>
            <a:endParaRPr lang="fa-IR" dirty="0" smtClean="0"/>
          </a:p>
          <a:p>
            <a:r>
              <a:rPr lang="ar-SA" dirty="0" smtClean="0"/>
              <a:t>در </a:t>
            </a:r>
            <a:r>
              <a:rPr lang="ar-SA" dirty="0"/>
              <a:t>ابتدا زندگینامه ها مورد مطالعه قرار می گرفتند اما در زمان حاضر روایت هایی که در مصاحبه ها شکل گرفته اند برای تفسیر در دسترس مان هستند</a:t>
            </a:r>
            <a:r>
              <a:rPr lang="ar-SA" dirty="0" smtClean="0"/>
              <a:t>.</a:t>
            </a:r>
            <a:endParaRPr lang="fa-IR" dirty="0" smtClean="0"/>
          </a:p>
          <a:p>
            <a:r>
              <a:rPr lang="ar-SA" dirty="0" smtClean="0"/>
              <a:t> </a:t>
            </a:r>
            <a:r>
              <a:rPr lang="ar-SA" dirty="0"/>
              <a:t>آنچه از این روایت باقی می ماند تنها آن چیزهایی است که طی ضبط «به چنگ آمده» و آنچه با انتخاب روش پیاده سازی به شکل مستند درآمده است</a:t>
            </a:r>
            <a:r>
              <a:rPr lang="ar-SA" dirty="0" smtClean="0"/>
              <a:t>.</a:t>
            </a:r>
            <a:endParaRPr lang="fa-IR" dirty="0" smtClean="0"/>
          </a:p>
          <a:p>
            <a:r>
              <a:rPr lang="ar-SA" dirty="0" smtClean="0"/>
              <a:t> </a:t>
            </a:r>
            <a:r>
              <a:rPr lang="ar-SA" dirty="0"/>
              <a:t>متنی که به این روش به دست می آید </a:t>
            </a:r>
            <a:r>
              <a:rPr lang="ar-SA" dirty="0">
                <a:solidFill>
                  <a:srgbClr val="FF0000"/>
                </a:solidFill>
              </a:rPr>
              <a:t>مبنای تفسیرهای بعدی </a:t>
            </a:r>
            <a:r>
              <a:rPr lang="ar-SA" dirty="0"/>
              <a:t>و یافته هایی است که از آن ناشی شده </a:t>
            </a:r>
            <a:r>
              <a:rPr lang="ar-SA" dirty="0" smtClean="0"/>
              <a:t>اند</a:t>
            </a:r>
            <a:r>
              <a:rPr lang="fa-IR" dirty="0" smtClean="0"/>
              <a:t>.</a:t>
            </a:r>
          </a:p>
          <a:p>
            <a:r>
              <a:rPr lang="ar-SA" dirty="0" smtClean="0"/>
              <a:t> رجوع </a:t>
            </a:r>
            <a:r>
              <a:rPr lang="ar-SA" dirty="0"/>
              <a:t>مجدد به </a:t>
            </a:r>
            <a:r>
              <a:rPr lang="ar-SA" dirty="0" smtClean="0"/>
              <a:t>صدای</a:t>
            </a:r>
            <a:r>
              <a:rPr lang="fa-IR" dirty="0" smtClean="0"/>
              <a:t> </a:t>
            </a:r>
            <a:r>
              <a:rPr lang="ar-SA" dirty="0"/>
              <a:t>ضبط شده به اندازه رجوع دوباره به فرد مورد مصاحبه (یا مشاهده) نامتعارف و غیر معمول است. به دشواری می توان تعیین کرد که چه چیزی و چه میزان از موضوع اصلی در متن (برای مثال، در یک زندگینامه) وجود دارد. </a:t>
            </a:r>
            <a:endParaRPr lang="fa-IR" dirty="0" smtClean="0"/>
          </a:p>
          <a:p>
            <a:r>
              <a:rPr lang="ar-SA" dirty="0" smtClean="0"/>
              <a:t>علوم </a:t>
            </a:r>
            <a:r>
              <a:rPr lang="ar-SA" dirty="0"/>
              <a:t>اجتماعی که به ناگزیر به علوم متنی بدل شده اند و به متن به منزله ابزاری برای تثبیت و عینیت بخشی به یافته </a:t>
            </a:r>
            <a:r>
              <a:rPr lang="ar-SA" dirty="0" smtClean="0"/>
              <a:t>هایشان </a:t>
            </a:r>
            <a:r>
              <a:rPr lang="ar-SA" dirty="0"/>
              <a:t>متکی اند، باید توجه بیشتری به این دست پرسش ها نشان دهند</a:t>
            </a:r>
            <a:r>
              <a:rPr lang="ar-SA" dirty="0" smtClean="0"/>
              <a:t>.</a:t>
            </a:r>
            <a:endParaRPr lang="fa-IR" dirty="0" smtClean="0"/>
          </a:p>
          <a:p>
            <a:r>
              <a:rPr lang="ar-SA" dirty="0" smtClean="0"/>
              <a:t> </a:t>
            </a:r>
            <a:r>
              <a:rPr lang="ar-SA" dirty="0"/>
              <a:t>پرسش های مربوط به تولید واقعیت های جدید ( برای مثال، زندگی به مثابه روایت) در حین تولید و تفسیر داده ها در قالب متن و متن در قالب داده به ندرت مطرح می شوند و باید بیشتر مورد بحث قرار گیرند.</a:t>
            </a:r>
            <a:endParaRPr lang="en-US" dirty="0"/>
          </a:p>
          <a:p>
            <a:endParaRPr lang="en-US" dirty="0"/>
          </a:p>
        </p:txBody>
      </p:sp>
    </p:spTree>
    <p:extLst>
      <p:ext uri="{BB962C8B-B14F-4D97-AF65-F5344CB8AC3E}">
        <p14:creationId xmlns:p14="http://schemas.microsoft.com/office/powerpoint/2010/main" val="481873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6336704"/>
          </a:xfrm>
        </p:spPr>
        <p:txBody>
          <a:bodyPr>
            <a:normAutofit lnSpcReduction="10000"/>
          </a:bodyPr>
          <a:lstStyle/>
          <a:p>
            <a:r>
              <a:rPr lang="ar-SA" b="1" dirty="0">
                <a:solidFill>
                  <a:srgbClr val="FF0000"/>
                </a:solidFill>
              </a:rPr>
              <a:t>متن به مثابه ساختن جهان: برساخت درجه اول و دوم</a:t>
            </a:r>
            <a:endParaRPr lang="en-US" b="1" dirty="0">
              <a:solidFill>
                <a:srgbClr val="FF0000"/>
              </a:solidFill>
            </a:endParaRPr>
          </a:p>
          <a:p>
            <a:r>
              <a:rPr lang="ar-SA" dirty="0"/>
              <a:t> مدت ها است که در حوزه های مختلف تحت عنوان «بحران بازنمایی» به این نکته اشاره </a:t>
            </a:r>
            <a:r>
              <a:rPr lang="ar-SA" dirty="0" smtClean="0"/>
              <a:t>شده</a:t>
            </a:r>
            <a:r>
              <a:rPr lang="fa-IR" dirty="0" smtClean="0"/>
              <a:t> </a:t>
            </a:r>
            <a:r>
              <a:rPr lang="ar-SA" dirty="0" smtClean="0"/>
              <a:t>که </a:t>
            </a:r>
            <a:r>
              <a:rPr lang="ar-SA" dirty="0">
                <a:solidFill>
                  <a:srgbClr val="FF0000"/>
                </a:solidFill>
              </a:rPr>
              <a:t>رابطه متن و واقعیت را نمی توان به بازنمایی ساده واقعیات مورد نظر تقلیل </a:t>
            </a:r>
            <a:r>
              <a:rPr lang="ar-SA" dirty="0" smtClean="0">
                <a:solidFill>
                  <a:srgbClr val="FF0000"/>
                </a:solidFill>
              </a:rPr>
              <a:t>داد</a:t>
            </a:r>
            <a:endParaRPr lang="fa-IR" dirty="0" smtClean="0">
              <a:solidFill>
                <a:srgbClr val="FF0000"/>
              </a:solidFill>
            </a:endParaRPr>
          </a:p>
          <a:p>
            <a:r>
              <a:rPr lang="ar-SA" dirty="0" smtClean="0"/>
              <a:t> </a:t>
            </a:r>
            <a:r>
              <a:rPr lang="ar-SA" dirty="0"/>
              <a:t>در مباحثاتی که در خصوص پرسش میزان امکان بازنمایی جهان در سیستم های رایانه ای یا شناختی در وینوگراد و فلورس (1986) تردیدهای جدی </a:t>
            </a:r>
            <a:r>
              <a:rPr lang="ar-SA" dirty="0" smtClean="0"/>
              <a:t>در </a:t>
            </a:r>
            <a:r>
              <a:rPr lang="ar-SA" dirty="0"/>
              <a:t>خصوص ایده ساده بازنمایی </a:t>
            </a:r>
            <a:r>
              <a:rPr lang="ar-SA" dirty="0" smtClean="0"/>
              <a:t>در </a:t>
            </a:r>
            <a:r>
              <a:rPr lang="ar-SA" dirty="0"/>
              <a:t>حالی است که پل ریکور این دست مباحثات را تحت عنوان کلی فلسفه مدرن قرار بحران که از مباحثات قوم نگاری آغاز شد(</a:t>
            </a:r>
            <a:r>
              <a:rPr lang="en-US" dirty="0"/>
              <a:t>(</a:t>
            </a:r>
            <a:r>
              <a:rPr lang="en-US" dirty="0" err="1"/>
              <a:t>cliford</a:t>
            </a:r>
            <a:r>
              <a:rPr lang="en-US" dirty="0"/>
              <a:t> and </a:t>
            </a:r>
            <a:r>
              <a:rPr lang="en-US" dirty="0" err="1"/>
              <a:t>marcus</a:t>
            </a:r>
            <a:r>
              <a:rPr lang="ar-SA" dirty="0"/>
              <a:t> برای تحقیق کیفی نه فقط بحران بازنمایی بلکه بحران مشروعیت نیز بود</a:t>
            </a:r>
            <a:r>
              <a:rPr lang="ar-SA" dirty="0" smtClean="0"/>
              <a:t>.</a:t>
            </a:r>
            <a:endParaRPr lang="fa-IR" dirty="0" smtClean="0"/>
          </a:p>
          <a:p>
            <a:r>
              <a:rPr lang="ar-SA" dirty="0" smtClean="0"/>
              <a:t> </a:t>
            </a:r>
            <a:r>
              <a:rPr lang="ar-SA" dirty="0"/>
              <a:t>در چهارچوب بحران بازنمایی چرخش </a:t>
            </a:r>
            <a:r>
              <a:rPr lang="ar-SA" dirty="0" smtClean="0"/>
              <a:t>ز</a:t>
            </a:r>
            <a:r>
              <a:rPr lang="fa-IR" dirty="0" smtClean="0"/>
              <a:t>ب</a:t>
            </a:r>
            <a:r>
              <a:rPr lang="ar-SA" dirty="0" smtClean="0"/>
              <a:t>انی </a:t>
            </a:r>
            <a:r>
              <a:rPr lang="ar-SA" dirty="0"/>
              <a:t>در علوم اجتماعی این تردید پیش آمد که علوم اجتماعی «نمی توانند به طور به تجربیات زیسته دسترسی داشته </a:t>
            </a:r>
            <a:r>
              <a:rPr lang="ar-SA" dirty="0" smtClean="0"/>
              <a:t>باشند</a:t>
            </a:r>
            <a:endParaRPr lang="en-US" dirty="0"/>
          </a:p>
          <a:p>
            <a:r>
              <a:rPr lang="ar-SA" b="1" dirty="0" smtClean="0"/>
              <a:t>بحران </a:t>
            </a:r>
            <a:r>
              <a:rPr lang="ar-SA" b="1" dirty="0"/>
              <a:t>دوم بحران مشروعیت است طی آن معیارهای سنتی ارزیابی تحقیق در تحقیق کیفی انکار یا </a:t>
            </a:r>
            <a:r>
              <a:rPr lang="ar-SA" b="1" dirty="0" smtClean="0"/>
              <a:t>به </a:t>
            </a:r>
            <a:r>
              <a:rPr lang="ar-SA" b="1" dirty="0"/>
              <a:t>پیروی از پست مدرنیسم </a:t>
            </a:r>
            <a:r>
              <a:rPr lang="fa-IR" b="1" dirty="0" smtClean="0"/>
              <a:t>به </a:t>
            </a:r>
            <a:r>
              <a:rPr lang="ar-SA" b="1" dirty="0" smtClean="0"/>
              <a:t>طور </a:t>
            </a:r>
            <a:r>
              <a:rPr lang="ar-SA" b="1" dirty="0"/>
              <a:t>کلی امکان مشروعیت بخشی به دانش علمی انکار می </a:t>
            </a:r>
            <a:r>
              <a:rPr lang="ar-SA" b="1" dirty="0" smtClean="0"/>
              <a:t>شود</a:t>
            </a:r>
            <a:r>
              <a:rPr lang="fa-IR" b="1" dirty="0" smtClean="0"/>
              <a:t>.</a:t>
            </a:r>
            <a:endParaRPr lang="en-US" dirty="0"/>
          </a:p>
          <a:p>
            <a:endParaRPr lang="en-US" dirty="0"/>
          </a:p>
        </p:txBody>
      </p:sp>
    </p:spTree>
    <p:extLst>
      <p:ext uri="{BB962C8B-B14F-4D97-AF65-F5344CB8AC3E}">
        <p14:creationId xmlns:p14="http://schemas.microsoft.com/office/powerpoint/2010/main" val="2035744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6480720"/>
          </a:xfrm>
        </p:spPr>
        <p:txBody>
          <a:bodyPr>
            <a:normAutofit lnSpcReduction="10000"/>
          </a:bodyPr>
          <a:lstStyle/>
          <a:p>
            <a:r>
              <a:rPr lang="ar-SA" dirty="0"/>
              <a:t>نکته اساسی در این مباحثات، به خصوص در تحقيق اجتماعی، این است که ما هنوز قادریم واقعیتی خارج از دیدگاه های ذهنی یا دیدگاه های مشترک اجتماعی مان فرض </a:t>
            </a:r>
            <a:r>
              <a:rPr lang="ar-SA" dirty="0" smtClean="0"/>
              <a:t>بگیریم</a:t>
            </a:r>
            <a:endParaRPr lang="fa-IR" dirty="0" smtClean="0"/>
          </a:p>
          <a:p>
            <a:r>
              <a:rPr lang="ar-SA" dirty="0" smtClean="0"/>
              <a:t>. </a:t>
            </a:r>
            <a:r>
              <a:rPr lang="ar-SA" dirty="0"/>
              <a:t>انواع گوناگون برساخت گرایی اجتماعی یا برساخت گرایی </a:t>
            </a:r>
            <a:r>
              <a:rPr lang="ar-SA" dirty="0" smtClean="0"/>
              <a:t>مروری چنین </a:t>
            </a:r>
            <a:r>
              <a:rPr lang="ar-SA" dirty="0"/>
              <a:t>فرضی را رد می کنند. در عوض، از این ایده شروع می کنند که شرکت کنندگان از طریق معانی منتسب به رویدادها فعالانه واقعیت ها و ابژه ها را خلق </a:t>
            </a:r>
            <a:r>
              <a:rPr lang="ar-SA" dirty="0" smtClean="0"/>
              <a:t>می کنند</a:t>
            </a:r>
            <a:endParaRPr lang="fa-IR" dirty="0" smtClean="0"/>
          </a:p>
          <a:p>
            <a:r>
              <a:rPr lang="ar-SA" dirty="0" smtClean="0"/>
              <a:t>در </a:t>
            </a:r>
            <a:r>
              <a:rPr lang="ar-SA" dirty="0"/>
              <a:t>چنین بستری سؤال هایی که مطرح اند و باید مطرح شوند عبارت اند از: شناسندگان (سوژه های اجتماعی چه چیزی را عين واقعیت به شمار می آورند و چگونه؟ شرایط این واقعی پنداشتن کدام اند</a:t>
            </a:r>
            <a:r>
              <a:rPr lang="ar-SA" dirty="0" smtClean="0"/>
              <a:t>؟</a:t>
            </a:r>
            <a:endParaRPr lang="fa-IR" dirty="0" smtClean="0"/>
          </a:p>
          <a:p>
            <a:r>
              <a:rPr lang="ar-SA" dirty="0" smtClean="0"/>
              <a:t> </a:t>
            </a:r>
            <a:r>
              <a:rPr lang="ar-SA" dirty="0"/>
              <a:t>محققان تحت چه شرایطی آن چه را که به این ترتیب مشاهده می کنند واقعی می پندارند</a:t>
            </a:r>
            <a:r>
              <a:rPr lang="ar-SA" dirty="0" smtClean="0"/>
              <a:t>؟</a:t>
            </a:r>
            <a:r>
              <a:rPr lang="ar-SA" dirty="0"/>
              <a:t> </a:t>
            </a:r>
            <a:endParaRPr lang="fa-IR" dirty="0" smtClean="0"/>
          </a:p>
          <a:p>
            <a:r>
              <a:rPr lang="ar-SA" dirty="0" smtClean="0"/>
              <a:t>بدین </a:t>
            </a:r>
            <a:r>
              <a:rPr lang="ar-SA" dirty="0"/>
              <a:t>ترتیب تحقیق بر ایده وجود رویدادهای اجتماعی، یعنی چیزها یا واقعیت هایی که اجتماعی مورد مطالعه مان شاهد آن ها </a:t>
            </a:r>
            <a:r>
              <a:rPr lang="ar-SA" dirty="0" smtClean="0"/>
              <a:t>هستیم</a:t>
            </a:r>
            <a:r>
              <a:rPr lang="fa-IR" dirty="0" smtClean="0"/>
              <a:t> </a:t>
            </a:r>
            <a:r>
              <a:rPr lang="ar-SA" dirty="0" smtClean="0"/>
              <a:t>و </a:t>
            </a:r>
            <a:r>
              <a:rPr lang="ar-SA" dirty="0"/>
              <a:t>نحوه </a:t>
            </a:r>
            <a:r>
              <a:rPr lang="ar-SA" dirty="0" smtClean="0"/>
              <a:t>ارتباطا</a:t>
            </a:r>
            <a:r>
              <a:rPr lang="fa-IR" dirty="0" smtClean="0"/>
              <a:t>ت </a:t>
            </a:r>
            <a:r>
              <a:rPr lang="ar-SA" dirty="0" smtClean="0"/>
              <a:t>ما </a:t>
            </a:r>
            <a:r>
              <a:rPr lang="ar-SA" dirty="0"/>
              <a:t>با یکدیگر متکی است یعنی رقابت، تعارض و جانشین شدن، </a:t>
            </a:r>
            <a:r>
              <a:rPr lang="ar-SA" dirty="0" smtClean="0"/>
              <a:t>مشترکان</a:t>
            </a:r>
            <a:r>
              <a:rPr lang="fa-IR" dirty="0" smtClean="0"/>
              <a:t>ن</a:t>
            </a:r>
            <a:r>
              <a:rPr lang="ar-SA" dirty="0" smtClean="0"/>
              <a:t>د </a:t>
            </a:r>
            <a:r>
              <a:rPr lang="ar-SA" dirty="0"/>
              <a:t>و واقعی تلقی می </a:t>
            </a:r>
            <a:r>
              <a:rPr lang="ar-SA" dirty="0" smtClean="0"/>
              <a:t>شوند</a:t>
            </a:r>
            <a:r>
              <a:rPr lang="fa-IR" dirty="0" smtClean="0"/>
              <a:t>.</a:t>
            </a:r>
            <a:endParaRPr lang="en-US" dirty="0"/>
          </a:p>
          <a:p>
            <a:endParaRPr lang="en-US" dirty="0"/>
          </a:p>
          <a:p>
            <a:endParaRPr lang="en-US" dirty="0"/>
          </a:p>
        </p:txBody>
      </p:sp>
    </p:spTree>
    <p:extLst>
      <p:ext uri="{BB962C8B-B14F-4D97-AF65-F5344CB8AC3E}">
        <p14:creationId xmlns:p14="http://schemas.microsoft.com/office/powerpoint/2010/main" val="241233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8229600" cy="6093296"/>
          </a:xfrm>
        </p:spPr>
        <p:txBody>
          <a:bodyPr>
            <a:normAutofit/>
          </a:bodyPr>
          <a:lstStyle/>
          <a:p>
            <a:pPr>
              <a:buFont typeface="Wingdings" pitchFamily="2" charset="2"/>
              <a:buChar char="Ø"/>
            </a:pPr>
            <a:r>
              <a:rPr lang="ar-SA" dirty="0">
                <a:solidFill>
                  <a:srgbClr val="FF0000"/>
                </a:solidFill>
              </a:rPr>
              <a:t>برساخت های </a:t>
            </a:r>
            <a:r>
              <a:rPr lang="ar-SA" dirty="0" smtClean="0">
                <a:solidFill>
                  <a:srgbClr val="FF0000"/>
                </a:solidFill>
              </a:rPr>
              <a:t>اجتماعی </a:t>
            </a:r>
            <a:r>
              <a:rPr lang="ar-SA" dirty="0">
                <a:solidFill>
                  <a:srgbClr val="FF0000"/>
                </a:solidFill>
              </a:rPr>
              <a:t>به منزله نقطه </a:t>
            </a:r>
            <a:r>
              <a:rPr lang="ar-SA" dirty="0" smtClean="0">
                <a:solidFill>
                  <a:srgbClr val="FF0000"/>
                </a:solidFill>
              </a:rPr>
              <a:t>شروع</a:t>
            </a:r>
            <a:r>
              <a:rPr lang="fa-IR" dirty="0" smtClean="0">
                <a:solidFill>
                  <a:srgbClr val="FF0000"/>
                </a:solidFill>
              </a:rPr>
              <a:t>:</a:t>
            </a:r>
            <a:endParaRPr lang="en-US" dirty="0">
              <a:solidFill>
                <a:srgbClr val="FF0000"/>
              </a:solidFill>
            </a:endParaRPr>
          </a:p>
          <a:p>
            <a:r>
              <a:rPr lang="ar-SA" dirty="0"/>
              <a:t>آلفرد شوتز پیش از این گفته بود که واقعیات صرفا از طریق انتخاب و تفسیر شان موضوعیت پیدا می کنند:</a:t>
            </a:r>
            <a:endParaRPr lang="en-US" dirty="0"/>
          </a:p>
          <a:p>
            <a:r>
              <a:rPr lang="ar-SA" dirty="0"/>
              <a:t> به عبارت دقیق تر، چیزی به نام واقعیت ناب و ساده وجود ندارد، همه واقعیت ها از همان یا واقعیاتی هستند که از بستر جهان و توسط فعالیت های </a:t>
            </a:r>
            <a:r>
              <a:rPr lang="fa-IR" dirty="0" smtClean="0"/>
              <a:t>ذهنی برگزیده شده اند</a:t>
            </a:r>
            <a:r>
              <a:rPr lang="en-US" dirty="0" smtClean="0"/>
              <a:t>.</a:t>
            </a:r>
            <a:endParaRPr lang="fa-IR" dirty="0" smtClean="0"/>
          </a:p>
          <a:p>
            <a:r>
              <a:rPr lang="fa-IR" dirty="0" smtClean="0"/>
              <a:t> </a:t>
            </a:r>
            <a:r>
              <a:rPr lang="ar-SA" dirty="0" smtClean="0"/>
              <a:t>دیدگاه </a:t>
            </a:r>
            <a:r>
              <a:rPr lang="ar-SA" dirty="0"/>
              <a:t>وجوه مشترکی با گودمن (1978) دارد. به نظر گودمن، جهان به طریق اجتماعی و بر اساس انواع مختلف معرفت </a:t>
            </a:r>
            <a:r>
              <a:rPr lang="ar-SA" dirty="0" smtClean="0"/>
              <a:t>از </a:t>
            </a:r>
            <a:r>
              <a:rPr lang="ar-SA" dirty="0"/>
              <a:t>معرفت روزمره تا علم و هنر به منزله «روش های مختلف ساختن جهان» </a:t>
            </a:r>
            <a:r>
              <a:rPr lang="ar-SA" dirty="0" smtClean="0"/>
              <a:t>برساخته شده</a:t>
            </a:r>
            <a:r>
              <a:rPr lang="fa-IR" dirty="0" smtClean="0"/>
              <a:t>.</a:t>
            </a:r>
            <a:endParaRPr lang="en-US" dirty="0" smtClean="0"/>
          </a:p>
          <a:p>
            <a:r>
              <a:rPr lang="fa-IR" dirty="0"/>
              <a:t>به عقیده گودمن و شوتز روش های ساختن جهان و اقدامات برسازنده شرکت کنندگان در زندگی روزمره شان در درجه های 1و2 هستند.</a:t>
            </a:r>
            <a:r>
              <a:rPr lang="fa-IR" dirty="0">
                <a:solidFill>
                  <a:srgbClr val="FF0000"/>
                </a:solidFill>
              </a:rPr>
              <a:t>یکی از نکات اساسی در این حوزه تمایز برساخت درجه1 از درجه 2 است.</a:t>
            </a:r>
            <a:endParaRPr lang="en-US" dirty="0"/>
          </a:p>
          <a:p>
            <a:endParaRPr lang="en-US" dirty="0" smtClean="0"/>
          </a:p>
          <a:p>
            <a:endParaRPr lang="en-US" dirty="0"/>
          </a:p>
        </p:txBody>
      </p:sp>
    </p:spTree>
    <p:extLst>
      <p:ext uri="{BB962C8B-B14F-4D97-AF65-F5344CB8AC3E}">
        <p14:creationId xmlns:p14="http://schemas.microsoft.com/office/powerpoint/2010/main" val="30671222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8313" y="2461355"/>
            <a:ext cx="8229600" cy="1139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908720"/>
            <a:ext cx="8280920"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973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normAutofit/>
          </a:bodyPr>
          <a:lstStyle/>
          <a:p>
            <a:pPr marL="0" indent="0">
              <a:buNone/>
            </a:pPr>
            <a:endParaRPr lang="en-US" dirty="0"/>
          </a:p>
          <a:p>
            <a:r>
              <a:rPr lang="fa-IR" dirty="0" smtClean="0"/>
              <a:t>شوتز معتقد بود که بر ساخت های علوم اجتماعی از درجه دوم هستند، او معتقد بود که </a:t>
            </a:r>
            <a:r>
              <a:rPr lang="fa-IR" dirty="0" smtClean="0">
                <a:solidFill>
                  <a:srgbClr val="FF0000"/>
                </a:solidFill>
              </a:rPr>
              <a:t>تلاش برای یافتن اصول عامی که آدمی تجربیاتش را در زندگی روزمره و به خصوص تجربیات اجتماعی اش را براساس آن سازمان دهد.وظیفه نخست روش شناسی علوم اجتماعی است.</a:t>
            </a:r>
          </a:p>
          <a:p>
            <a:pPr algn="just"/>
            <a:r>
              <a:rPr lang="fa-IR" dirty="0" smtClean="0"/>
              <a:t>بر </a:t>
            </a:r>
            <a:r>
              <a:rPr lang="fa-IR" dirty="0"/>
              <a:t>همین اساس فرض می کند که «واقعیت های چندگانه» که برای </a:t>
            </a:r>
            <a:r>
              <a:rPr lang="fa-IR" dirty="0" smtClean="0"/>
              <a:t>جهان علم </a:t>
            </a:r>
            <a:r>
              <a:rPr lang="fa-IR" dirty="0"/>
              <a:t>واحدند، وجود دارند که تا حدودی بر اساس همان اصول زندگی روزمره و دیگر اصول سازمان یافته اند</a:t>
            </a:r>
            <a:r>
              <a:rPr lang="fa-IR" dirty="0" smtClean="0"/>
              <a:t>.</a:t>
            </a:r>
          </a:p>
          <a:p>
            <a:pPr algn="just"/>
            <a:r>
              <a:rPr lang="fa-IR" dirty="0"/>
              <a:t> تحقیقات علوم اجتماعی با این مشکل رو به رو هستند که همیشه و صرفا" با گونه ای از جهانی که قصد مطالعه آن را دارند مواجهه می شوند که </a:t>
            </a:r>
            <a:r>
              <a:rPr lang="fa-IR" dirty="0">
                <a:solidFill>
                  <a:srgbClr val="FF0000"/>
                </a:solidFill>
              </a:rPr>
              <a:t>افرادی که با یکدیگر تعامل دارند آن را به طور مشترک یا به طور همزمان برساخته اند. </a:t>
            </a:r>
            <a:r>
              <a:rPr lang="fa-IR" dirty="0" smtClean="0">
                <a:solidFill>
                  <a:srgbClr val="FF0000"/>
                </a:solidFill>
              </a:rPr>
              <a:t>(حس مشترک)</a:t>
            </a:r>
            <a:endParaRPr lang="en-US" dirty="0">
              <a:solidFill>
                <a:srgbClr val="FF0000"/>
              </a:solidFill>
            </a:endParaRPr>
          </a:p>
        </p:txBody>
      </p:sp>
    </p:spTree>
    <p:extLst>
      <p:ext uri="{BB962C8B-B14F-4D97-AF65-F5344CB8AC3E}">
        <p14:creationId xmlns:p14="http://schemas.microsoft.com/office/powerpoint/2010/main" val="3439782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83568" y="764704"/>
            <a:ext cx="8229600" cy="4389120"/>
          </a:xfrm>
        </p:spPr>
        <p:txBody>
          <a:bodyPr>
            <a:normAutofit lnSpcReduction="10000"/>
          </a:bodyPr>
          <a:lstStyle/>
          <a:p>
            <a:pPr>
              <a:buFont typeface="Wingdings" pitchFamily="2" charset="2"/>
              <a:buChar char="Ø"/>
            </a:pPr>
            <a:r>
              <a:rPr lang="fa-IR" b="1" dirty="0">
                <a:solidFill>
                  <a:srgbClr val="FF0000"/>
                </a:solidFill>
              </a:rPr>
              <a:t>ساختن جهان در متن: می مه سیس (تقلید) </a:t>
            </a:r>
            <a:endParaRPr lang="fa-IR" b="1" dirty="0" smtClean="0">
              <a:solidFill>
                <a:srgbClr val="FF0000"/>
              </a:solidFill>
            </a:endParaRPr>
          </a:p>
          <a:p>
            <a:r>
              <a:rPr lang="fa-IR" dirty="0"/>
              <a:t>برای پاسخ به این سؤال </a:t>
            </a:r>
            <a:r>
              <a:rPr lang="fa-IR" dirty="0">
                <a:solidFill>
                  <a:srgbClr val="FF0000"/>
                </a:solidFill>
              </a:rPr>
              <a:t>مفهوم می مه سیس یا تقلید را از زیبایی شناسی و ادبیات وام میگیریم </a:t>
            </a:r>
            <a:r>
              <a:rPr lang="fa-IR" dirty="0" smtClean="0"/>
              <a:t>این </a:t>
            </a:r>
            <a:r>
              <a:rPr lang="fa-IR" dirty="0"/>
              <a:t>مفهوم می تواند به درک بیشتر علوم اجتماعی مبتنی بر متن کمک کند. </a:t>
            </a:r>
            <a:endParaRPr lang="fa-IR" dirty="0" smtClean="0"/>
          </a:p>
          <a:p>
            <a:r>
              <a:rPr lang="fa-IR" dirty="0" smtClean="0"/>
              <a:t>مثال هایی در این باره:</a:t>
            </a:r>
          </a:p>
          <a:p>
            <a:pPr marL="514350" indent="-514350">
              <a:buFont typeface="+mj-lt"/>
              <a:buAutoNum type="alphaUcPeriod"/>
            </a:pPr>
            <a:r>
              <a:rPr lang="fa-IR" dirty="0"/>
              <a:t> </a:t>
            </a:r>
            <a:r>
              <a:rPr lang="fa-IR" dirty="0" smtClean="0"/>
              <a:t>آرای ارسطو:</a:t>
            </a:r>
            <a:r>
              <a:rPr lang="ar-SA" dirty="0"/>
              <a:t>جهان های طبیعی به جهان های نمادین اشاره دارد. در ابتدا آن را «تقلید از طبیعت» می دانستند؛ با این حال بحث های گسترده ای بر سر این مفهوم به راه افتاده </a:t>
            </a:r>
            <a:r>
              <a:rPr lang="ar-SA" dirty="0" smtClean="0"/>
              <a:t>است</a:t>
            </a:r>
            <a:r>
              <a:rPr lang="fa-IR" dirty="0" smtClean="0"/>
              <a:t>.</a:t>
            </a:r>
          </a:p>
          <a:p>
            <a:pPr marL="514350" indent="-514350">
              <a:buFont typeface="+mj-lt"/>
              <a:buAutoNum type="alphaUcPeriod"/>
            </a:pPr>
            <a:r>
              <a:rPr lang="fa-IR" dirty="0"/>
              <a:t>بازنمایی روابط طبیعی یا اجتماعی در ادبیات یا متون دراماتیک یا بر صحنه نمایش </a:t>
            </a:r>
            <a:r>
              <a:rPr lang="fa-IR" dirty="0" smtClean="0"/>
              <a:t>: در </a:t>
            </a:r>
            <a:r>
              <a:rPr lang="fa-IR" dirty="0"/>
              <a:t>این تفسیر، می مه سیس به تولید جهانی نمادین اشاره که حاوی مؤلفه های عملی و نظری </a:t>
            </a:r>
            <a:r>
              <a:rPr lang="fa-IR" dirty="0" smtClean="0"/>
              <a:t>است.</a:t>
            </a:r>
            <a:endParaRPr lang="en-US" dirty="0"/>
          </a:p>
        </p:txBody>
      </p:sp>
    </p:spTree>
    <p:extLst>
      <p:ext uri="{BB962C8B-B14F-4D97-AF65-F5344CB8AC3E}">
        <p14:creationId xmlns:p14="http://schemas.microsoft.com/office/powerpoint/2010/main" val="691124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lstStyle/>
          <a:p>
            <a:pPr marL="0" indent="0">
              <a:buNone/>
            </a:pPr>
            <a:r>
              <a:rPr lang="fa-IR" dirty="0" smtClean="0"/>
              <a:t>   </a:t>
            </a:r>
            <a:r>
              <a:rPr lang="fa-IR" dirty="0" smtClean="0">
                <a:solidFill>
                  <a:srgbClr val="FF0000"/>
                </a:solidFill>
              </a:rPr>
              <a:t>ساخت جهان در متن</a:t>
            </a:r>
          </a:p>
          <a:p>
            <a:r>
              <a:rPr lang="fa-IR" dirty="0" smtClean="0">
                <a:solidFill>
                  <a:srgbClr val="FF0000"/>
                </a:solidFill>
              </a:rPr>
              <a:t>می </a:t>
            </a:r>
            <a:r>
              <a:rPr lang="fa-IR" dirty="0">
                <a:solidFill>
                  <a:srgbClr val="FF0000"/>
                </a:solidFill>
              </a:rPr>
              <a:t>مه سیس (تقلید):</a:t>
            </a:r>
            <a:r>
              <a:rPr lang="fa-IR" dirty="0"/>
              <a:t>این مفهوم می تواند به درک بیشتر علوم اجتماعی مبتنی بر متن کمک کند (( </a:t>
            </a:r>
            <a:r>
              <a:rPr lang="fa-IR" b="1" dirty="0"/>
              <a:t>فرد از طریق فرایند های می مه تیک خود را با جهان شبیه سازی می کند. تقلید این امکان را به فرد می دهد تا از خود فاصله بگیرند،جهان بیرون را به داخل جهان درونی شان بکشانند.و درونیات شان را بازگو کنند.قرابت با افراد تنها در این حالت به دست می آید و بنابراین شرط ضروری تفهم است</a:t>
            </a:r>
            <a:r>
              <a:rPr lang="fa-IR" dirty="0" smtClean="0"/>
              <a:t>)).</a:t>
            </a:r>
          </a:p>
          <a:p>
            <a:r>
              <a:rPr lang="fa-IR" dirty="0">
                <a:solidFill>
                  <a:srgbClr val="FF0000"/>
                </a:solidFill>
              </a:rPr>
              <a:t>قرائت وفهم متون فرایندی است </a:t>
            </a:r>
            <a:r>
              <a:rPr lang="fa-IR" dirty="0"/>
              <a:t>که طی آن واقعیت به شکل فعالانه ای تولید می شود. این فرایند نه فقط شامل نویسنده متن، بلکه کسانی را که این متن ها برای آنها نوشته شده و آنها را می خوانند، نیز در بر می- گیرد. </a:t>
            </a:r>
            <a:r>
              <a:rPr lang="fa-IR" b="1" dirty="0"/>
              <a:t>اگر این سخنان را به حوزه تحقیق کیفی انتقال دهیم به این معنا خواهد بود که در تولید متون، کسی که آن را می خواند و تفسیر می کند به اندازه نویسنده متن در برساخت واقعیت دخالت دارد.</a:t>
            </a:r>
            <a:endParaRPr lang="en-US" b="1" dirty="0"/>
          </a:p>
        </p:txBody>
      </p:sp>
    </p:spTree>
    <p:extLst>
      <p:ext uri="{BB962C8B-B14F-4D97-AF65-F5344CB8AC3E}">
        <p14:creationId xmlns:p14="http://schemas.microsoft.com/office/powerpoint/2010/main" val="45086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389120"/>
          </a:xfrm>
        </p:spPr>
        <p:txBody>
          <a:bodyPr/>
          <a:lstStyle/>
          <a:p>
            <a:r>
              <a:rPr lang="fa-IR" dirty="0" smtClean="0">
                <a:solidFill>
                  <a:srgbClr val="FF0000"/>
                </a:solidFill>
              </a:rPr>
              <a:t>متن </a:t>
            </a:r>
            <a:r>
              <a:rPr lang="fa-IR" dirty="0">
                <a:solidFill>
                  <a:srgbClr val="FF0000"/>
                </a:solidFill>
              </a:rPr>
              <a:t>در تحقیق کیفی دارای کارکرد است </a:t>
            </a:r>
            <a:r>
              <a:rPr lang="fa-IR" dirty="0"/>
              <a:t>،نه تنها داده های اصلی تحقیق را که یافته ها بر آن متکی اند فراهم می کند، بلکه براساس تفسیر این داده ها نیز هست ودر عین حال وسیله و ابزار اصلی ارائه و انتقال یافته ها به شمار می آید. این امر به طور کلی در خصوص روشهای جاری در تحقیق کیفی نیز مصداق دارد</a:t>
            </a:r>
            <a:r>
              <a:rPr lang="fa-IR" dirty="0" smtClean="0"/>
              <a:t>.</a:t>
            </a:r>
          </a:p>
          <a:p>
            <a:endParaRPr lang="en-US" dirty="0"/>
          </a:p>
        </p:txBody>
      </p:sp>
    </p:spTree>
    <p:extLst>
      <p:ext uri="{BB962C8B-B14F-4D97-AF65-F5344CB8AC3E}">
        <p14:creationId xmlns:p14="http://schemas.microsoft.com/office/powerpoint/2010/main" val="3694354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616624"/>
          </a:xfrm>
        </p:spPr>
        <p:txBody>
          <a:bodyPr/>
          <a:lstStyle/>
          <a:p>
            <a:r>
              <a:rPr lang="fa-IR" dirty="0" smtClean="0"/>
              <a:t>در جهان امروزی علاقه مندی به مفهوم ساختن جهان در متن از بازنمایی در متون ادبی و تاتر فراتر رفته است:</a:t>
            </a:r>
          </a:p>
          <a:p>
            <a:pPr marL="880110" lvl="1" indent="-514350">
              <a:buFont typeface="+mj-lt"/>
              <a:buAutoNum type="alphaUcPeriod"/>
            </a:pPr>
            <a:r>
              <a:rPr lang="fa-IR" b="1" dirty="0"/>
              <a:t>فرد از طریق فرایندهای می مه تیک خود را با جهان «شبیه سازی» می کند</a:t>
            </a:r>
            <a:r>
              <a:rPr lang="fa-IR" b="1" dirty="0" smtClean="0"/>
              <a:t>.</a:t>
            </a:r>
          </a:p>
          <a:p>
            <a:pPr marL="514350" indent="-514350">
              <a:buFont typeface="+mj-lt"/>
              <a:buAutoNum type="alphaUcPeriod"/>
            </a:pPr>
            <a:r>
              <a:rPr lang="fa-IR" b="1" dirty="0"/>
              <a:t>می مه </a:t>
            </a:r>
            <a:r>
              <a:rPr lang="fa-IR" b="1" dirty="0" smtClean="0"/>
              <a:t>سیس </a:t>
            </a:r>
            <a:r>
              <a:rPr lang="fa-IR" b="1" dirty="0"/>
              <a:t>این امکان را به افراد می دهد تا از خود فاصله </a:t>
            </a:r>
            <a:r>
              <a:rPr lang="fa-IR" b="1" dirty="0" smtClean="0"/>
              <a:t>بگیرند.</a:t>
            </a:r>
          </a:p>
          <a:p>
            <a:pPr marL="514350" indent="-514350">
              <a:buFont typeface="+mj-lt"/>
              <a:buAutoNum type="alphaUcPeriod"/>
            </a:pPr>
            <a:r>
              <a:rPr lang="fa-IR" b="1" dirty="0"/>
              <a:t>جهان بیرون را به داخل جهان کشانند، و درونیات شان را بازگو کنند</a:t>
            </a:r>
            <a:r>
              <a:rPr lang="fa-IR" b="1" dirty="0" smtClean="0"/>
              <a:t>.</a:t>
            </a:r>
          </a:p>
          <a:p>
            <a:pPr marL="514350" indent="-514350">
              <a:buFont typeface="+mj-lt"/>
              <a:buAutoNum type="alphaUcPeriod"/>
            </a:pPr>
            <a:endParaRPr lang="fa-IR" dirty="0"/>
          </a:p>
          <a:p>
            <a:pPr marL="514350" indent="-514350">
              <a:buFont typeface="+mj-lt"/>
              <a:buAutoNum type="alphaUcPeriod"/>
            </a:pPr>
            <a:endParaRPr lang="fa-IR" dirty="0" smtClean="0"/>
          </a:p>
          <a:p>
            <a:pPr marL="0" indent="0" algn="ctr">
              <a:buNone/>
            </a:pPr>
            <a:r>
              <a:rPr lang="fa-IR" dirty="0"/>
              <a:t>           </a:t>
            </a:r>
            <a:r>
              <a:rPr lang="fa-IR" dirty="0" smtClean="0"/>
              <a:t>نزدیکی </a:t>
            </a:r>
            <a:r>
              <a:rPr lang="fa-IR" dirty="0"/>
              <a:t>با افراد تنها در این حالت به </a:t>
            </a:r>
            <a:r>
              <a:rPr lang="fa-IR" dirty="0" smtClean="0"/>
              <a:t>دست می </a:t>
            </a:r>
            <a:r>
              <a:rPr lang="fa-IR" dirty="0"/>
              <a:t>آید و بنابراین شرط </a:t>
            </a:r>
            <a:r>
              <a:rPr lang="fa-IR" dirty="0" smtClean="0"/>
              <a:t>                ضروری</a:t>
            </a:r>
            <a:r>
              <a:rPr lang="fa-IR" dirty="0" smtClean="0">
                <a:solidFill>
                  <a:srgbClr val="FF0000"/>
                </a:solidFill>
              </a:rPr>
              <a:t> </a:t>
            </a:r>
            <a:r>
              <a:rPr lang="fa-IR" dirty="0">
                <a:solidFill>
                  <a:srgbClr val="FF0000"/>
                </a:solidFill>
              </a:rPr>
              <a:t>تفهم </a:t>
            </a:r>
            <a:r>
              <a:rPr lang="fa-IR" dirty="0"/>
              <a:t>است.                        </a:t>
            </a:r>
            <a:endParaRPr lang="fa-IR" dirty="0" smtClean="0"/>
          </a:p>
        </p:txBody>
      </p:sp>
      <p:sp>
        <p:nvSpPr>
          <p:cNvPr id="4" name="Left Arrow 3"/>
          <p:cNvSpPr/>
          <p:nvPr/>
        </p:nvSpPr>
        <p:spPr>
          <a:xfrm>
            <a:off x="7668344" y="4443148"/>
            <a:ext cx="1152128" cy="648072"/>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a-IR" dirty="0" smtClean="0"/>
              <a:t>در نتیجه</a:t>
            </a:r>
            <a:endParaRPr lang="en-US" dirty="0"/>
          </a:p>
        </p:txBody>
      </p:sp>
    </p:spTree>
    <p:extLst>
      <p:ext uri="{BB962C8B-B14F-4D97-AF65-F5344CB8AC3E}">
        <p14:creationId xmlns:p14="http://schemas.microsoft.com/office/powerpoint/2010/main" val="341567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96944" cy="6264696"/>
          </a:xfrm>
        </p:spPr>
        <p:txBody>
          <a:bodyPr/>
          <a:lstStyle/>
          <a:p>
            <a:pPr algn="ctr"/>
            <a:r>
              <a:rPr lang="fa-IR" sz="3200" dirty="0" smtClean="0">
                <a:solidFill>
                  <a:srgbClr val="FF0000"/>
                </a:solidFill>
              </a:rPr>
              <a:t>فصل 5</a:t>
            </a:r>
          </a:p>
          <a:p>
            <a:pPr algn="ctr">
              <a:buFont typeface="Wingdings" pitchFamily="2" charset="2"/>
              <a:buChar char="Ø"/>
            </a:pPr>
            <a:r>
              <a:rPr lang="fa-IR" dirty="0" smtClean="0">
                <a:solidFill>
                  <a:srgbClr val="FF0000"/>
                </a:solidFill>
              </a:rPr>
              <a:t>در این فصل به سرفصل های ذیل اشاره وبحث خواهد شد:</a:t>
            </a:r>
          </a:p>
          <a:p>
            <a:r>
              <a:rPr lang="fa-IR" dirty="0" smtClean="0"/>
              <a:t>چگونگی وزمان استفاده از ادبیات در تحقیق</a:t>
            </a:r>
          </a:p>
          <a:p>
            <a:r>
              <a:rPr lang="ar-SA" dirty="0"/>
              <a:t>چگونگی استفاده از ادبیات نظری موضوع </a:t>
            </a:r>
            <a:endParaRPr lang="en-US" dirty="0"/>
          </a:p>
          <a:p>
            <a:r>
              <a:rPr lang="ar-SA" dirty="0"/>
              <a:t>استفاده از نظریه ها در تحقیق کیفی</a:t>
            </a:r>
            <a:endParaRPr lang="en-US" dirty="0"/>
          </a:p>
          <a:p>
            <a:r>
              <a:rPr lang="ar-SA" dirty="0"/>
              <a:t>شیوه استفاده از ادبیات تجربی تحقیقات پیشین </a:t>
            </a:r>
            <a:r>
              <a:rPr lang="ar-SA" dirty="0" smtClean="0"/>
              <a:t>درهمان </a:t>
            </a:r>
            <a:r>
              <a:rPr lang="ar-SA" dirty="0"/>
              <a:t>حوزه یا حوزه های مشابه </a:t>
            </a:r>
            <a:endParaRPr lang="en-US" dirty="0"/>
          </a:p>
          <a:p>
            <a:r>
              <a:rPr lang="ar-SA" dirty="0"/>
              <a:t>نحوه استفاده از ادبیات روش شناختی مربوط به روش تحقیق شما</a:t>
            </a:r>
            <a:endParaRPr lang="en-US" dirty="0"/>
          </a:p>
          <a:p>
            <a:r>
              <a:rPr lang="ar-SA" dirty="0"/>
              <a:t> نحوه استفاده از ادبیات به هنگام نگارش گزارش تحقیق</a:t>
            </a:r>
            <a:endParaRPr lang="en-US" dirty="0"/>
          </a:p>
          <a:p>
            <a:r>
              <a:rPr lang="ar-SA" dirty="0"/>
              <a:t> ادبیات تحقیق را کجا و چگونه بیابیم</a:t>
            </a:r>
            <a:r>
              <a:rPr lang="ar-SA" dirty="0" smtClean="0"/>
              <a:t>؟</a:t>
            </a:r>
            <a:r>
              <a:rPr lang="fa-IR" dirty="0" smtClean="0"/>
              <a:t> </a:t>
            </a:r>
            <a:endParaRPr lang="en-US" dirty="0"/>
          </a:p>
        </p:txBody>
      </p:sp>
    </p:spTree>
    <p:extLst>
      <p:ext uri="{BB962C8B-B14F-4D97-AF65-F5344CB8AC3E}">
        <p14:creationId xmlns:p14="http://schemas.microsoft.com/office/powerpoint/2010/main" val="1233917308"/>
      </p:ext>
    </p:extLst>
  </p:cSld>
  <p:clrMapOvr>
    <a:masterClrMapping/>
  </p:clrMapOvr>
  <mc:AlternateContent xmlns:mc="http://schemas.openxmlformats.org/markup-compatibility/2006" xmlns:p14="http://schemas.microsoft.com/office/powerpoint/2010/main">
    <mc:Choice Requires="p14">
      <p:transition spd="slow" p14:dur="2000" advTm="4690"/>
    </mc:Choice>
    <mc:Fallback xmlns="">
      <p:transition spd="slow" advTm="469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496944" cy="5832648"/>
          </a:xfrm>
        </p:spPr>
        <p:txBody>
          <a:bodyPr/>
          <a:lstStyle/>
          <a:p>
            <a:r>
              <a:rPr lang="fa-IR" dirty="0"/>
              <a:t>به هنگام بکارگیری این ملاحظات در تحقیق کیفی و در متن هایی که در این قبیل پژوهشها به کار گرفته می شوند، </a:t>
            </a:r>
            <a:r>
              <a:rPr lang="fa-IR" dirty="0">
                <a:solidFill>
                  <a:srgbClr val="FF0000"/>
                </a:solidFill>
              </a:rPr>
              <a:t>می مه تیک را می توان در وجوه زیر مشاهده کرد</a:t>
            </a:r>
            <a:r>
              <a:rPr lang="fa-IR" dirty="0" smtClean="0">
                <a:solidFill>
                  <a:srgbClr val="FF0000"/>
                </a:solidFill>
              </a:rPr>
              <a:t>:</a:t>
            </a:r>
          </a:p>
          <a:p>
            <a:endParaRPr lang="fa-IR" dirty="0"/>
          </a:p>
          <a:p>
            <a:r>
              <a:rPr lang="fa-IR" dirty="0" smtClean="0">
                <a:solidFill>
                  <a:srgbClr val="FF0000"/>
                </a:solidFill>
              </a:rPr>
              <a:t>در </a:t>
            </a:r>
            <a:r>
              <a:rPr lang="fa-IR" dirty="0">
                <a:solidFill>
                  <a:srgbClr val="FF0000"/>
                </a:solidFill>
              </a:rPr>
              <a:t>انتقال و تبدیل تجربه به روایت</a:t>
            </a:r>
            <a:r>
              <a:rPr lang="fa-IR" dirty="0"/>
              <a:t>، گزارش و جز این ها توسط افراد مورد مطالعه؛</a:t>
            </a:r>
          </a:p>
          <a:p>
            <a:endParaRPr lang="fa-IR" dirty="0" smtClean="0"/>
          </a:p>
          <a:p>
            <a:r>
              <a:rPr lang="fa-IR" dirty="0" smtClean="0">
                <a:solidFill>
                  <a:srgbClr val="FF0000"/>
                </a:solidFill>
              </a:rPr>
              <a:t>ساختن </a:t>
            </a:r>
            <a:r>
              <a:rPr lang="fa-IR" dirty="0">
                <a:solidFill>
                  <a:srgbClr val="FF0000"/>
                </a:solidFill>
              </a:rPr>
              <a:t>متن بر این اساس و تفسیر </a:t>
            </a:r>
            <a:r>
              <a:rPr lang="fa-IR" dirty="0"/>
              <a:t>چنین برساخته هایی توسط پژوهشگران؛</a:t>
            </a:r>
          </a:p>
          <a:p>
            <a:endParaRPr lang="fa-IR" dirty="0" smtClean="0"/>
          </a:p>
          <a:p>
            <a:r>
              <a:rPr lang="fa-IR" dirty="0" smtClean="0"/>
              <a:t>و </a:t>
            </a:r>
            <a:r>
              <a:rPr lang="fa-IR" dirty="0"/>
              <a:t>سر انجام، به هنگام بازخورد این تفسيرها به زمینه های روزمره، برای مثال، به هنگام قرائت گزارش یافته های فوق.</a:t>
            </a:r>
          </a:p>
          <a:p>
            <a:endParaRPr lang="en-US" dirty="0"/>
          </a:p>
        </p:txBody>
      </p:sp>
    </p:spTree>
    <p:extLst>
      <p:ext uri="{BB962C8B-B14F-4D97-AF65-F5344CB8AC3E}">
        <p14:creationId xmlns:p14="http://schemas.microsoft.com/office/powerpoint/2010/main" val="366453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fontScale="92500"/>
          </a:bodyPr>
          <a:lstStyle/>
          <a:p>
            <a:r>
              <a:rPr lang="fa-IR" dirty="0"/>
              <a:t> به هنگام تحلیل فرایندهای </a:t>
            </a:r>
            <a:r>
              <a:rPr lang="fa-IR" dirty="0" smtClean="0"/>
              <a:t>می مه </a:t>
            </a:r>
            <a:r>
              <a:rPr lang="fa-IR" dirty="0"/>
              <a:t>تیک در بر ساخت و تفسیر متون علوم اجتماعی، ملاحظات ریکور (1981 ؛ 1984) نكتة سودمند استراتژیکی مطرح می کند. </a:t>
            </a:r>
            <a:r>
              <a:rPr lang="fa-IR" dirty="0">
                <a:solidFill>
                  <a:srgbClr val="FF0000"/>
                </a:solidFill>
              </a:rPr>
              <a:t>ریکور در متون ادبی فرایند </a:t>
            </a:r>
            <a:r>
              <a:rPr lang="fa-IR" dirty="0" smtClean="0">
                <a:solidFill>
                  <a:srgbClr val="FF0000"/>
                </a:solidFill>
              </a:rPr>
              <a:t>می مه </a:t>
            </a:r>
            <a:r>
              <a:rPr lang="fa-IR" dirty="0">
                <a:solidFill>
                  <a:srgbClr val="FF0000"/>
                </a:solidFill>
              </a:rPr>
              <a:t>تیک</a:t>
            </a:r>
            <a:r>
              <a:rPr lang="fa-IR" dirty="0"/>
              <a:t> را </a:t>
            </a:r>
            <a:r>
              <a:rPr lang="fa-IR" dirty="0" smtClean="0"/>
              <a:t>به </a:t>
            </a:r>
            <a:r>
              <a:rPr lang="fa-IR" dirty="0"/>
              <a:t>سه مرحله می مه سیس ۱، ۲ و ۳ تقسیم می کند</a:t>
            </a:r>
            <a:r>
              <a:rPr lang="fa-IR" dirty="0" smtClean="0"/>
              <a:t>:</a:t>
            </a:r>
          </a:p>
          <a:p>
            <a:r>
              <a:rPr lang="fa-IR" dirty="0"/>
              <a:t>هرمنوتیک به بازسازی سرتاسر عملیاتی می پردازد و از این طریق در خدمت آثار، نویسندگان و خوانندگان قرار میگیرد... و در پایان نتیجه منطقی تحلیل </a:t>
            </a:r>
            <a:r>
              <a:rPr lang="fa-IR" dirty="0" smtClean="0"/>
              <a:t>فوق </a:t>
            </a:r>
            <a:r>
              <a:rPr lang="fa-IR" dirty="0"/>
              <a:t>این خواهد </a:t>
            </a:r>
            <a:r>
              <a:rPr lang="fa-IR" dirty="0" smtClean="0"/>
              <a:t>بود:</a:t>
            </a:r>
          </a:p>
          <a:p>
            <a:pPr marL="0" indent="0" algn="ctr">
              <a:buNone/>
            </a:pPr>
            <a:endParaRPr lang="fa-IR" dirty="0" smtClean="0"/>
          </a:p>
          <a:p>
            <a:pPr marL="0" indent="0" algn="ctr">
              <a:buNone/>
            </a:pPr>
            <a:r>
              <a:rPr lang="fa-IR" dirty="0" smtClean="0"/>
              <a:t>خواننده </a:t>
            </a:r>
            <a:r>
              <a:rPr lang="fa-IR" dirty="0"/>
              <a:t>با کاری که می کند - یعنی مبادرت به عمل خواندن -  </a:t>
            </a:r>
            <a:r>
              <a:rPr lang="fa-IR" dirty="0" smtClean="0"/>
              <a:t>از طریق  می مه </a:t>
            </a:r>
            <a:r>
              <a:rPr lang="fa-IR" dirty="0"/>
              <a:t>سیس ۲، </a:t>
            </a:r>
            <a:r>
              <a:rPr lang="fa-IR" dirty="0">
                <a:solidFill>
                  <a:srgbClr val="FF0000"/>
                </a:solidFill>
              </a:rPr>
              <a:t>وحدت عبور </a:t>
            </a:r>
            <a:r>
              <a:rPr lang="fa-IR" dirty="0"/>
              <a:t>از می مه سیس ۱ به می مه سیس ۳ را ممکن می کند. </a:t>
            </a:r>
            <a:endParaRPr lang="fa-IR" dirty="0" smtClean="0"/>
          </a:p>
          <a:p>
            <a:pPr marL="0" indent="0" algn="ctr">
              <a:buNone/>
            </a:pPr>
            <a:r>
              <a:rPr lang="ar-SA" dirty="0">
                <a:solidFill>
                  <a:srgbClr val="FF0000"/>
                </a:solidFill>
              </a:rPr>
              <a:t>قرائت و فهم متون فرایندی است که طی آن واقعیت به شکل فعالانه ای تولید </a:t>
            </a:r>
            <a:r>
              <a:rPr lang="fa-IR" dirty="0" smtClean="0">
                <a:solidFill>
                  <a:srgbClr val="FF0000"/>
                </a:solidFill>
              </a:rPr>
              <a:t>      </a:t>
            </a:r>
            <a:r>
              <a:rPr lang="ar-SA" dirty="0" smtClean="0">
                <a:solidFill>
                  <a:srgbClr val="FF0000"/>
                </a:solidFill>
              </a:rPr>
              <a:t>می </a:t>
            </a:r>
            <a:r>
              <a:rPr lang="ar-SA" dirty="0">
                <a:solidFill>
                  <a:srgbClr val="FF0000"/>
                </a:solidFill>
              </a:rPr>
              <a:t>شود.</a:t>
            </a:r>
            <a:r>
              <a:rPr lang="ar-SA" dirty="0"/>
              <a:t> این فرایند نه فقط شامل نویسنده متن (در مورد مثال ما، متون علوم اجتماعی)، بلکه کسانی را که این متن ها برای آنها نوشته شده و آنهایی را که آن را می خوانند، نیز در بر میگیرد. </a:t>
            </a:r>
            <a:endParaRPr lang="fa-IR" dirty="0" smtClean="0"/>
          </a:p>
        </p:txBody>
      </p:sp>
      <p:sp>
        <p:nvSpPr>
          <p:cNvPr id="6" name="Left Arrow 5"/>
          <p:cNvSpPr/>
          <p:nvPr/>
        </p:nvSpPr>
        <p:spPr>
          <a:xfrm rot="16200000">
            <a:off x="4608004" y="3264109"/>
            <a:ext cx="576064"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102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lnSpcReduction="10000"/>
          </a:bodyPr>
          <a:lstStyle/>
          <a:p>
            <a:pPr>
              <a:buFont typeface="Wingdings" pitchFamily="2" charset="2"/>
              <a:buChar char="Ø"/>
            </a:pPr>
            <a:r>
              <a:rPr lang="fa-IR" dirty="0"/>
              <a:t>اگر </a:t>
            </a:r>
            <a:r>
              <a:rPr lang="fa-IR" dirty="0" smtClean="0"/>
              <a:t>سخنان پیشین را </a:t>
            </a:r>
            <a:r>
              <a:rPr lang="fa-IR" dirty="0"/>
              <a:t>به حوزه تحقیق کیفی انتقال دهیم به این معنا خواهد بود که در تولید متون (درباره یک موضوع خاص، یک تعامل، یا یک حادثه ) . </a:t>
            </a:r>
            <a:r>
              <a:rPr lang="fa-IR" dirty="0" smtClean="0"/>
              <a:t>به این مطلب برسیم که بر </a:t>
            </a:r>
            <a:r>
              <a:rPr lang="fa-IR" dirty="0"/>
              <a:t>اساس برداشت ریکور از </a:t>
            </a:r>
            <a:r>
              <a:rPr lang="fa-IR" dirty="0" smtClean="0"/>
              <a:t>می مه </a:t>
            </a:r>
            <a:r>
              <a:rPr lang="fa-IR" dirty="0"/>
              <a:t>سیس، می توان در </a:t>
            </a:r>
            <a:r>
              <a:rPr lang="fa-IR" dirty="0">
                <a:solidFill>
                  <a:srgbClr val="FF0000"/>
                </a:solidFill>
              </a:rPr>
              <a:t>علوم اجتماعی </a:t>
            </a:r>
            <a:r>
              <a:rPr lang="fa-IR" dirty="0"/>
              <a:t>مبتنی بر متون، </a:t>
            </a:r>
            <a:r>
              <a:rPr lang="fa-IR" dirty="0">
                <a:solidFill>
                  <a:srgbClr val="FF0000"/>
                </a:solidFill>
              </a:rPr>
              <a:t>سه نوع می مه سیس را از یکدیگر تفکیک کرد</a:t>
            </a:r>
            <a:r>
              <a:rPr lang="fa-IR" dirty="0" smtClean="0">
                <a:solidFill>
                  <a:srgbClr val="FF0000"/>
                </a:solidFill>
              </a:rPr>
              <a:t>:</a:t>
            </a:r>
          </a:p>
          <a:p>
            <a:pPr marL="514350" indent="-514350">
              <a:buFont typeface="+mj-lt"/>
              <a:buAutoNum type="alphaUcPeriod"/>
            </a:pPr>
            <a:r>
              <a:rPr lang="fa-IR" dirty="0" smtClean="0">
                <a:solidFill>
                  <a:srgbClr val="FF0000"/>
                </a:solidFill>
              </a:rPr>
              <a:t>تفسیرهای </a:t>
            </a:r>
            <a:r>
              <a:rPr lang="fa-IR" dirty="0">
                <a:solidFill>
                  <a:srgbClr val="FF0000"/>
                </a:solidFill>
              </a:rPr>
              <a:t>روزمره و علمی </a:t>
            </a:r>
            <a:r>
              <a:rPr lang="fa-IR" dirty="0"/>
              <a:t>همواره بر پایه پنداشتی پیشینی از اقدامات بشری و رویدادهای </a:t>
            </a:r>
            <a:r>
              <a:rPr lang="fa-IR" dirty="0" smtClean="0"/>
              <a:t>طبیعی </a:t>
            </a:r>
            <a:r>
              <a:rPr lang="fa-IR" dirty="0"/>
              <a:t>یا اجتماعی قرار دارند، </a:t>
            </a:r>
            <a:r>
              <a:rPr lang="fa-IR" dirty="0">
                <a:solidFill>
                  <a:srgbClr val="FF0000"/>
                </a:solidFill>
              </a:rPr>
              <a:t>می مه سیس1   </a:t>
            </a:r>
            <a:r>
              <a:rPr lang="fa-IR" dirty="0"/>
              <a:t>می گوید که هر گونه داستانی نظیر داستان های گفته شده شکل روایی داشته باشند، صرف کاربرد واژه «داستان» </a:t>
            </a:r>
            <a:r>
              <a:rPr lang="fa-IR" dirty="0" smtClean="0"/>
              <a:t>گواهی </a:t>
            </a:r>
            <a:r>
              <a:rPr lang="fa-IR" dirty="0"/>
              <a:t>است بر این پنداشت پیشینی ما که یک عمل تا آن جایی انسانی است که معرف سرگذشتی باشد که شایسته بازگویی است. </a:t>
            </a:r>
            <a:r>
              <a:rPr lang="fa-IR" dirty="0">
                <a:solidFill>
                  <a:srgbClr val="FF0000"/>
                </a:solidFill>
              </a:rPr>
              <a:t>می مه سیس 1 درکی پیشینی از چیستی عمل انسان، از معنای آن، از نمادهای آن</a:t>
            </a:r>
            <a:r>
              <a:rPr lang="fa-IR" dirty="0"/>
              <a:t>، از زمانمند بودن آن همین درک پیشینی، که بین شاعران و خوانندگان شان مشترک است، نشئت می گیرد. و </a:t>
            </a:r>
            <a:r>
              <a:rPr lang="fa-IR" dirty="0">
                <a:solidFill>
                  <a:srgbClr val="FF0000"/>
                </a:solidFill>
              </a:rPr>
              <a:t>با شکل گیری داستان است که به شکل دوم می مه سیس که مبتنی بر متن ادبی می رسیم» </a:t>
            </a:r>
            <a:endParaRPr lang="en-US" dirty="0">
              <a:solidFill>
                <a:srgbClr val="FF0000"/>
              </a:solidFill>
            </a:endParaRPr>
          </a:p>
        </p:txBody>
      </p:sp>
    </p:spTree>
    <p:extLst>
      <p:ext uri="{BB962C8B-B14F-4D97-AF65-F5344CB8AC3E}">
        <p14:creationId xmlns:p14="http://schemas.microsoft.com/office/powerpoint/2010/main" val="1161916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616624"/>
          </a:xfrm>
        </p:spPr>
        <p:txBody>
          <a:bodyPr>
            <a:normAutofit/>
          </a:bodyPr>
          <a:lstStyle/>
          <a:p>
            <a:pPr marL="0" indent="0">
              <a:buNone/>
            </a:pPr>
            <a:r>
              <a:rPr lang="en-US" dirty="0"/>
              <a:t> </a:t>
            </a:r>
            <a:r>
              <a:rPr lang="en-US" dirty="0" smtClean="0"/>
              <a:t>  </a:t>
            </a:r>
            <a:r>
              <a:rPr lang="en-US" dirty="0" smtClean="0">
                <a:solidFill>
                  <a:schemeClr val="bg2">
                    <a:lumMod val="75000"/>
                  </a:schemeClr>
                </a:solidFill>
              </a:rPr>
              <a:t>.B</a:t>
            </a:r>
            <a:r>
              <a:rPr lang="en-US" dirty="0" smtClean="0"/>
              <a:t> </a:t>
            </a:r>
            <a:r>
              <a:rPr lang="fa-IR" dirty="0" smtClean="0"/>
              <a:t>استحاله </a:t>
            </a:r>
            <a:r>
              <a:rPr lang="fa-IR" dirty="0"/>
              <a:t>می مه تیکی تجربیات «در حال پردازش» متعلق به محیط های اجتماعی </a:t>
            </a:r>
            <a:r>
              <a:rPr lang="fa-IR" dirty="0" smtClean="0"/>
              <a:t>را باید </a:t>
            </a:r>
            <a:r>
              <a:rPr lang="fa-IR" dirty="0"/>
              <a:t>فرایند بر ساخت به شمار آورد، </a:t>
            </a:r>
            <a:r>
              <a:rPr lang="fa-IR" dirty="0" smtClean="0">
                <a:solidFill>
                  <a:srgbClr val="FF0000"/>
                </a:solidFill>
              </a:rPr>
              <a:t>می </a:t>
            </a:r>
            <a:r>
              <a:rPr lang="fa-IR" dirty="0">
                <a:solidFill>
                  <a:srgbClr val="FF0000"/>
                </a:solidFill>
              </a:rPr>
              <a:t>مه سیس ۲:((قلمرو </a:t>
            </a:r>
            <a:r>
              <a:rPr lang="fa-IR" dirty="0" smtClean="0">
                <a:solidFill>
                  <a:srgbClr val="FF0000"/>
                </a:solidFill>
              </a:rPr>
              <a:t>آن مابعد </a:t>
            </a:r>
            <a:r>
              <a:rPr lang="fa-IR" dirty="0">
                <a:solidFill>
                  <a:srgbClr val="FF0000"/>
                </a:solidFill>
              </a:rPr>
              <a:t>متن است. در این سطح می توان می مه سیس را پیکربندی عمل تعریف کرد.)) </a:t>
            </a:r>
            <a:endParaRPr lang="fa-IR" dirty="0" smtClean="0">
              <a:solidFill>
                <a:srgbClr val="FF0000"/>
              </a:solidFill>
            </a:endParaRPr>
          </a:p>
          <a:p>
            <a:pPr marL="0" indent="0">
              <a:buNone/>
            </a:pPr>
            <a:endParaRPr lang="fa-IR" dirty="0" smtClean="0">
              <a:solidFill>
                <a:schemeClr val="bg2">
                  <a:lumMod val="75000"/>
                </a:schemeClr>
              </a:solidFill>
            </a:endParaRPr>
          </a:p>
          <a:p>
            <a:pPr marL="0" indent="0">
              <a:buNone/>
            </a:pPr>
            <a:r>
              <a:rPr lang="en-US" dirty="0" smtClean="0">
                <a:solidFill>
                  <a:schemeClr val="bg2">
                    <a:lumMod val="75000"/>
                  </a:schemeClr>
                </a:solidFill>
              </a:rPr>
              <a:t>C </a:t>
            </a:r>
            <a:r>
              <a:rPr lang="fa-IR" dirty="0">
                <a:solidFill>
                  <a:schemeClr val="bg2">
                    <a:lumMod val="75000"/>
                  </a:schemeClr>
                </a:solidFill>
              </a:rPr>
              <a:t>. </a:t>
            </a:r>
            <a:r>
              <a:rPr lang="fa-IR" dirty="0" smtClean="0"/>
              <a:t>استحاله </a:t>
            </a:r>
            <a:r>
              <a:rPr lang="fa-IR" dirty="0"/>
              <a:t>می مه تیک متن به فهم از طریق فرایند تفسير رخ می دهدمی </a:t>
            </a:r>
            <a:r>
              <a:rPr lang="fa-IR" dirty="0">
                <a:solidFill>
                  <a:srgbClr val="FF0000"/>
                </a:solidFill>
              </a:rPr>
              <a:t>مه سیس۳ نشانگر تعامل جهان متن و جهان شنونده یا خواننده است</a:t>
            </a:r>
            <a:r>
              <a:rPr lang="fa-IR" dirty="0"/>
              <a:t>. </a:t>
            </a:r>
            <a:endParaRPr lang="fa-IR" dirty="0" smtClean="0"/>
          </a:p>
          <a:p>
            <a:pPr marL="0" indent="0">
              <a:buNone/>
            </a:pPr>
            <a:endParaRPr lang="fa-IR" dirty="0"/>
          </a:p>
          <a:p>
            <a:pPr marL="0" indent="0">
              <a:buNone/>
            </a:pPr>
            <a:r>
              <a:rPr lang="fa-IR" dirty="0" smtClean="0"/>
              <a:t>بر اساس </a:t>
            </a:r>
            <a:r>
              <a:rPr lang="fa-IR" dirty="0"/>
              <a:t>این نگرش که ریکور آن را بر اساس متون ادبی صورتبندی کرده است، </a:t>
            </a:r>
            <a:r>
              <a:rPr lang="fa-IR" dirty="0">
                <a:solidFill>
                  <a:srgbClr val="FF0000"/>
                </a:solidFill>
              </a:rPr>
              <a:t>فرایندهای می مه تیک در علوم اجتماعی به تأثیر متقابل برساخت تجربیات و تفسیر آنها می </a:t>
            </a:r>
            <a:r>
              <a:rPr lang="fa-IR" dirty="0" smtClean="0">
                <a:solidFill>
                  <a:srgbClr val="FF0000"/>
                </a:solidFill>
              </a:rPr>
              <a:t>پردازد. </a:t>
            </a:r>
            <a:endParaRPr lang="en-US" dirty="0">
              <a:solidFill>
                <a:srgbClr val="FF0000"/>
              </a:solidFill>
            </a:endParaRPr>
          </a:p>
          <a:p>
            <a:pPr marL="514350" indent="-514350">
              <a:buFont typeface="+mj-lt"/>
              <a:buAutoNum type="alphaUcPeriod"/>
            </a:pPr>
            <a:endParaRPr lang="en-US" dirty="0"/>
          </a:p>
        </p:txBody>
      </p:sp>
    </p:spTree>
    <p:extLst>
      <p:ext uri="{BB962C8B-B14F-4D97-AF65-F5344CB8AC3E}">
        <p14:creationId xmlns:p14="http://schemas.microsoft.com/office/powerpoint/2010/main" val="1678583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9552" y="764704"/>
            <a:ext cx="8229600" cy="5688632"/>
          </a:xfrm>
        </p:spPr>
        <p:txBody>
          <a:bodyPr>
            <a:normAutofit/>
          </a:bodyPr>
          <a:lstStyle/>
          <a:p>
            <a:r>
              <a:rPr lang="fa-IR" dirty="0"/>
              <a:t>می مه سیس شامل عبور از مرحله پیش از درک متن به تفسیر آن است. </a:t>
            </a:r>
            <a:endParaRPr lang="fa-IR" dirty="0" smtClean="0"/>
          </a:p>
          <a:p>
            <a:endParaRPr lang="fa-IR" dirty="0" smtClean="0"/>
          </a:p>
          <a:p>
            <a:r>
              <a:rPr lang="fa-IR" dirty="0" smtClean="0"/>
              <a:t>این </a:t>
            </a:r>
            <a:r>
              <a:rPr lang="fa-IR" dirty="0"/>
              <a:t>فرایند در حین عمل برساخت و تفسیر و نیز در عمل فهم </a:t>
            </a:r>
            <a:r>
              <a:rPr lang="fa-IR" dirty="0" smtClean="0"/>
              <a:t>رخ        می </a:t>
            </a:r>
            <a:r>
              <a:rPr lang="fa-IR" dirty="0"/>
              <a:t>دهد. </a:t>
            </a:r>
            <a:endParaRPr lang="fa-IR" dirty="0" smtClean="0">
              <a:solidFill>
                <a:srgbClr val="FF0000"/>
              </a:solidFill>
            </a:endParaRPr>
          </a:p>
          <a:p>
            <a:endParaRPr lang="fa-IR" dirty="0" smtClean="0">
              <a:solidFill>
                <a:srgbClr val="FF0000"/>
              </a:solidFill>
            </a:endParaRPr>
          </a:p>
          <a:p>
            <a:r>
              <a:rPr lang="fa-IR" dirty="0" smtClean="0">
                <a:solidFill>
                  <a:srgbClr val="FF0000"/>
                </a:solidFill>
              </a:rPr>
              <a:t>فهم</a:t>
            </a:r>
            <a:r>
              <a:rPr lang="fa-IR" dirty="0">
                <a:solidFill>
                  <a:srgbClr val="FF0000"/>
                </a:solidFill>
              </a:rPr>
              <a:t>، به منزله فرایند فعالانه بر ساخت، شامل کسی می شود که </a:t>
            </a:r>
            <a:r>
              <a:rPr lang="fa-IR" dirty="0" smtClean="0">
                <a:solidFill>
                  <a:srgbClr val="FF0000"/>
                </a:solidFill>
              </a:rPr>
              <a:t>می </a:t>
            </a:r>
            <a:r>
              <a:rPr lang="fa-IR" dirty="0">
                <a:solidFill>
                  <a:srgbClr val="FF0000"/>
                </a:solidFill>
              </a:rPr>
              <a:t>فهمد</a:t>
            </a:r>
            <a:r>
              <a:rPr lang="fa-IR" dirty="0" smtClean="0">
                <a:solidFill>
                  <a:srgbClr val="FF0000"/>
                </a:solidFill>
              </a:rPr>
              <a:t>.</a:t>
            </a:r>
          </a:p>
          <a:p>
            <a:pPr marL="0" indent="0">
              <a:buNone/>
            </a:pPr>
            <a:endParaRPr lang="fa-IR" dirty="0"/>
          </a:p>
          <a:p>
            <a:r>
              <a:rPr lang="fa-IR" dirty="0" smtClean="0"/>
              <a:t>براساس برداشت نقل شده ازمی مه سیس فرایند ذکر شده تنها به متون و مباحث ادبی </a:t>
            </a:r>
            <a:r>
              <a:rPr lang="fa-IR" dirty="0" smtClean="0"/>
              <a:t>اختصاص </a:t>
            </a:r>
            <a:r>
              <a:rPr lang="fa-IR" dirty="0" smtClean="0"/>
              <a:t>نداشته و لذا فهم به منزله یک کل و مفهومی از معرفت در چهارچوب تحقیق علوم اجتماعی است.</a:t>
            </a:r>
          </a:p>
          <a:p>
            <a:pPr marL="0" indent="0">
              <a:buNone/>
            </a:pPr>
            <a:endParaRPr lang="en-US" dirty="0">
              <a:solidFill>
                <a:srgbClr val="FF0000"/>
              </a:solidFill>
            </a:endParaRPr>
          </a:p>
        </p:txBody>
      </p:sp>
    </p:spTree>
    <p:extLst>
      <p:ext uri="{BB962C8B-B14F-4D97-AF65-F5344CB8AC3E}">
        <p14:creationId xmlns:p14="http://schemas.microsoft.com/office/powerpoint/2010/main" val="439950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60640"/>
          </a:xfrm>
        </p:spPr>
        <p:txBody>
          <a:bodyPr>
            <a:normAutofit/>
          </a:bodyPr>
          <a:lstStyle/>
          <a:p>
            <a:r>
              <a:rPr lang="fa-IR" dirty="0" smtClean="0">
                <a:solidFill>
                  <a:srgbClr val="FF0000"/>
                </a:solidFill>
              </a:rPr>
              <a:t>گباوئر </a:t>
            </a:r>
            <a:r>
              <a:rPr lang="fa-IR" dirty="0">
                <a:solidFill>
                  <a:srgbClr val="FF0000"/>
                </a:solidFill>
              </a:rPr>
              <a:t>و ولف </a:t>
            </a:r>
            <a:r>
              <a:rPr lang="fa-IR" dirty="0"/>
              <a:t>آنها به نظریه </a:t>
            </a:r>
            <a:r>
              <a:rPr lang="fa-IR" dirty="0" smtClean="0"/>
              <a:t>گودمن درباره </a:t>
            </a:r>
            <a:r>
              <a:rPr lang="fa-IR" dirty="0"/>
              <a:t>روش های گوناگون ساختن جهان و گونه های جهان به </a:t>
            </a:r>
            <a:r>
              <a:rPr lang="fa-IR" dirty="0">
                <a:solidFill>
                  <a:srgbClr val="FF0000"/>
                </a:solidFill>
              </a:rPr>
              <a:t>منزله ماحصل معرفت </a:t>
            </a:r>
            <a:r>
              <a:rPr lang="fa-IR" dirty="0"/>
              <a:t>اشاره می کنند</a:t>
            </a:r>
            <a:r>
              <a:rPr lang="fa-IR" dirty="0" smtClean="0"/>
              <a:t>:</a:t>
            </a:r>
          </a:p>
          <a:p>
            <a:endParaRPr lang="fa-IR" dirty="0" smtClean="0"/>
          </a:p>
          <a:p>
            <a:r>
              <a:rPr lang="fa-IR" dirty="0" smtClean="0"/>
              <a:t>دانستن </a:t>
            </a:r>
            <a:r>
              <a:rPr lang="fa-IR" dirty="0"/>
              <a:t>بر اساس این مدل نوعی ابداع است: انواع سازماندهی ها« در جهان نمی شوند بلکه آنها را در جهان تعبیه می کنند.» فهمیدن عمل خلاقانه ای است. </a:t>
            </a:r>
            <a:endParaRPr lang="fa-IR" dirty="0" smtClean="0"/>
          </a:p>
          <a:p>
            <a:endParaRPr lang="fa-IR" dirty="0" smtClean="0"/>
          </a:p>
          <a:p>
            <a:r>
              <a:rPr lang="fa-IR" dirty="0" smtClean="0"/>
              <a:t>پس </a:t>
            </a:r>
            <a:r>
              <a:rPr lang="fa-IR" dirty="0"/>
              <a:t>از نقد گودمن هیچ بخشی از این نظریه به شکل سابقش باقی </a:t>
            </a:r>
            <a:r>
              <a:rPr lang="fa-IR" dirty="0" smtClean="0"/>
              <a:t>                     نمی </a:t>
            </a:r>
            <a:r>
              <a:rPr lang="fa-IR" dirty="0"/>
              <a:t>ماند: هر جهانی </a:t>
            </a:r>
            <a:r>
              <a:rPr lang="fa-IR" dirty="0">
                <a:solidFill>
                  <a:srgbClr val="FF0000"/>
                </a:solidFill>
              </a:rPr>
              <a:t>«از دیگر جهان ها» </a:t>
            </a:r>
            <a:r>
              <a:rPr lang="fa-IR" dirty="0"/>
              <a:t>ساخته شده است</a:t>
            </a:r>
            <a:r>
              <a:rPr lang="fa-IR" dirty="0" smtClean="0"/>
              <a:t>.</a:t>
            </a:r>
          </a:p>
          <a:p>
            <a:endParaRPr lang="fa-IR" dirty="0" smtClean="0"/>
          </a:p>
          <a:p>
            <a:r>
              <a:rPr lang="fa-IR" dirty="0" smtClean="0"/>
              <a:t>بد</a:t>
            </a:r>
            <a:r>
              <a:rPr lang="fa-IR" b="1" dirty="0" smtClean="0"/>
              <a:t>ین </a:t>
            </a:r>
            <a:r>
              <a:rPr lang="fa-IR" b="1" dirty="0"/>
              <a:t>ترتیب گباوئر و ولف می مه سیس را در قالب برساخت معرفت به طور عام مورد بحث قرار می دهند</a:t>
            </a:r>
            <a:r>
              <a:rPr lang="fa-IR" dirty="0"/>
              <a:t>. </a:t>
            </a:r>
            <a:r>
              <a:rPr lang="fa-IR" dirty="0">
                <a:solidFill>
                  <a:srgbClr val="FF0000"/>
                </a:solidFill>
              </a:rPr>
              <a:t>ریکور از آن برای تجزیه و تحلیل فرایند فهم ادبیات به معنای خاص آن استفاده می </a:t>
            </a:r>
            <a:r>
              <a:rPr lang="fa-IR" dirty="0" smtClean="0">
                <a:solidFill>
                  <a:srgbClr val="FF0000"/>
                </a:solidFill>
              </a:rPr>
              <a:t>کند.</a:t>
            </a:r>
            <a:endParaRPr lang="en-US" dirty="0">
              <a:solidFill>
                <a:srgbClr val="FF0000"/>
              </a:solidFill>
            </a:endParaRPr>
          </a:p>
        </p:txBody>
      </p:sp>
    </p:spTree>
    <p:extLst>
      <p:ext uri="{BB962C8B-B14F-4D97-AF65-F5344CB8AC3E}">
        <p14:creationId xmlns:p14="http://schemas.microsoft.com/office/powerpoint/2010/main" val="722686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emran.HSM\Desktop\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052736"/>
            <a:ext cx="8757764" cy="5187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943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60640"/>
          </a:xfrm>
        </p:spPr>
        <p:txBody>
          <a:bodyPr>
            <a:normAutofit lnSpcReduction="10000"/>
          </a:bodyPr>
          <a:lstStyle/>
          <a:p>
            <a:pPr>
              <a:buFont typeface="Wingdings" pitchFamily="2" charset="2"/>
              <a:buChar char="Ø"/>
            </a:pPr>
            <a:r>
              <a:rPr lang="fa-IR" b="1" dirty="0"/>
              <a:t>می مه سیس در رابطه با زندگینامه و </a:t>
            </a:r>
            <a:r>
              <a:rPr lang="fa-IR" b="1" dirty="0" smtClean="0"/>
              <a:t>روایت</a:t>
            </a:r>
          </a:p>
          <a:p>
            <a:r>
              <a:rPr lang="fa-IR" dirty="0"/>
              <a:t>بخش عمده عمل تحقيق به بازسازی سرگذشت های زندگی افراد یا </a:t>
            </a:r>
            <a:r>
              <a:rPr lang="fa-IR" dirty="0" smtClean="0"/>
              <a:t>زندگینامه </a:t>
            </a:r>
            <a:r>
              <a:rPr lang="fa-IR" dirty="0"/>
              <a:t>ها در مصاحبه اختصاص دارد</a:t>
            </a:r>
            <a:r>
              <a:rPr lang="fa-IR" b="1" dirty="0"/>
              <a:t>. </a:t>
            </a:r>
            <a:endParaRPr lang="fa-IR" b="1" dirty="0" smtClean="0"/>
          </a:p>
          <a:p>
            <a:r>
              <a:rPr lang="fa-IR" dirty="0"/>
              <a:t>برونر در رابطه می مه تیک میان سرگذشت زندگی و روایت نشان می دهد که</a:t>
            </a:r>
            <a:r>
              <a:rPr lang="fa-IR" dirty="0" smtClean="0"/>
              <a:t>:  </a:t>
            </a:r>
          </a:p>
          <a:p>
            <a:pPr marL="0" indent="0" algn="ctr">
              <a:buNone/>
            </a:pPr>
            <a:r>
              <a:rPr lang="fa-IR" dirty="0"/>
              <a:t>  </a:t>
            </a:r>
            <a:r>
              <a:rPr lang="fa-IR" dirty="0">
                <a:solidFill>
                  <a:srgbClr val="FF0000"/>
                </a:solidFill>
              </a:rPr>
              <a:t>می مه سیس میان به اصطلاح زندگی و روایت یک رابطه دو جانبه است</a:t>
            </a:r>
            <a:r>
              <a:rPr lang="fa-IR" dirty="0" smtClean="0">
                <a:solidFill>
                  <a:srgbClr val="FF0000"/>
                </a:solidFill>
              </a:rPr>
              <a:t>...</a:t>
            </a:r>
          </a:p>
          <a:p>
            <a:r>
              <a:rPr lang="fa-IR" dirty="0"/>
              <a:t>روایت از زندگی تقلید می کند، زندگی هم از روایت. «زندگی» به این معنا از جنس بر ساخت تخیل بشری است، همانگونه که «یک روایت» از همین جنس است. «زندگی» بر ساخته تعقل فعالانه آدمیان است، همان نوع تعلقی که از طریق آن روایت را بر می سازیم</a:t>
            </a:r>
            <a:r>
              <a:rPr lang="fa-IR" dirty="0" smtClean="0"/>
              <a:t>.</a:t>
            </a:r>
          </a:p>
          <a:p>
            <a:r>
              <a:rPr lang="fa-IR" dirty="0"/>
              <a:t>به لحاظ روان شناختی چیزی به نام «خود زندگی» وجود ندارد گزینشی بر اساس یاد آوری های حافظه است؛ از این گذشته، بازگویی زندگی فرد خود عمل تفسیری است. </a:t>
            </a:r>
            <a:endParaRPr lang="en-US" dirty="0"/>
          </a:p>
        </p:txBody>
      </p:sp>
    </p:spTree>
    <p:extLst>
      <p:ext uri="{BB962C8B-B14F-4D97-AF65-F5344CB8AC3E}">
        <p14:creationId xmlns:p14="http://schemas.microsoft.com/office/powerpoint/2010/main" val="1799704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904656"/>
          </a:xfrm>
        </p:spPr>
        <p:txBody>
          <a:bodyPr/>
          <a:lstStyle/>
          <a:p>
            <a:pPr>
              <a:buFont typeface="Wingdings" pitchFamily="2" charset="2"/>
              <a:buChar char="Ø"/>
            </a:pPr>
            <a:r>
              <a:rPr lang="fa-IR" b="1" dirty="0" smtClean="0"/>
              <a:t>تفسیر زندگی روزمره </a:t>
            </a:r>
            <a:r>
              <a:rPr lang="fa-IR" b="1" dirty="0" smtClean="0"/>
              <a:t>مطالب </a:t>
            </a:r>
            <a:r>
              <a:rPr lang="fa-IR" b="1" dirty="0" smtClean="0"/>
              <a:t>زیر را به ارمغان می آورد:</a:t>
            </a:r>
          </a:p>
          <a:p>
            <a:endParaRPr lang="fa-IR" dirty="0" smtClean="0"/>
          </a:p>
          <a:p>
            <a:r>
              <a:rPr lang="ar-SA" dirty="0" smtClean="0"/>
              <a:t>در </a:t>
            </a:r>
            <a:r>
              <a:rPr lang="ar-SA" dirty="0"/>
              <a:t>چهارچوب می مه تیک، تفسیر از دیدگاهی مبتنی بر جهان سمبولیک و پیشینی (اما ضروری) ساخته شده است، که خود پیش </a:t>
            </a:r>
            <a:r>
              <a:rPr lang="ar-SA" dirty="0" smtClean="0"/>
              <a:t>ازاین </a:t>
            </a:r>
            <a:r>
              <a:rPr lang="ar-SA" dirty="0"/>
              <a:t>تفسیر شده است. می مه </a:t>
            </a:r>
            <a:r>
              <a:rPr lang="ar-SA" dirty="0" smtClean="0"/>
              <a:t>سیس </a:t>
            </a:r>
            <a:r>
              <a:rPr lang="ar-SA" dirty="0"/>
              <a:t>تفسیری </a:t>
            </a:r>
            <a:r>
              <a:rPr lang="fa-IR" dirty="0" smtClean="0"/>
              <a:t>ن</a:t>
            </a:r>
            <a:r>
              <a:rPr lang="ar-SA" dirty="0" smtClean="0"/>
              <a:t>و </a:t>
            </a:r>
            <a:r>
              <a:rPr lang="ar-SA" dirty="0"/>
              <a:t>از جهان های از پیش ساخته شده می </a:t>
            </a:r>
            <a:r>
              <a:rPr lang="ar-SA" dirty="0" smtClean="0"/>
              <a:t>دهد</a:t>
            </a:r>
            <a:r>
              <a:rPr lang="fa-IR" dirty="0" smtClean="0"/>
              <a:t>.</a:t>
            </a:r>
          </a:p>
          <a:p>
            <a:endParaRPr lang="fa-IR" dirty="0" smtClean="0"/>
          </a:p>
          <a:p>
            <a:r>
              <a:rPr lang="ar-SA" dirty="0" smtClean="0"/>
              <a:t> </a:t>
            </a:r>
            <a:r>
              <a:rPr lang="ar-SA" dirty="0"/>
              <a:t>در بازسازی یک زندگی از منظر یک پرسش خاص، روایتی از این تجربیات برساخته و تفسیر می شود. به این طریق نمی توان تعیین کرد که زندگی و تجربیات تا چه حد مطابق با آنچه گزارش شده اند، رخ داده اند</a:t>
            </a:r>
            <a:r>
              <a:rPr lang="ar-SA" dirty="0" smtClean="0"/>
              <a:t>.</a:t>
            </a:r>
            <a:endParaRPr lang="fa-IR" dirty="0" smtClean="0"/>
          </a:p>
          <a:p>
            <a:endParaRPr lang="fa-IR" dirty="0" smtClean="0">
              <a:solidFill>
                <a:srgbClr val="FF0000"/>
              </a:solidFill>
            </a:endParaRPr>
          </a:p>
          <a:p>
            <a:r>
              <a:rPr lang="fa-IR" dirty="0" smtClean="0">
                <a:solidFill>
                  <a:srgbClr val="FF0000"/>
                </a:solidFill>
              </a:rPr>
              <a:t>می </a:t>
            </a:r>
            <a:r>
              <a:rPr lang="fa-IR" dirty="0">
                <a:solidFill>
                  <a:srgbClr val="FF0000"/>
                </a:solidFill>
              </a:rPr>
              <a:t>توان معلوم کرد که فرد روایتگر از چه برساخته هایی برای طرح این دو استفاده میکند و چه روایت هایی در موقعیت تحقیق شکل می گیرند. </a:t>
            </a:r>
            <a:endParaRPr lang="en-US" dirty="0">
              <a:solidFill>
                <a:srgbClr val="FF0000"/>
              </a:solidFill>
            </a:endParaRPr>
          </a:p>
        </p:txBody>
      </p:sp>
    </p:spTree>
    <p:extLst>
      <p:ext uri="{BB962C8B-B14F-4D97-AF65-F5344CB8AC3E}">
        <p14:creationId xmlns:p14="http://schemas.microsoft.com/office/powerpoint/2010/main" val="16377703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797552" cy="6336704"/>
          </a:xfrm>
        </p:spPr>
        <p:txBody>
          <a:bodyPr>
            <a:normAutofit fontScale="92500" lnSpcReduction="20000"/>
          </a:bodyPr>
          <a:lstStyle/>
          <a:p>
            <a:pPr>
              <a:buFont typeface="Wingdings" pitchFamily="2" charset="2"/>
              <a:buChar char="Ø"/>
            </a:pPr>
            <a:r>
              <a:rPr lang="fa-IR" dirty="0" smtClean="0"/>
              <a:t>دیدگاه نویسندگانی که در اینجا از آن ها نام برده شد:</a:t>
            </a:r>
          </a:p>
          <a:p>
            <a:pPr marL="514350" indent="-514350">
              <a:buFont typeface="+mj-lt"/>
              <a:buAutoNum type="alphaUcPeriod"/>
            </a:pPr>
            <a:r>
              <a:rPr lang="fa-IR" dirty="0" smtClean="0"/>
              <a:t>می مه سیس: این فرد از مشکلاتی دوری می کند که بازنمایی آنها باعث بحران شده و مطلب را بدل به توهم می کند. می مه سیس در بازنمایی های ادبی حضور دارد و در منزله مفهموم در حوزه اجتماعی ورود نمی کند او مدعی است که پدیده ها همواره در سطوح مختلف ارائه می شوند.</a:t>
            </a:r>
          </a:p>
          <a:p>
            <a:pPr marL="514350" indent="-514350">
              <a:buFont typeface="+mj-lt"/>
              <a:buAutoNum type="alphaUcPeriod"/>
            </a:pPr>
            <a:r>
              <a:rPr lang="fa-IR" dirty="0" smtClean="0"/>
              <a:t>می مه تیک: دیدگاه و فرایندهای می مه تیک را می توان به طور کلی به سه دسته تقسیم کرد: 1- شکل گیری تجربیات مربوط به اعمال </a:t>
            </a:r>
            <a:r>
              <a:rPr lang="fa-IR" dirty="0" smtClean="0"/>
              <a:t>روزمره 2-در </a:t>
            </a:r>
            <a:r>
              <a:rPr lang="fa-IR" dirty="0" smtClean="0"/>
              <a:t>مصاحبه یافت و از این طریق در فرایند برساخت تبدیل به متن </a:t>
            </a:r>
            <a:r>
              <a:rPr lang="fa-IR" dirty="0" smtClean="0"/>
              <a:t>کرد</a:t>
            </a:r>
          </a:p>
          <a:p>
            <a:pPr marL="514350" indent="-514350">
              <a:buFont typeface="+mj-lt"/>
              <a:buAutoNum type="alphaUcPeriod"/>
            </a:pPr>
            <a:r>
              <a:rPr lang="fa-IR" dirty="0" smtClean="0"/>
              <a:t>3- </a:t>
            </a:r>
            <a:r>
              <a:rPr lang="fa-IR" dirty="0" smtClean="0"/>
              <a:t>فرایندهایی که ممکن است در تحقیق اجتماعی فهم و تفسیر شوند.</a:t>
            </a:r>
          </a:p>
          <a:p>
            <a:pPr marL="514350" indent="-514350">
              <a:buFont typeface="+mj-lt"/>
              <a:buAutoNum type="alphaUcPeriod"/>
            </a:pPr>
            <a:r>
              <a:rPr lang="fa-IR" dirty="0" smtClean="0"/>
              <a:t>گود من: به نظر گودمن روایت هایی که از جهان برساخته شده به روش های روزمره علمی و هنری می باشد.(این نکته به محقق کمک می کند تا از دچار شدن به توهم و بحران نجات پیدا کرده وعین حال عناصر برساختی و فرایند درک را نادیده بگیرد.</a:t>
            </a:r>
          </a:p>
          <a:p>
            <a:pPr marL="0" indent="0" algn="ctr">
              <a:buNone/>
            </a:pPr>
            <a:r>
              <a:rPr lang="fa-IR" dirty="0"/>
              <a:t>(تمایزی که ریکور میان انواع مختلف می مه سس قایل می شود </a:t>
            </a:r>
            <a:endParaRPr lang="fa-IR" dirty="0" smtClean="0"/>
          </a:p>
          <a:p>
            <a:pPr marL="0" indent="0" algn="ctr">
              <a:buNone/>
            </a:pPr>
            <a:r>
              <a:rPr lang="fa-IR" dirty="0" smtClean="0"/>
              <a:t>و تمایزشوتز </a:t>
            </a:r>
            <a:r>
              <a:rPr lang="fa-IR" dirty="0"/>
              <a:t>میان برساخت های روزمره ما را می توان بر اساس چهارچوب مورد نظر گودمن تکمیل کرد.)</a:t>
            </a:r>
          </a:p>
          <a:p>
            <a:pPr marL="0" indent="0">
              <a:buNone/>
            </a:pPr>
            <a:r>
              <a:rPr lang="fa-IR" dirty="0" smtClean="0"/>
              <a:t>   </a:t>
            </a:r>
            <a:endParaRPr lang="en-US" dirty="0"/>
          </a:p>
        </p:txBody>
      </p:sp>
    </p:spTree>
    <p:extLst>
      <p:ext uri="{BB962C8B-B14F-4D97-AF65-F5344CB8AC3E}">
        <p14:creationId xmlns:p14="http://schemas.microsoft.com/office/powerpoint/2010/main" val="3778021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568952" cy="6408712"/>
          </a:xfrm>
        </p:spPr>
        <p:txBody>
          <a:bodyPr>
            <a:normAutofit fontScale="92500" lnSpcReduction="20000"/>
          </a:bodyPr>
          <a:lstStyle/>
          <a:p>
            <a:pPr algn="ctr"/>
            <a:endParaRPr lang="fa-IR" dirty="0" smtClean="0">
              <a:solidFill>
                <a:srgbClr val="FF0000"/>
              </a:solidFill>
            </a:endParaRPr>
          </a:p>
          <a:p>
            <a:pPr algn="ctr">
              <a:buFont typeface="Wingdings" pitchFamily="2" charset="2"/>
              <a:buChar char="Ø"/>
            </a:pPr>
            <a:r>
              <a:rPr lang="ar-SA" dirty="0">
                <a:solidFill>
                  <a:srgbClr val="FF0000"/>
                </a:solidFill>
              </a:rPr>
              <a:t>چگونگی و زمان استفاده از ادبیات در تحقیق کیفی</a:t>
            </a:r>
            <a:endParaRPr lang="en-US" dirty="0">
              <a:solidFill>
                <a:srgbClr val="FF0000"/>
              </a:solidFill>
            </a:endParaRPr>
          </a:p>
          <a:p>
            <a:r>
              <a:rPr lang="fa-IR" dirty="0" smtClean="0"/>
              <a:t> </a:t>
            </a:r>
            <a:r>
              <a:rPr lang="ar-SA" dirty="0">
                <a:solidFill>
                  <a:srgbClr val="FF0000"/>
                </a:solidFill>
              </a:rPr>
              <a:t>گاهی</a:t>
            </a:r>
            <a:r>
              <a:rPr lang="ar-SA" dirty="0"/>
              <a:t> با این ایده </a:t>
            </a:r>
            <a:r>
              <a:rPr lang="ar-SA" dirty="0" smtClean="0"/>
              <a:t>روبرو </a:t>
            </a:r>
            <a:r>
              <a:rPr lang="ar-SA" dirty="0"/>
              <a:t>می شوید که </a:t>
            </a:r>
            <a:r>
              <a:rPr lang="ar-SA" dirty="0">
                <a:solidFill>
                  <a:srgbClr val="FF0000"/>
                </a:solidFill>
              </a:rPr>
              <a:t>نیاز</a:t>
            </a:r>
            <a:r>
              <a:rPr lang="ar-SA" dirty="0"/>
              <a:t> به آن نیست که در تحقیق کیفی از </a:t>
            </a:r>
            <a:r>
              <a:rPr lang="ar-SA" dirty="0">
                <a:solidFill>
                  <a:srgbClr val="FF0000"/>
                </a:solidFill>
              </a:rPr>
              <a:t>مرور آثار و نوشته های </a:t>
            </a:r>
            <a:r>
              <a:rPr lang="ar-SA" dirty="0"/>
              <a:t>موجود شروع کرد یا حتی باید در </a:t>
            </a:r>
            <a:r>
              <a:rPr lang="ar-SA" dirty="0">
                <a:solidFill>
                  <a:srgbClr val="FF0000"/>
                </a:solidFill>
              </a:rPr>
              <a:t>ابتدای</a:t>
            </a:r>
            <a:r>
              <a:rPr lang="ar-SA" dirty="0"/>
              <a:t> کار از چنین عملی </a:t>
            </a:r>
            <a:r>
              <a:rPr lang="ar-SA" dirty="0">
                <a:solidFill>
                  <a:srgbClr val="FF0000"/>
                </a:solidFill>
              </a:rPr>
              <a:t>اجتناب </a:t>
            </a:r>
            <a:r>
              <a:rPr lang="ar-SA" dirty="0" smtClean="0"/>
              <a:t>کرد</a:t>
            </a:r>
            <a:r>
              <a:rPr lang="fa-IR" dirty="0" smtClean="0"/>
              <a:t> و </a:t>
            </a:r>
            <a:r>
              <a:rPr lang="fa-IR" dirty="0" smtClean="0">
                <a:solidFill>
                  <a:srgbClr val="FF0000"/>
                </a:solidFill>
              </a:rPr>
              <a:t>چرا؟</a:t>
            </a:r>
          </a:p>
          <a:p>
            <a:r>
              <a:rPr lang="fa-IR" dirty="0" smtClean="0"/>
              <a:t> </a:t>
            </a:r>
            <a:r>
              <a:rPr lang="ar-SA" dirty="0"/>
              <a:t>این ناشی از رابطه نزدیک تحقیق کیفی با </a:t>
            </a:r>
            <a:r>
              <a:rPr lang="ar-SA" dirty="0">
                <a:solidFill>
                  <a:srgbClr val="FF0000"/>
                </a:solidFill>
              </a:rPr>
              <a:t>ایده کشف حوزه های جدید </a:t>
            </a:r>
            <a:r>
              <a:rPr lang="ar-SA" dirty="0"/>
              <a:t>و </a:t>
            </a:r>
            <a:r>
              <a:rPr lang="ar-SA" dirty="0" smtClean="0"/>
              <a:t>جست</a:t>
            </a:r>
            <a:r>
              <a:rPr lang="fa-IR" dirty="0" smtClean="0"/>
              <a:t>ج</a:t>
            </a:r>
            <a:r>
              <a:rPr lang="ar-SA" dirty="0" smtClean="0"/>
              <a:t>و در </a:t>
            </a:r>
            <a:r>
              <a:rPr lang="ar-SA" dirty="0"/>
              <a:t>قلمروهایی نو </a:t>
            </a:r>
            <a:r>
              <a:rPr lang="ar-SA" dirty="0">
                <a:solidFill>
                  <a:srgbClr val="FF0000"/>
                </a:solidFill>
              </a:rPr>
              <a:t>در تحقیق و جهان علم </a:t>
            </a:r>
            <a:r>
              <a:rPr lang="ar-SA" dirty="0"/>
              <a:t>است.</a:t>
            </a:r>
            <a:endParaRPr lang="en-US" dirty="0"/>
          </a:p>
          <a:p>
            <a:r>
              <a:rPr lang="fa-IR" dirty="0" smtClean="0"/>
              <a:t> </a:t>
            </a:r>
            <a:r>
              <a:rPr lang="ar-SA" dirty="0"/>
              <a:t>با وجود </a:t>
            </a:r>
            <a:r>
              <a:rPr lang="ar-SA" dirty="0" smtClean="0"/>
              <a:t>این</a:t>
            </a:r>
            <a:r>
              <a:rPr lang="fa-IR" dirty="0" smtClean="0"/>
              <a:t> مورد گفته شده</a:t>
            </a:r>
            <a:r>
              <a:rPr lang="ar-SA" dirty="0" smtClean="0"/>
              <a:t>، </a:t>
            </a:r>
            <a:r>
              <a:rPr lang="ar-SA" dirty="0">
                <a:solidFill>
                  <a:srgbClr val="FF0000"/>
                </a:solidFill>
              </a:rPr>
              <a:t>خیال خامی </a:t>
            </a:r>
            <a:r>
              <a:rPr lang="ar-SA" dirty="0"/>
              <a:t>است که تصور کنیم </a:t>
            </a:r>
            <a:r>
              <a:rPr lang="ar-SA" dirty="0">
                <a:solidFill>
                  <a:srgbClr val="FF0000"/>
                </a:solidFill>
              </a:rPr>
              <a:t>هنوز قلمروهای پژوهشی جدیدی </a:t>
            </a:r>
            <a:r>
              <a:rPr lang="ar-SA" dirty="0"/>
              <a:t>وجود دارند که تا کنون چیزی درباره </a:t>
            </a:r>
            <a:r>
              <a:rPr lang="fa-IR" dirty="0" smtClean="0"/>
              <a:t>آنها</a:t>
            </a:r>
            <a:r>
              <a:rPr lang="ar-SA" dirty="0" smtClean="0"/>
              <a:t> </a:t>
            </a:r>
            <a:r>
              <a:rPr lang="ar-SA" dirty="0"/>
              <a:t>منتشر نشده است</a:t>
            </a:r>
            <a:r>
              <a:rPr lang="ar-SA" dirty="0" smtClean="0"/>
              <a:t>.</a:t>
            </a:r>
            <a:endParaRPr lang="fa-IR" dirty="0" smtClean="0"/>
          </a:p>
          <a:p>
            <a:r>
              <a:rPr lang="ar-SA" dirty="0" smtClean="0"/>
              <a:t> </a:t>
            </a:r>
            <a:r>
              <a:rPr lang="ar-SA" dirty="0">
                <a:solidFill>
                  <a:srgbClr val="FF0000"/>
                </a:solidFill>
              </a:rPr>
              <a:t>شاید در ابتدای شکل گیری تحقیق کیفی، </a:t>
            </a:r>
            <a:r>
              <a:rPr lang="ar-SA" dirty="0"/>
              <a:t>هنگامی که یک مردم شناس به دنبال کشف جزایر کشف </a:t>
            </a:r>
            <a:r>
              <a:rPr lang="fa-IR" dirty="0" smtClean="0"/>
              <a:t>نشده </a:t>
            </a:r>
            <a:r>
              <a:rPr lang="ar-SA" dirty="0" smtClean="0"/>
              <a:t>و </a:t>
            </a:r>
            <a:r>
              <a:rPr lang="ar-SA" dirty="0"/>
              <a:t>ناشناخته بود، چنین وضعی حاکم بود</a:t>
            </a:r>
            <a:r>
              <a:rPr lang="ar-SA" dirty="0" smtClean="0"/>
              <a:t>.</a:t>
            </a:r>
            <a:endParaRPr lang="fa-IR" dirty="0" smtClean="0"/>
          </a:p>
          <a:p>
            <a:r>
              <a:rPr lang="ar-SA" dirty="0" smtClean="0"/>
              <a:t> </a:t>
            </a:r>
            <a:r>
              <a:rPr lang="ar-SA" dirty="0"/>
              <a:t>احتمالا در زمانی که تحقیق کیفی (به منزله عملی نظام مند اولین مطالعات را در میان پاره فرهنگ های مهاجر انجام می داد، وضعیت از همین قرار بود. </a:t>
            </a:r>
            <a:r>
              <a:rPr lang="fa-IR" dirty="0" smtClean="0"/>
              <a:t>)</a:t>
            </a:r>
          </a:p>
          <a:p>
            <a:r>
              <a:rPr lang="ar-SA" dirty="0" smtClean="0">
                <a:solidFill>
                  <a:srgbClr val="FF0000"/>
                </a:solidFill>
              </a:rPr>
              <a:t>اما </a:t>
            </a:r>
            <a:r>
              <a:rPr lang="ar-SA" dirty="0">
                <a:solidFill>
                  <a:srgbClr val="FF0000"/>
                </a:solidFill>
              </a:rPr>
              <a:t>در ابتدای قرن بیست و یکم</a:t>
            </a:r>
            <a:r>
              <a:rPr lang="ar-SA" dirty="0"/>
              <a:t>، پس از </a:t>
            </a:r>
            <a:r>
              <a:rPr lang="ar-SA" dirty="0">
                <a:solidFill>
                  <a:srgbClr val="FF0000"/>
                </a:solidFill>
              </a:rPr>
              <a:t>یکصد سال تحقیق اجتماعی </a:t>
            </a:r>
            <a:r>
              <a:rPr lang="ar-SA" dirty="0"/>
              <a:t>و چندین دهه کشف مجدد تحقیق کیفی، یافتن یک حوزه به کلی ناشناخته بیش از پیش دشوار است. </a:t>
            </a:r>
            <a:endParaRPr lang="fa-IR" dirty="0" smtClean="0"/>
          </a:p>
          <a:p>
            <a:r>
              <a:rPr lang="ar-SA" dirty="0" smtClean="0">
                <a:solidFill>
                  <a:srgbClr val="FF0000"/>
                </a:solidFill>
              </a:rPr>
              <a:t>این </a:t>
            </a:r>
            <a:r>
              <a:rPr lang="ar-SA" dirty="0">
                <a:solidFill>
                  <a:srgbClr val="FF0000"/>
                </a:solidFill>
              </a:rPr>
              <a:t>بدان معنا نیست </a:t>
            </a:r>
            <a:r>
              <a:rPr lang="ar-SA" dirty="0"/>
              <a:t>که درباره همه چیز تحقیق شده است، بلکه </a:t>
            </a:r>
            <a:r>
              <a:rPr lang="ar-SA" dirty="0" smtClean="0"/>
              <a:t>منظور </a:t>
            </a:r>
            <a:r>
              <a:rPr lang="ar-SA" dirty="0"/>
              <a:t>این است که </a:t>
            </a:r>
            <a:r>
              <a:rPr lang="ar-SA" dirty="0">
                <a:solidFill>
                  <a:srgbClr val="FF0000"/>
                </a:solidFill>
              </a:rPr>
              <a:t>احتمالا پیوندی میان </a:t>
            </a:r>
            <a:r>
              <a:rPr lang="ar-SA" dirty="0"/>
              <a:t>هر آن چه درباره اش تحقیق میکنید و </a:t>
            </a:r>
            <a:r>
              <a:rPr lang="ar-SA" dirty="0">
                <a:solidFill>
                  <a:srgbClr val="FF0000"/>
                </a:solidFill>
              </a:rPr>
              <a:t>حوزه های موجود و مجاورش وجود </a:t>
            </a:r>
            <a:r>
              <a:rPr lang="ar-SA" dirty="0" smtClean="0">
                <a:solidFill>
                  <a:srgbClr val="FF0000"/>
                </a:solidFill>
              </a:rPr>
              <a:t>دارد</a:t>
            </a:r>
            <a:r>
              <a:rPr lang="fa-IR" dirty="0" smtClean="0">
                <a:solidFill>
                  <a:srgbClr val="FF0000"/>
                </a:solidFill>
              </a:rPr>
              <a:t>.</a:t>
            </a:r>
            <a:endParaRPr lang="fa-IR" dirty="0">
              <a:solidFill>
                <a:srgbClr val="FF0000"/>
              </a:solidFill>
            </a:endParaRPr>
          </a:p>
        </p:txBody>
      </p:sp>
    </p:spTree>
    <p:extLst>
      <p:ext uri="{BB962C8B-B14F-4D97-AF65-F5344CB8AC3E}">
        <p14:creationId xmlns:p14="http://schemas.microsoft.com/office/powerpoint/2010/main" val="34294541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5616624"/>
          </a:xfrm>
        </p:spPr>
        <p:txBody>
          <a:bodyPr>
            <a:normAutofit fontScale="92500" lnSpcReduction="10000"/>
          </a:bodyPr>
          <a:lstStyle/>
          <a:p>
            <a:pPr>
              <a:buFont typeface="Wingdings" pitchFamily="2" charset="2"/>
              <a:buChar char="Ø"/>
            </a:pPr>
            <a:r>
              <a:rPr lang="fa-IR" b="1" dirty="0" smtClean="0"/>
              <a:t>می مه سیس و تکنولوژی</a:t>
            </a:r>
          </a:p>
          <a:p>
            <a:r>
              <a:rPr lang="fa-IR" dirty="0" smtClean="0"/>
              <a:t>مطالعاتی در این باره از سه قشر متفاوت جامعه در کشورهای فرانسه آلمان غربی وشرقی گفته شده است:</a:t>
            </a:r>
          </a:p>
          <a:p>
            <a:pPr marL="514350" indent="-514350">
              <a:buFont typeface="+mj-lt"/>
              <a:buAutoNum type="alphaUcPeriod"/>
            </a:pPr>
            <a:endParaRPr lang="fa-IR" dirty="0" smtClean="0"/>
          </a:p>
          <a:p>
            <a:pPr marL="514350" indent="-514350">
              <a:buFont typeface="+mj-lt"/>
              <a:buAutoNum type="alphaUcPeriod"/>
            </a:pPr>
            <a:r>
              <a:rPr lang="fa-IR" dirty="0" smtClean="0"/>
              <a:t>متخصصان </a:t>
            </a:r>
            <a:r>
              <a:rPr lang="fa-IR" dirty="0"/>
              <a:t>علوم اجتماعی به </a:t>
            </a:r>
            <a:r>
              <a:rPr lang="fa-IR" dirty="0">
                <a:solidFill>
                  <a:srgbClr val="FF0000"/>
                </a:solidFill>
              </a:rPr>
              <a:t>عدم موفقیت </a:t>
            </a:r>
            <a:r>
              <a:rPr lang="fa-IR" dirty="0"/>
              <a:t>در کار با آن ابزار با اسباب بازی ها با باب بازی ها حکایت می </a:t>
            </a:r>
            <a:r>
              <a:rPr lang="fa-IR" dirty="0" smtClean="0"/>
              <a:t>کنند.</a:t>
            </a:r>
          </a:p>
          <a:p>
            <a:pPr marL="514350" indent="-514350">
              <a:buFont typeface="+mj-lt"/>
              <a:buAutoNum type="alphaUcPeriod"/>
            </a:pPr>
            <a:endParaRPr lang="fa-IR" dirty="0" smtClean="0"/>
          </a:p>
          <a:p>
            <a:pPr marL="514350" indent="-514350">
              <a:buFont typeface="+mj-lt"/>
              <a:buAutoNum type="alphaUcPeriod"/>
            </a:pPr>
            <a:r>
              <a:rPr lang="ar-SA" dirty="0" smtClean="0"/>
              <a:t>معلمان </a:t>
            </a:r>
            <a:r>
              <a:rPr lang="ar-SA" dirty="0"/>
              <a:t>از این سخن </a:t>
            </a:r>
            <a:r>
              <a:rPr lang="ar-SA" dirty="0" smtClean="0"/>
              <a:t>می </a:t>
            </a:r>
            <a:r>
              <a:rPr lang="ar-SA" dirty="0"/>
              <a:t>گفتند که </a:t>
            </a:r>
            <a:r>
              <a:rPr lang="ar-SA" dirty="0">
                <a:solidFill>
                  <a:srgbClr val="FF0000"/>
                </a:solidFill>
              </a:rPr>
              <a:t>شاهد کار بستگانشان با ابزارهای تکنولوژیکی</a:t>
            </a:r>
            <a:r>
              <a:rPr lang="ar-SA" dirty="0"/>
              <a:t> </a:t>
            </a:r>
            <a:r>
              <a:rPr lang="ar-SA" dirty="0" smtClean="0"/>
              <a:t>بودند</a:t>
            </a:r>
            <a:r>
              <a:rPr lang="fa-IR" dirty="0" smtClean="0"/>
              <a:t>.</a:t>
            </a:r>
          </a:p>
          <a:p>
            <a:pPr marL="514350" indent="-514350">
              <a:buFont typeface="+mj-lt"/>
              <a:buAutoNum type="alphaUcPeriod"/>
            </a:pPr>
            <a:endParaRPr lang="fa-IR" dirty="0" smtClean="0"/>
          </a:p>
          <a:p>
            <a:pPr marL="514350" indent="-514350">
              <a:buFont typeface="+mj-lt"/>
              <a:buAutoNum type="alphaUcPeriod"/>
            </a:pPr>
            <a:r>
              <a:rPr lang="fa-IR" dirty="0" smtClean="0"/>
              <a:t>تصمیم </a:t>
            </a:r>
            <a:r>
              <a:rPr lang="fa-IR" dirty="0"/>
              <a:t>مهندسان اطلاعات برای </a:t>
            </a:r>
            <a:r>
              <a:rPr lang="fa-IR" dirty="0">
                <a:solidFill>
                  <a:srgbClr val="FF0000"/>
                </a:solidFill>
              </a:rPr>
              <a:t>انتخاب یک شغل فنی </a:t>
            </a:r>
            <a:r>
              <a:rPr lang="fa-IR" dirty="0"/>
              <a:t>حکایت </a:t>
            </a:r>
            <a:r>
              <a:rPr lang="fa-IR" dirty="0" smtClean="0"/>
              <a:t>دارند.</a:t>
            </a:r>
          </a:p>
          <a:p>
            <a:endParaRPr lang="fa-IR" dirty="0" smtClean="0"/>
          </a:p>
          <a:p>
            <a:r>
              <a:rPr lang="fa-IR" dirty="0" smtClean="0"/>
              <a:t>در دو گروه </a:t>
            </a:r>
            <a:r>
              <a:rPr lang="en-US" dirty="0" smtClean="0"/>
              <a:t>A,B</a:t>
            </a:r>
            <a:r>
              <a:rPr lang="fa-IR" dirty="0" smtClean="0"/>
              <a:t> شاهد </a:t>
            </a:r>
            <a:r>
              <a:rPr lang="fa-IR" dirty="0"/>
              <a:t>روایت هایی هستیم که نقش تکنولوژی را در خانواده نشان می </a:t>
            </a:r>
            <a:r>
              <a:rPr lang="fa-IR" dirty="0" smtClean="0"/>
              <a:t>دهند ولی گروه </a:t>
            </a:r>
            <a:r>
              <a:rPr lang="en-US" dirty="0" smtClean="0"/>
              <a:t>C</a:t>
            </a:r>
            <a:r>
              <a:rPr lang="fa-IR" dirty="0" smtClean="0"/>
              <a:t> روایتی معکوس به چشم می خورد.</a:t>
            </a:r>
            <a:endParaRPr lang="en-US" dirty="0"/>
          </a:p>
        </p:txBody>
      </p:sp>
    </p:spTree>
    <p:extLst>
      <p:ext uri="{BB962C8B-B14F-4D97-AF65-F5344CB8AC3E}">
        <p14:creationId xmlns:p14="http://schemas.microsoft.com/office/powerpoint/2010/main" val="381476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760640"/>
          </a:xfrm>
        </p:spPr>
        <p:txBody>
          <a:bodyPr>
            <a:normAutofit/>
          </a:bodyPr>
          <a:lstStyle/>
          <a:p>
            <a:r>
              <a:rPr lang="fa-IR" dirty="0"/>
              <a:t>تحقیق کیفی، که به منزلة اصل معرفت شناختی اش و به وسیله روش های مختلفش به دنبال دست یافتن به فهم است، از ابتدا با برساخت واقعیت (ابژه های) مورد مطالعه اش مواجه بوده است. تجربیات به شکل بی واسطه در روایت ها یا متون علوم اجتماعی مربوط به آن ها بازتاب داده نمی شوند. ایده بازتاب(تمام نمای)واقعیت در بازنمایی، تحقیق و متن </a:t>
            </a:r>
            <a:r>
              <a:rPr lang="fa-IR" dirty="0" smtClean="0"/>
              <a:t>دستخوش </a:t>
            </a:r>
            <a:r>
              <a:rPr lang="fa-IR" dirty="0"/>
              <a:t>بحران است. می توان به جای این ایده از چرخه چند مرحله ای می مه سیس براساس نظر ریکور استفاده کرد کسانی را که در فهم علمی مشارکت </a:t>
            </a:r>
            <a:r>
              <a:rPr lang="fa-IR" dirty="0" smtClean="0"/>
              <a:t>دارند(ی</a:t>
            </a:r>
            <a:r>
              <a:rPr lang="fa-IR" dirty="0"/>
              <a:t>ع</a:t>
            </a:r>
            <a:r>
              <a:rPr lang="fa-IR" dirty="0" smtClean="0"/>
              <a:t>نی </a:t>
            </a:r>
            <a:r>
              <a:rPr lang="fa-IR" dirty="0"/>
              <a:t>افراد مورد مطالعه،نویسندگان متون و خوانندگان شان) را نیز به حساب می آورند. تفاوت فهم روزمره و علمی در تحقیق کیفی در سازماندهی روش شناختی فرایند تحقیق در نکاتی نهفته است که فصل های آتی به تفصیل به شرح آنها خواهند پرداخت</a:t>
            </a:r>
            <a:r>
              <a:rPr lang="fa-IR" dirty="0" smtClean="0"/>
              <a:t>.</a:t>
            </a:r>
          </a:p>
          <a:p>
            <a:endParaRPr lang="en-US" dirty="0"/>
          </a:p>
        </p:txBody>
      </p:sp>
    </p:spTree>
    <p:extLst>
      <p:ext uri="{BB962C8B-B14F-4D97-AF65-F5344CB8AC3E}">
        <p14:creationId xmlns:p14="http://schemas.microsoft.com/office/powerpoint/2010/main" val="2137192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95536" y="764704"/>
            <a:ext cx="8229600" cy="4389120"/>
          </a:xfrm>
        </p:spPr>
        <p:txBody>
          <a:bodyPr/>
          <a:lstStyle/>
          <a:p>
            <a:pPr>
              <a:buFont typeface="Wingdings" pitchFamily="2" charset="2"/>
              <a:buChar char="Ø"/>
            </a:pPr>
            <a:r>
              <a:rPr lang="fa-IR" b="1" dirty="0"/>
              <a:t>نکات </a:t>
            </a:r>
            <a:r>
              <a:rPr lang="fa-IR" b="1" dirty="0" smtClean="0"/>
              <a:t>کلیدی</a:t>
            </a:r>
          </a:p>
          <a:p>
            <a:pPr marL="0" indent="0">
              <a:buNone/>
            </a:pPr>
            <a:r>
              <a:rPr lang="fa-IR" b="1" dirty="0" smtClean="0"/>
              <a:t> </a:t>
            </a:r>
            <a:endParaRPr lang="fa-IR" b="1" dirty="0"/>
          </a:p>
          <a:p>
            <a:r>
              <a:rPr lang="fa-IR" dirty="0" smtClean="0"/>
              <a:t>متن</a:t>
            </a:r>
            <a:r>
              <a:rPr lang="fa-IR" dirty="0"/>
              <a:t>، داده اصلی بیش تر تحقیق های کیفی است</a:t>
            </a:r>
            <a:r>
              <a:rPr lang="fa-IR" dirty="0" smtClean="0"/>
              <a:t>.</a:t>
            </a:r>
          </a:p>
          <a:p>
            <a:endParaRPr lang="fa-IR" dirty="0"/>
          </a:p>
          <a:p>
            <a:r>
              <a:rPr lang="fa-IR" dirty="0" smtClean="0"/>
              <a:t>تولید </a:t>
            </a:r>
            <a:r>
              <a:rPr lang="fa-IR" dirty="0"/>
              <a:t>متن، در فرایند تحقیق حالت خاصی از بر ساخت اجتماعی متن و واقعیت اند</a:t>
            </a:r>
            <a:r>
              <a:rPr lang="fa-IR" dirty="0" smtClean="0"/>
              <a:t>.</a:t>
            </a:r>
          </a:p>
          <a:p>
            <a:endParaRPr lang="fa-IR" dirty="0"/>
          </a:p>
          <a:p>
            <a:r>
              <a:rPr lang="fa-IR" b="1" dirty="0" smtClean="0"/>
              <a:t>مدل </a:t>
            </a:r>
            <a:r>
              <a:rPr lang="fa-IR" b="1" dirty="0"/>
              <a:t>ریکور براساس انواع می مه سیس فرایند بر ساخت اجتماعی را مرحله به مرحله شرح می دهد. </a:t>
            </a:r>
          </a:p>
          <a:p>
            <a:endParaRPr lang="en-US" dirty="0"/>
          </a:p>
        </p:txBody>
      </p:sp>
    </p:spTree>
    <p:extLst>
      <p:ext uri="{BB962C8B-B14F-4D97-AF65-F5344CB8AC3E}">
        <p14:creationId xmlns:p14="http://schemas.microsoft.com/office/powerpoint/2010/main" val="1147744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424936" cy="6192688"/>
          </a:xfrm>
        </p:spPr>
        <p:txBody>
          <a:bodyPr>
            <a:normAutofit fontScale="85000" lnSpcReduction="10000"/>
          </a:bodyPr>
          <a:lstStyle/>
          <a:p>
            <a:r>
              <a:rPr lang="ar-SA" dirty="0">
                <a:solidFill>
                  <a:srgbClr val="FF0000"/>
                </a:solidFill>
              </a:rPr>
              <a:t>شاید یکی از دلایل فقدان </a:t>
            </a:r>
            <a:r>
              <a:rPr lang="ar-SA" dirty="0"/>
              <a:t>فصلی درباره نحوه استفاده از آثار و نوشته های منتشر شده </a:t>
            </a:r>
            <a:r>
              <a:rPr lang="ar-SA" dirty="0">
                <a:solidFill>
                  <a:srgbClr val="FF0000"/>
                </a:solidFill>
              </a:rPr>
              <a:t>درباره موضوع تحقیق </a:t>
            </a:r>
            <a:r>
              <a:rPr lang="ar-SA" dirty="0"/>
              <a:t>در بیشتر کتاب های درسی ناشی از یکی از گفته های اولیه </a:t>
            </a:r>
            <a:r>
              <a:rPr lang="ar-SA" dirty="0">
                <a:solidFill>
                  <a:srgbClr val="FF0000"/>
                </a:solidFill>
              </a:rPr>
              <a:t>درباره تحقیق نظریه پردازی داده محور </a:t>
            </a:r>
            <a:r>
              <a:rPr lang="ar-SA" dirty="0"/>
              <a:t>باشد</a:t>
            </a:r>
            <a:r>
              <a:rPr lang="ar-SA" dirty="0" smtClean="0"/>
              <a:t>.</a:t>
            </a:r>
            <a:endParaRPr lang="fa-IR" dirty="0" smtClean="0"/>
          </a:p>
          <a:p>
            <a:r>
              <a:rPr lang="ar-SA" dirty="0" smtClean="0"/>
              <a:t> </a:t>
            </a:r>
            <a:r>
              <a:rPr lang="ar-SA" b="1" dirty="0"/>
              <a:t>گلیرز و اشتراوس </a:t>
            </a:r>
            <a:r>
              <a:rPr lang="ar-SA" dirty="0"/>
              <a:t>(1967) در مقدمه شان بر </a:t>
            </a:r>
            <a:r>
              <a:rPr lang="ar-SA" dirty="0">
                <a:solidFill>
                  <a:srgbClr val="FF0000"/>
                </a:solidFill>
              </a:rPr>
              <a:t>کشف نظریه پردازی داده محور </a:t>
            </a:r>
            <a:r>
              <a:rPr lang="ar-SA" dirty="0" smtClean="0"/>
              <a:t>پیشنهاد کردند</a:t>
            </a:r>
            <a:r>
              <a:rPr lang="fa-IR" dirty="0" smtClean="0"/>
              <a:t>.</a:t>
            </a:r>
          </a:p>
          <a:p>
            <a:r>
              <a:rPr lang="ar-SA" dirty="0" smtClean="0"/>
              <a:t> </a:t>
            </a:r>
            <a:r>
              <a:rPr lang="ar-SA" dirty="0"/>
              <a:t>که </a:t>
            </a:r>
            <a:r>
              <a:rPr lang="ar-SA" dirty="0">
                <a:solidFill>
                  <a:srgbClr val="FF0000"/>
                </a:solidFill>
              </a:rPr>
              <a:t>محققان </a:t>
            </a:r>
            <a:r>
              <a:rPr lang="ar-SA" dirty="0"/>
              <a:t>باید </a:t>
            </a:r>
            <a:r>
              <a:rPr lang="ar-SA" dirty="0">
                <a:solidFill>
                  <a:srgbClr val="FF0000"/>
                </a:solidFill>
              </a:rPr>
              <a:t>بدون توجه به آثار منتشر شده </a:t>
            </a:r>
            <a:r>
              <a:rPr lang="ar-SA" dirty="0"/>
              <a:t>درباره موضوع </a:t>
            </a:r>
            <a:r>
              <a:rPr lang="ar-SA" dirty="0">
                <a:solidFill>
                  <a:srgbClr val="FF0000"/>
                </a:solidFill>
              </a:rPr>
              <a:t>مستقیما</a:t>
            </a:r>
            <a:r>
              <a:rPr lang="ar-SA" dirty="0"/>
              <a:t> به سراغ گردآوری و تحلیل موضوع بروند. </a:t>
            </a:r>
            <a:endParaRPr lang="fa-IR" dirty="0" smtClean="0"/>
          </a:p>
          <a:p>
            <a:r>
              <a:rPr lang="ar-SA" dirty="0" smtClean="0">
                <a:solidFill>
                  <a:srgbClr val="FF0000"/>
                </a:solidFill>
              </a:rPr>
              <a:t>لوح </a:t>
            </a:r>
            <a:r>
              <a:rPr lang="ar-SA" dirty="0">
                <a:solidFill>
                  <a:srgbClr val="FF0000"/>
                </a:solidFill>
              </a:rPr>
              <a:t>سفید واژه کلیدی ای </a:t>
            </a:r>
            <a:r>
              <a:rPr lang="fa-IR" dirty="0" smtClean="0">
                <a:solidFill>
                  <a:srgbClr val="FF0000"/>
                </a:solidFill>
              </a:rPr>
              <a:t>است </a:t>
            </a:r>
            <a:r>
              <a:rPr lang="ar-SA" dirty="0" smtClean="0"/>
              <a:t>که </a:t>
            </a:r>
            <a:r>
              <a:rPr lang="ar-SA" dirty="0"/>
              <a:t>غالبا بعدها برای استدلال در برابر مدعیات علمی تحقیق کیفی به کار گرفته می </a:t>
            </a:r>
            <a:r>
              <a:rPr lang="fa-IR" dirty="0" smtClean="0"/>
              <a:t>شود</a:t>
            </a:r>
            <a:r>
              <a:rPr lang="ar-SA" dirty="0" smtClean="0"/>
              <a:t>. </a:t>
            </a:r>
            <a:endParaRPr lang="fa-IR" dirty="0" smtClean="0"/>
          </a:p>
          <a:p>
            <a:r>
              <a:rPr lang="ar-SA" dirty="0" smtClean="0"/>
              <a:t>مدت </a:t>
            </a:r>
            <a:r>
              <a:rPr lang="ar-SA" dirty="0"/>
              <a:t>ها بعد </a:t>
            </a:r>
            <a:r>
              <a:rPr lang="ar-SA" b="1" dirty="0"/>
              <a:t>اشتراوس</a:t>
            </a:r>
            <a:r>
              <a:rPr lang="ar-SA" dirty="0"/>
              <a:t> نظرش را در این باره اصلاح کرد، اما این </a:t>
            </a:r>
            <a:r>
              <a:rPr lang="ar-SA" dirty="0" smtClean="0"/>
              <a:t>تصورهنوزهم </a:t>
            </a:r>
            <a:r>
              <a:rPr lang="ar-SA" dirty="0"/>
              <a:t>در بسیاری از برداشت های موجود درباره تحقیق کیفی وجود دارد.</a:t>
            </a:r>
            <a:endParaRPr lang="en-US" dirty="0"/>
          </a:p>
          <a:p>
            <a:r>
              <a:rPr lang="fa-IR" b="1" dirty="0" smtClean="0"/>
              <a:t>نویسنده مدعی شد </a:t>
            </a:r>
            <a:r>
              <a:rPr lang="ar-SA" b="1" dirty="0" smtClean="0"/>
              <a:t>که </a:t>
            </a:r>
            <a:r>
              <a:rPr lang="ar-SA" b="1" dirty="0"/>
              <a:t>باید در </a:t>
            </a:r>
            <a:r>
              <a:rPr lang="ar-SA" b="1" dirty="0">
                <a:solidFill>
                  <a:srgbClr val="FF0000"/>
                </a:solidFill>
              </a:rPr>
              <a:t>تحقیق کیفی </a:t>
            </a:r>
            <a:r>
              <a:rPr lang="ar-SA" b="1" dirty="0"/>
              <a:t>از چندین نوع ادبیات استفاده کرد که عبارت اند از:</a:t>
            </a:r>
            <a:endParaRPr lang="en-US" dirty="0"/>
          </a:p>
          <a:p>
            <a:r>
              <a:rPr lang="ar-SA" dirty="0"/>
              <a:t>ادبیات نظری راجع به موضوع </a:t>
            </a:r>
            <a:r>
              <a:rPr lang="ar-SA" dirty="0" smtClean="0"/>
              <a:t>تحقیق</a:t>
            </a:r>
            <a:endParaRPr lang="en-US" dirty="0"/>
          </a:p>
          <a:p>
            <a:r>
              <a:rPr lang="ar-SA" dirty="0"/>
              <a:t>ادبیات تجربی راجع به تحقیقات پیشین در حوزه مطالعاتی شما یا حوزه های </a:t>
            </a:r>
            <a:r>
              <a:rPr lang="ar-SA" dirty="0" smtClean="0"/>
              <a:t>مشابه</a:t>
            </a:r>
            <a:endParaRPr lang="fa-IR" dirty="0" smtClean="0"/>
          </a:p>
          <a:p>
            <a:r>
              <a:rPr lang="ar-SA" dirty="0" smtClean="0"/>
              <a:t> </a:t>
            </a:r>
            <a:r>
              <a:rPr lang="ar-SA" dirty="0"/>
              <a:t>ادبیات روش شناختی درباره نحوه انجام تحقیق و نحوه استفاده از روش های </a:t>
            </a:r>
            <a:r>
              <a:rPr lang="ar-SA" dirty="0" smtClean="0"/>
              <a:t>انتخابی</a:t>
            </a:r>
            <a:endParaRPr lang="en-US" dirty="0"/>
          </a:p>
          <a:p>
            <a:r>
              <a:rPr lang="ar-SA" dirty="0"/>
              <a:t> ادبیات نظری و تجربی برای افزودن اطلاعات زمینه ای به داده ها، </a:t>
            </a:r>
            <a:r>
              <a:rPr lang="ar-SA" dirty="0" smtClean="0"/>
              <a:t>مقایسه</a:t>
            </a:r>
            <a:r>
              <a:rPr lang="fa-IR" dirty="0" smtClean="0"/>
              <a:t> </a:t>
            </a:r>
            <a:r>
              <a:rPr lang="ar-SA" dirty="0" smtClean="0"/>
              <a:t>و </a:t>
            </a:r>
            <a:r>
              <a:rPr lang="ar-SA" dirty="0"/>
              <a:t>تعمیم یافته </a:t>
            </a:r>
            <a:r>
              <a:rPr lang="fa-IR" dirty="0" smtClean="0"/>
              <a:t>های</a:t>
            </a:r>
            <a:r>
              <a:rPr lang="ar-SA" dirty="0" smtClean="0"/>
              <a:t>تان</a:t>
            </a:r>
            <a:r>
              <a:rPr lang="ar-SA" dirty="0"/>
              <a:t>.</a:t>
            </a:r>
            <a:endParaRPr lang="fa-IR" dirty="0"/>
          </a:p>
        </p:txBody>
      </p:sp>
    </p:spTree>
    <p:extLst>
      <p:ext uri="{BB962C8B-B14F-4D97-AF65-F5344CB8AC3E}">
        <p14:creationId xmlns:p14="http://schemas.microsoft.com/office/powerpoint/2010/main" val="1082765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12968" cy="6480720"/>
          </a:xfrm>
        </p:spPr>
        <p:txBody>
          <a:bodyPr>
            <a:normAutofit/>
          </a:bodyPr>
          <a:lstStyle/>
          <a:p>
            <a:endParaRPr lang="fa-IR" dirty="0" smtClean="0"/>
          </a:p>
          <a:p>
            <a:pPr algn="ctr">
              <a:buFont typeface="Wingdings" pitchFamily="2" charset="2"/>
              <a:buChar char="Ø"/>
            </a:pPr>
            <a:r>
              <a:rPr lang="ar-SA" dirty="0" smtClean="0">
                <a:solidFill>
                  <a:srgbClr val="FF0000"/>
                </a:solidFill>
              </a:rPr>
              <a:t>چگونگی </a:t>
            </a:r>
            <a:r>
              <a:rPr lang="ar-SA" dirty="0">
                <a:solidFill>
                  <a:srgbClr val="FF0000"/>
                </a:solidFill>
              </a:rPr>
              <a:t>استفاده از ادبیات نظری موضوع </a:t>
            </a:r>
            <a:endParaRPr lang="fa-IR" dirty="0" smtClean="0">
              <a:solidFill>
                <a:srgbClr val="FF0000"/>
              </a:solidFill>
            </a:endParaRPr>
          </a:p>
          <a:p>
            <a:r>
              <a:rPr lang="ar-SA" dirty="0" smtClean="0"/>
              <a:t>هر </a:t>
            </a:r>
            <a:r>
              <a:rPr lang="ar-SA" dirty="0"/>
              <a:t>حوزه پژوهشی که به تحقیق مشغولید با ادبیات آن حوزه آشنا شوید. </a:t>
            </a:r>
            <a:endParaRPr lang="fa-IR" dirty="0" smtClean="0"/>
          </a:p>
          <a:p>
            <a:r>
              <a:rPr lang="ar-SA" dirty="0" smtClean="0"/>
              <a:t>چه </a:t>
            </a:r>
            <a:r>
              <a:rPr lang="ar-SA" dirty="0">
                <a:solidFill>
                  <a:srgbClr val="FF0000"/>
                </a:solidFill>
              </a:rPr>
              <a:t>نوشته هایی </a:t>
            </a:r>
            <a:r>
              <a:rPr lang="ar-SA" dirty="0"/>
              <a:t>درباره موقعیت اجتماعی ای که می خواهید مصاحبه ها با مشاهدات خود را در آن انجام دهید، وجود دارند؟ </a:t>
            </a:r>
            <a:endParaRPr lang="fa-IR" dirty="0" smtClean="0"/>
          </a:p>
          <a:p>
            <a:r>
              <a:rPr lang="ar-SA" dirty="0" smtClean="0"/>
              <a:t>از </a:t>
            </a:r>
            <a:r>
              <a:rPr lang="ar-SA" dirty="0"/>
              <a:t>افرادی که می خواهید، برای مثال، با آنها مصاحبه کنید چه می دانید؟ </a:t>
            </a:r>
            <a:endParaRPr lang="fa-IR" dirty="0" smtClean="0"/>
          </a:p>
          <a:p>
            <a:r>
              <a:rPr lang="ar-SA" dirty="0" smtClean="0"/>
              <a:t>برای </a:t>
            </a:r>
            <a:r>
              <a:rPr lang="ar-SA" dirty="0"/>
              <a:t>مثال اگر بخواهید مطالعه ای در مورد </a:t>
            </a:r>
            <a:r>
              <a:rPr lang="ar-SA" dirty="0">
                <a:solidFill>
                  <a:srgbClr val="FF0000"/>
                </a:solidFill>
              </a:rPr>
              <a:t>بیماران سرطانی </a:t>
            </a:r>
            <a:r>
              <a:rPr lang="ar-SA" dirty="0"/>
              <a:t>انجام دهید چندان اهمیت ندارد </a:t>
            </a:r>
            <a:r>
              <a:rPr lang="ar-SA" dirty="0" smtClean="0"/>
              <a:t>که</a:t>
            </a:r>
            <a:r>
              <a:rPr lang="fa-IR" dirty="0"/>
              <a:t> </a:t>
            </a:r>
            <a:r>
              <a:rPr lang="ar-SA" dirty="0" smtClean="0"/>
              <a:t>اطلاعاتی </a:t>
            </a:r>
            <a:r>
              <a:rPr lang="ar-SA" dirty="0"/>
              <a:t>درباره اشخاص </a:t>
            </a:r>
            <a:r>
              <a:rPr lang="ar-SA" dirty="0" smtClean="0"/>
              <a:t>که </a:t>
            </a:r>
            <a:r>
              <a:rPr lang="ar-SA" dirty="0"/>
              <a:t>می خواهید با آنها مصاحبه کنید داشته باشید. </a:t>
            </a:r>
            <a:endParaRPr lang="fa-IR" dirty="0" smtClean="0"/>
          </a:p>
          <a:p>
            <a:r>
              <a:rPr lang="ar-SA" dirty="0" smtClean="0"/>
              <a:t>بلکه </a:t>
            </a:r>
            <a:r>
              <a:rPr lang="fa-IR" dirty="0" smtClean="0"/>
              <a:t>آنچه که</a:t>
            </a:r>
            <a:r>
              <a:rPr lang="ar-SA" dirty="0" smtClean="0"/>
              <a:t> </a:t>
            </a:r>
            <a:r>
              <a:rPr lang="ar-SA" dirty="0"/>
              <a:t>اهمیت </a:t>
            </a:r>
            <a:r>
              <a:rPr lang="ar-SA" dirty="0" smtClean="0"/>
              <a:t>دارد</a:t>
            </a:r>
            <a:r>
              <a:rPr lang="fa-IR" dirty="0" smtClean="0"/>
              <a:t>،</a:t>
            </a:r>
            <a:r>
              <a:rPr lang="ar-SA" dirty="0" smtClean="0"/>
              <a:t> </a:t>
            </a:r>
            <a:r>
              <a:rPr lang="ar-SA" dirty="0"/>
              <a:t>عبارت است از اینکه </a:t>
            </a:r>
            <a:r>
              <a:rPr lang="ar-SA" dirty="0" smtClean="0"/>
              <a:t>چه </a:t>
            </a:r>
            <a:r>
              <a:rPr lang="ar-SA" dirty="0"/>
              <a:t>چیزی درباره افرادی که در شرایط مشابه زندگی می </a:t>
            </a:r>
            <a:r>
              <a:rPr lang="ar-SA" dirty="0" smtClean="0"/>
              <a:t>کنند</a:t>
            </a:r>
            <a:r>
              <a:rPr lang="fa-IR" dirty="0" smtClean="0"/>
              <a:t> می دانید و</a:t>
            </a:r>
            <a:r>
              <a:rPr lang="ar-SA" dirty="0" smtClean="0"/>
              <a:t>میزان </a:t>
            </a:r>
            <a:r>
              <a:rPr lang="ar-SA" dirty="0"/>
              <a:t>ابتلای به این نوع سرطان چقدر </a:t>
            </a:r>
            <a:r>
              <a:rPr lang="ar-SA" dirty="0" smtClean="0"/>
              <a:t>است</a:t>
            </a:r>
            <a:r>
              <a:rPr lang="fa-IR" dirty="0" smtClean="0"/>
              <a:t> </a:t>
            </a:r>
            <a:r>
              <a:rPr lang="ar-SA" dirty="0" smtClean="0"/>
              <a:t>و </a:t>
            </a:r>
            <a:r>
              <a:rPr lang="ar-SA" dirty="0"/>
              <a:t>غیره</a:t>
            </a:r>
            <a:r>
              <a:rPr lang="ar-SA" dirty="0" smtClean="0"/>
              <a:t>.</a:t>
            </a:r>
            <a:endParaRPr lang="fa-IR" dirty="0" smtClean="0"/>
          </a:p>
          <a:p>
            <a:r>
              <a:rPr lang="ar-SA" dirty="0" smtClean="0"/>
              <a:t> </a:t>
            </a:r>
            <a:r>
              <a:rPr lang="ar-SA" dirty="0"/>
              <a:t>آیا هیچ مدل تبیینی درباره علل و پیامدهای این نوع خاص از بیماری وجود دارد؟</a:t>
            </a:r>
            <a:endParaRPr lang="en-US" dirty="0"/>
          </a:p>
          <a:p>
            <a:endParaRPr lang="en-US" dirty="0">
              <a:solidFill>
                <a:srgbClr val="FF0000"/>
              </a:solidFill>
            </a:endParaRPr>
          </a:p>
          <a:p>
            <a:endParaRPr lang="fa-IR" dirty="0"/>
          </a:p>
        </p:txBody>
      </p:sp>
    </p:spTree>
    <p:extLst>
      <p:ext uri="{BB962C8B-B14F-4D97-AF65-F5344CB8AC3E}">
        <p14:creationId xmlns:p14="http://schemas.microsoft.com/office/powerpoint/2010/main" val="2432190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568952" cy="6336704"/>
          </a:xfrm>
        </p:spPr>
        <p:txBody>
          <a:bodyPr>
            <a:normAutofit fontScale="92500" lnSpcReduction="20000"/>
          </a:bodyPr>
          <a:lstStyle/>
          <a:p>
            <a:endParaRPr lang="fa-IR" dirty="0" smtClean="0">
              <a:solidFill>
                <a:srgbClr val="FF0000"/>
              </a:solidFill>
            </a:endParaRPr>
          </a:p>
          <a:p>
            <a:r>
              <a:rPr lang="ar-SA" dirty="0" smtClean="0">
                <a:solidFill>
                  <a:srgbClr val="FF0000"/>
                </a:solidFill>
              </a:rPr>
              <a:t>تحقیق </a:t>
            </a:r>
            <a:r>
              <a:rPr lang="ar-SA" dirty="0">
                <a:solidFill>
                  <a:srgbClr val="FF0000"/>
                </a:solidFill>
              </a:rPr>
              <a:t>کیفی مثل تحقیق کمی نیست </a:t>
            </a:r>
            <a:r>
              <a:rPr lang="ar-SA" dirty="0"/>
              <a:t>که فرضیه های تان را از ادبیات موجود استخراج و بعدا" </a:t>
            </a:r>
            <a:r>
              <a:rPr lang="ar-SA" dirty="0" smtClean="0"/>
              <a:t>آنها</a:t>
            </a:r>
            <a:r>
              <a:rPr lang="fa-IR" dirty="0" smtClean="0"/>
              <a:t> را</a:t>
            </a:r>
            <a:r>
              <a:rPr lang="ar-SA" dirty="0" smtClean="0"/>
              <a:t> </a:t>
            </a:r>
            <a:r>
              <a:rPr lang="ar-SA" dirty="0"/>
              <a:t>آزمون کنید. </a:t>
            </a:r>
            <a:endParaRPr lang="fa-IR" dirty="0" smtClean="0"/>
          </a:p>
          <a:p>
            <a:r>
              <a:rPr lang="ar-SA" dirty="0" smtClean="0">
                <a:solidFill>
                  <a:srgbClr val="FF0000"/>
                </a:solidFill>
              </a:rPr>
              <a:t>در </a:t>
            </a:r>
            <a:r>
              <a:rPr lang="ar-SA" dirty="0">
                <a:solidFill>
                  <a:srgbClr val="FF0000"/>
                </a:solidFill>
              </a:rPr>
              <a:t>تحقیق کیفی </a:t>
            </a:r>
            <a:r>
              <a:rPr lang="ar-SA" dirty="0"/>
              <a:t>شما از اطلاعات و بصیرت های مأخوذ از ادبیات موجود به </a:t>
            </a:r>
            <a:r>
              <a:rPr lang="ar-SA" dirty="0">
                <a:solidFill>
                  <a:srgbClr val="FF0000"/>
                </a:solidFill>
              </a:rPr>
              <a:t>منزله دانش زمینه ای </a:t>
            </a:r>
            <a:r>
              <a:rPr lang="ar-SA" dirty="0"/>
              <a:t>استفاده میکنید تا در بستر این ادبیات به مشاهدات و گزاره های تحقیق تان نظر کنید. </a:t>
            </a:r>
            <a:endParaRPr lang="fa-IR" dirty="0" smtClean="0"/>
          </a:p>
          <a:p>
            <a:r>
              <a:rPr lang="ar-SA" dirty="0" smtClean="0"/>
              <a:t>یا </a:t>
            </a:r>
            <a:r>
              <a:rPr lang="ar-SA" dirty="0"/>
              <a:t>اگر </a:t>
            </a:r>
            <a:r>
              <a:rPr lang="ar-SA" dirty="0">
                <a:solidFill>
                  <a:srgbClr val="FF0000"/>
                </a:solidFill>
              </a:rPr>
              <a:t>مطالعه اکتشافی </a:t>
            </a:r>
            <a:r>
              <a:rPr lang="ar-SA" dirty="0"/>
              <a:t>و بدون </a:t>
            </a:r>
            <a:r>
              <a:rPr lang="ar-SA" dirty="0" smtClean="0"/>
              <a:t>مرورادبیات </a:t>
            </a:r>
            <a:r>
              <a:rPr lang="ar-SA" dirty="0"/>
              <a:t>در ابتدای تحقیق به عمل می آورید می توانید پس از مرحله </a:t>
            </a:r>
            <a:r>
              <a:rPr lang="ar-SA" dirty="0" smtClean="0"/>
              <a:t>اولي</a:t>
            </a:r>
            <a:r>
              <a:rPr lang="fa-IR" dirty="0" smtClean="0"/>
              <a:t>ه</a:t>
            </a:r>
            <a:r>
              <a:rPr lang="ar-SA" dirty="0" smtClean="0"/>
              <a:t> </a:t>
            </a:r>
            <a:r>
              <a:rPr lang="ar-SA" dirty="0"/>
              <a:t>اکتشافی با مرور ادبیات </a:t>
            </a:r>
            <a:r>
              <a:rPr lang="ar-SA" dirty="0">
                <a:solidFill>
                  <a:srgbClr val="FF0000"/>
                </a:solidFill>
              </a:rPr>
              <a:t>به تفاوت برداشت اولیه و بعدی تان پی ببرید</a:t>
            </a:r>
            <a:r>
              <a:rPr lang="ar-SA" dirty="0" smtClean="0">
                <a:solidFill>
                  <a:srgbClr val="FF0000"/>
                </a:solidFill>
              </a:rPr>
              <a:t>.</a:t>
            </a:r>
            <a:endParaRPr lang="fa-IR" dirty="0" smtClean="0">
              <a:solidFill>
                <a:srgbClr val="FF0000"/>
              </a:solidFill>
            </a:endParaRPr>
          </a:p>
          <a:p>
            <a:r>
              <a:rPr lang="ar-SA" dirty="0" smtClean="0"/>
              <a:t> </a:t>
            </a:r>
            <a:r>
              <a:rPr lang="ar-SA" b="1" dirty="0">
                <a:solidFill>
                  <a:srgbClr val="0070C0"/>
                </a:solidFill>
              </a:rPr>
              <a:t>مرور ادبیات نظری در حوزه مورد مطالعه تان به شما در پاسخ به سؤالاتی از این دست یاری خواهد رساند: </a:t>
            </a:r>
            <a:endParaRPr lang="fa-IR" b="1" dirty="0" smtClean="0">
              <a:solidFill>
                <a:srgbClr val="0070C0"/>
              </a:solidFill>
            </a:endParaRPr>
          </a:p>
          <a:p>
            <a:r>
              <a:rPr lang="ar-SA" dirty="0">
                <a:solidFill>
                  <a:srgbClr val="FF0000"/>
                </a:solidFill>
              </a:rPr>
              <a:t>چه اطلاعاتی از پیش </a:t>
            </a:r>
            <a:r>
              <a:rPr lang="ar-SA" dirty="0"/>
              <a:t>درباره این موضوع به طور </a:t>
            </a:r>
            <a:r>
              <a:rPr lang="ar-SA" dirty="0" smtClean="0"/>
              <a:t>خاص </a:t>
            </a:r>
            <a:r>
              <a:rPr lang="ar-SA" dirty="0"/>
              <a:t>و این حوزه به طور </a:t>
            </a:r>
            <a:r>
              <a:rPr lang="ar-SA" dirty="0" smtClean="0"/>
              <a:t>عام </a:t>
            </a:r>
            <a:r>
              <a:rPr lang="ar-SA" dirty="0"/>
              <a:t>وجود دارد؟ </a:t>
            </a:r>
            <a:endParaRPr lang="en-US" dirty="0"/>
          </a:p>
          <a:p>
            <a:r>
              <a:rPr lang="ar-SA" dirty="0"/>
              <a:t> در این حوزه از </a:t>
            </a:r>
            <a:r>
              <a:rPr lang="ar-SA" dirty="0">
                <a:solidFill>
                  <a:srgbClr val="FF0000"/>
                </a:solidFill>
              </a:rPr>
              <a:t>چه نظریه هایی </a:t>
            </a:r>
            <a:r>
              <a:rPr lang="ar-SA" dirty="0"/>
              <a:t>استفاده و بحث شده است؟ </a:t>
            </a:r>
            <a:endParaRPr lang="en-US" dirty="0"/>
          </a:p>
          <a:p>
            <a:r>
              <a:rPr lang="ar-SA" dirty="0"/>
              <a:t> </a:t>
            </a:r>
            <a:r>
              <a:rPr lang="ar-SA" dirty="0">
                <a:solidFill>
                  <a:srgbClr val="FF0000"/>
                </a:solidFill>
              </a:rPr>
              <a:t>چه بحث یا مجادلات نظری </a:t>
            </a:r>
            <a:r>
              <a:rPr lang="ar-SA" dirty="0"/>
              <a:t>یا روش شناختی </a:t>
            </a:r>
            <a:r>
              <a:rPr lang="ar-SA" dirty="0" smtClean="0"/>
              <a:t>دراین </a:t>
            </a:r>
            <a:r>
              <a:rPr lang="ar-SA" dirty="0"/>
              <a:t>حوزه وجود دارد؟ </a:t>
            </a:r>
            <a:endParaRPr lang="en-US" dirty="0"/>
          </a:p>
          <a:p>
            <a:r>
              <a:rPr lang="ar-SA" dirty="0"/>
              <a:t>کدام یک از</a:t>
            </a:r>
            <a:r>
              <a:rPr lang="ar-SA" dirty="0">
                <a:solidFill>
                  <a:srgbClr val="FF0000"/>
                </a:solidFill>
              </a:rPr>
              <a:t> سؤالها </a:t>
            </a:r>
            <a:r>
              <a:rPr lang="ar-SA" dirty="0"/>
              <a:t>همچنان مطرح اند؟ </a:t>
            </a:r>
            <a:endParaRPr lang="fa-IR" dirty="0" smtClean="0"/>
          </a:p>
          <a:p>
            <a:r>
              <a:rPr lang="ar-SA" dirty="0" smtClean="0"/>
              <a:t>کدام </a:t>
            </a:r>
            <a:r>
              <a:rPr lang="ar-SA" dirty="0"/>
              <a:t>یک از </a:t>
            </a:r>
            <a:r>
              <a:rPr lang="ar-SA" dirty="0">
                <a:solidFill>
                  <a:srgbClr val="FF0000"/>
                </a:solidFill>
              </a:rPr>
              <a:t>موضوعات</a:t>
            </a:r>
            <a:r>
              <a:rPr lang="ar-SA" dirty="0"/>
              <a:t> هنوز مطالعه نشده </a:t>
            </a:r>
            <a:r>
              <a:rPr lang="ar-SA" dirty="0" smtClean="0"/>
              <a:t>اند</a:t>
            </a:r>
            <a:r>
              <a:rPr lang="fa-IR" dirty="0" smtClean="0"/>
              <a:t>؟</a:t>
            </a:r>
            <a:endParaRPr lang="en-US" dirty="0"/>
          </a:p>
          <a:p>
            <a:pPr marL="0" indent="0">
              <a:buNone/>
            </a:pPr>
            <a:r>
              <a:rPr lang="fa-IR" dirty="0" smtClean="0"/>
              <a:t> </a:t>
            </a:r>
            <a:endParaRPr lang="fa-IR" dirty="0"/>
          </a:p>
        </p:txBody>
      </p:sp>
    </p:spTree>
    <p:extLst>
      <p:ext uri="{BB962C8B-B14F-4D97-AF65-F5344CB8AC3E}">
        <p14:creationId xmlns:p14="http://schemas.microsoft.com/office/powerpoint/2010/main" val="3014185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43964"/>
            <a:ext cx="8712968" cy="6408712"/>
          </a:xfrm>
        </p:spPr>
        <p:txBody>
          <a:bodyPr/>
          <a:lstStyle/>
          <a:p>
            <a:endParaRPr lang="fa-IR" dirty="0" smtClean="0"/>
          </a:p>
          <a:p>
            <a:r>
              <a:rPr lang="ar-SA" dirty="0"/>
              <a:t>هنگامی که </a:t>
            </a:r>
            <a:r>
              <a:rPr lang="ar-SA" dirty="0">
                <a:solidFill>
                  <a:srgbClr val="FF0000"/>
                </a:solidFill>
              </a:rPr>
              <a:t>گلیرز و اشتراوس </a:t>
            </a:r>
            <a:r>
              <a:rPr lang="ar-SA" dirty="0"/>
              <a:t>کتاب شان را در دهه </a:t>
            </a:r>
            <a:r>
              <a:rPr lang="fa-IR" dirty="0"/>
              <a:t>۱۹۶۰</a:t>
            </a:r>
            <a:r>
              <a:rPr lang="ar-SA" dirty="0"/>
              <a:t> نوشتند، </a:t>
            </a:r>
            <a:r>
              <a:rPr lang="ar-SA" dirty="0" smtClean="0">
                <a:solidFill>
                  <a:srgbClr val="FF0000"/>
                </a:solidFill>
              </a:rPr>
              <a:t>نارضای</a:t>
            </a:r>
            <a:r>
              <a:rPr lang="fa-IR" dirty="0" smtClean="0">
                <a:solidFill>
                  <a:srgbClr val="FF0000"/>
                </a:solidFill>
              </a:rPr>
              <a:t>ت</a:t>
            </a:r>
            <a:r>
              <a:rPr lang="ar-SA" dirty="0" smtClean="0">
                <a:solidFill>
                  <a:srgbClr val="FF0000"/>
                </a:solidFill>
              </a:rPr>
              <a:t>ی </a:t>
            </a:r>
            <a:r>
              <a:rPr lang="ar-SA" dirty="0">
                <a:solidFill>
                  <a:srgbClr val="FF0000"/>
                </a:solidFill>
              </a:rPr>
              <a:t>گسترده ای </a:t>
            </a:r>
            <a:r>
              <a:rPr lang="ar-SA" dirty="0"/>
              <a:t>نسبت به رشد و گسترش نظریه در علوم اجتماعی وجود </a:t>
            </a:r>
            <a:r>
              <a:rPr lang="ar-SA" dirty="0" smtClean="0"/>
              <a:t>داشت</a:t>
            </a:r>
            <a:r>
              <a:rPr lang="fa-IR" dirty="0" smtClean="0"/>
              <a:t> </a:t>
            </a:r>
          </a:p>
          <a:p>
            <a:r>
              <a:rPr lang="ar-SA" dirty="0"/>
              <a:t> دانشمندان خواستار یافتن نظریه های کلان و فراگیری مانند نظریه سیستم های </a:t>
            </a:r>
            <a:r>
              <a:rPr lang="ar-SA" dirty="0">
                <a:solidFill>
                  <a:srgbClr val="FF0000"/>
                </a:solidFill>
              </a:rPr>
              <a:t>تالکوت</a:t>
            </a:r>
            <a:r>
              <a:rPr lang="ar-SA" dirty="0"/>
              <a:t> </a:t>
            </a:r>
            <a:r>
              <a:rPr lang="ar-SA" dirty="0" smtClean="0">
                <a:solidFill>
                  <a:srgbClr val="FF0000"/>
                </a:solidFill>
              </a:rPr>
              <a:t>پارسونز</a:t>
            </a:r>
            <a:r>
              <a:rPr lang="fa-IR" dirty="0" smtClean="0">
                <a:solidFill>
                  <a:srgbClr val="FF0000"/>
                </a:solidFill>
              </a:rPr>
              <a:t>(روانشناس اجتماعی)</a:t>
            </a:r>
            <a:r>
              <a:rPr lang="ar-SA" dirty="0" smtClean="0"/>
              <a:t> </a:t>
            </a:r>
            <a:r>
              <a:rPr lang="ar-SA" dirty="0" smtClean="0"/>
              <a:t>بودند</a:t>
            </a:r>
            <a:r>
              <a:rPr lang="fa-IR" dirty="0" smtClean="0"/>
              <a:t>.</a:t>
            </a:r>
            <a:r>
              <a:rPr lang="ar-SA" dirty="0" smtClean="0"/>
              <a:t> </a:t>
            </a:r>
            <a:endParaRPr lang="fa-IR" dirty="0" smtClean="0"/>
          </a:p>
          <a:p>
            <a:r>
              <a:rPr lang="fa-IR" dirty="0" smtClean="0"/>
              <a:t>  چون </a:t>
            </a:r>
            <a:r>
              <a:rPr lang="ar-SA" dirty="0" smtClean="0"/>
              <a:t>که </a:t>
            </a:r>
            <a:r>
              <a:rPr lang="ar-SA" dirty="0"/>
              <a:t>در پژوهش های روش شناسی داده محور </a:t>
            </a:r>
            <a:r>
              <a:rPr lang="fa-IR" dirty="0" smtClean="0"/>
              <a:t>پرداخته بود</a:t>
            </a:r>
          </a:p>
          <a:p>
            <a:r>
              <a:rPr lang="ar-SA" dirty="0" smtClean="0"/>
              <a:t>اما </a:t>
            </a:r>
            <a:r>
              <a:rPr lang="ar-SA" dirty="0"/>
              <a:t>اکنون وضعیت کاملا متفاوتی حاکم است. </a:t>
            </a:r>
            <a:endParaRPr lang="fa-IR" dirty="0" smtClean="0"/>
          </a:p>
          <a:p>
            <a:r>
              <a:rPr lang="ar-SA" dirty="0" smtClean="0"/>
              <a:t>دوران </a:t>
            </a:r>
            <a:r>
              <a:rPr lang="ar-SA" dirty="0"/>
              <a:t>نظریه های کلان و عام به سر </a:t>
            </a:r>
            <a:r>
              <a:rPr lang="ar-SA" dirty="0" smtClean="0"/>
              <a:t>رسید</a:t>
            </a:r>
            <a:r>
              <a:rPr lang="fa-IR" dirty="0" smtClean="0"/>
              <a:t>.</a:t>
            </a:r>
          </a:p>
          <a:p>
            <a:r>
              <a:rPr lang="ar-SA" dirty="0" smtClean="0"/>
              <a:t>امروزه</a:t>
            </a:r>
            <a:r>
              <a:rPr lang="fa-IR" dirty="0" smtClean="0"/>
              <a:t> </a:t>
            </a:r>
            <a:r>
              <a:rPr lang="ar-SA" dirty="0"/>
              <a:t>بسیاری از این نظریه ها و الگوها که دامنه پوشش محدودتری دارند، </a:t>
            </a:r>
            <a:r>
              <a:rPr lang="fa-IR" dirty="0" smtClean="0"/>
              <a:t>تا </a:t>
            </a:r>
            <a:r>
              <a:rPr lang="ar-SA" dirty="0" smtClean="0"/>
              <a:t>به </a:t>
            </a:r>
            <a:r>
              <a:rPr lang="ar-SA" dirty="0"/>
              <a:t>کار تحلیل اطلاعات در حوزه های مرتبط </a:t>
            </a:r>
            <a:r>
              <a:rPr lang="fa-IR" dirty="0" smtClean="0"/>
              <a:t>بپردازند</a:t>
            </a:r>
            <a:r>
              <a:rPr lang="ar-SA" dirty="0" smtClean="0"/>
              <a:t>.</a:t>
            </a:r>
            <a:r>
              <a:rPr lang="fa-IR" dirty="0" smtClean="0"/>
              <a:t> </a:t>
            </a:r>
          </a:p>
          <a:p>
            <a:endParaRPr lang="fa-IR" b="1" dirty="0"/>
          </a:p>
        </p:txBody>
      </p:sp>
    </p:spTree>
    <p:extLst>
      <p:ext uri="{BB962C8B-B14F-4D97-AF65-F5344CB8AC3E}">
        <p14:creationId xmlns:p14="http://schemas.microsoft.com/office/powerpoint/2010/main" val="2365498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6"/>
            <a:ext cx="8712968" cy="6408712"/>
          </a:xfrm>
        </p:spPr>
        <p:txBody>
          <a:bodyPr>
            <a:normAutofit fontScale="85000" lnSpcReduction="10000"/>
          </a:bodyPr>
          <a:lstStyle/>
          <a:p>
            <a:pPr algn="ctr">
              <a:buFont typeface="Wingdings" pitchFamily="2" charset="2"/>
              <a:buChar char="Ø"/>
            </a:pPr>
            <a:r>
              <a:rPr lang="ar-SA" dirty="0">
                <a:solidFill>
                  <a:srgbClr val="FF0000"/>
                </a:solidFill>
              </a:rPr>
              <a:t>استفاده از نظریه ها در تحقیق کیفی</a:t>
            </a:r>
            <a:endParaRPr lang="en-US" dirty="0">
              <a:solidFill>
                <a:srgbClr val="FF0000"/>
              </a:solidFill>
            </a:endParaRPr>
          </a:p>
          <a:p>
            <a:pPr>
              <a:buFont typeface="Wingdings" pitchFamily="2" charset="2"/>
              <a:buChar char="Ø"/>
            </a:pPr>
            <a:r>
              <a:rPr lang="fa-IR" dirty="0"/>
              <a:t> </a:t>
            </a:r>
            <a:r>
              <a:rPr lang="fa-IR" dirty="0">
                <a:solidFill>
                  <a:srgbClr val="FF0000"/>
                </a:solidFill>
              </a:rPr>
              <a:t>1-</a:t>
            </a:r>
            <a:r>
              <a:rPr lang="ar-SA" b="1" dirty="0">
                <a:solidFill>
                  <a:srgbClr val="FF0000"/>
                </a:solidFill>
              </a:rPr>
              <a:t>نظریه های بنیادین </a:t>
            </a:r>
            <a:r>
              <a:rPr lang="fa-IR" b="1" dirty="0">
                <a:solidFill>
                  <a:srgbClr val="FF0000"/>
                </a:solidFill>
              </a:rPr>
              <a:t> :</a:t>
            </a:r>
          </a:p>
          <a:p>
            <a:r>
              <a:rPr lang="fa-IR" dirty="0" smtClean="0"/>
              <a:t> </a:t>
            </a:r>
            <a:r>
              <a:rPr lang="ar-SA" dirty="0"/>
              <a:t> </a:t>
            </a:r>
            <a:r>
              <a:rPr lang="fa-IR" dirty="0" smtClean="0"/>
              <a:t>برای </a:t>
            </a:r>
            <a:r>
              <a:rPr lang="ar-SA" dirty="0" smtClean="0"/>
              <a:t>روشن </a:t>
            </a:r>
            <a:r>
              <a:rPr lang="fa-IR" dirty="0" smtClean="0"/>
              <a:t>کردن موضوع نیاز به یک مثال می باشد</a:t>
            </a:r>
            <a:r>
              <a:rPr lang="ar-SA" dirty="0" smtClean="0"/>
              <a:t> </a:t>
            </a:r>
            <a:r>
              <a:rPr lang="fa-IR" dirty="0" smtClean="0"/>
              <a:t>مثلا</a:t>
            </a:r>
            <a:r>
              <a:rPr lang="ar-SA" dirty="0" smtClean="0"/>
              <a:t>، </a:t>
            </a:r>
            <a:r>
              <a:rPr lang="ar-SA" dirty="0"/>
              <a:t>شما می </a:t>
            </a:r>
            <a:r>
              <a:rPr lang="ar-SA" dirty="0" smtClean="0"/>
              <a:t>خواهید</a:t>
            </a:r>
            <a:r>
              <a:rPr lang="fa-IR" dirty="0" smtClean="0"/>
              <a:t> </a:t>
            </a:r>
            <a:r>
              <a:rPr lang="ar-SA" dirty="0" smtClean="0">
                <a:solidFill>
                  <a:srgbClr val="FF0000"/>
                </a:solidFill>
              </a:rPr>
              <a:t>بازنمایی </a:t>
            </a:r>
            <a:r>
              <a:rPr lang="ar-SA" dirty="0">
                <a:solidFill>
                  <a:srgbClr val="FF0000"/>
                </a:solidFill>
              </a:rPr>
              <a:t>های  اجتماعی سرطان پوست </a:t>
            </a:r>
            <a:r>
              <a:rPr lang="ar-SA" dirty="0"/>
              <a:t>در میان زنان طبقه متوسط در بخش خاصی از </a:t>
            </a:r>
            <a:r>
              <a:rPr lang="fa-IR" dirty="0" smtClean="0"/>
              <a:t>کشور</a:t>
            </a:r>
            <a:r>
              <a:rPr lang="ar-SA" dirty="0" smtClean="0"/>
              <a:t>را </a:t>
            </a:r>
            <a:r>
              <a:rPr lang="ar-SA" dirty="0"/>
              <a:t>مطالعه کنید. </a:t>
            </a:r>
            <a:endParaRPr lang="fa-IR" dirty="0" smtClean="0"/>
          </a:p>
          <a:p>
            <a:r>
              <a:rPr lang="ar-SA" dirty="0" smtClean="0"/>
              <a:t>در </a:t>
            </a:r>
            <a:r>
              <a:rPr lang="ar-SA" b="1" dirty="0">
                <a:solidFill>
                  <a:srgbClr val="FF0000"/>
                </a:solidFill>
              </a:rPr>
              <a:t>وهله اول </a:t>
            </a:r>
            <a:r>
              <a:rPr lang="ar-SA" dirty="0"/>
              <a:t>نظریه هایی قرار دارند که موضوع مورد مطالعه را تبیین می کنند </a:t>
            </a:r>
            <a:r>
              <a:rPr lang="fa-IR" dirty="0" smtClean="0"/>
              <a:t>مثلا</a:t>
            </a:r>
            <a:r>
              <a:rPr lang="ar-SA" dirty="0" smtClean="0"/>
              <a:t> </a:t>
            </a:r>
            <a:r>
              <a:rPr lang="ar-SA" dirty="0"/>
              <a:t>نظریه های پزشکی یا روان پزشکی سرطان پوست در </a:t>
            </a:r>
            <a:r>
              <a:rPr lang="fa-IR" dirty="0" smtClean="0"/>
              <a:t>کشور</a:t>
            </a:r>
          </a:p>
          <a:p>
            <a:r>
              <a:rPr lang="ar-SA" dirty="0" smtClean="0"/>
              <a:t>ممکن </a:t>
            </a:r>
            <a:r>
              <a:rPr lang="ar-SA" dirty="0"/>
              <a:t>است این دسته از اطلاعاتی درباره آخرین دانش علمی و گونه های سرطان پوست و میزان شیوع آنها، اطلاعات درباره  پاسخ های ممکن به این بیماری، روشهای درمان آن، و سرانجام شیوه های مواجهه با آن (</a:t>
            </a:r>
            <a:r>
              <a:rPr lang="ar-SA" dirty="0" smtClean="0"/>
              <a:t>مان</a:t>
            </a:r>
            <a:r>
              <a:rPr lang="fa-IR" dirty="0" smtClean="0"/>
              <a:t>ند</a:t>
            </a:r>
            <a:r>
              <a:rPr lang="ar-SA" dirty="0" smtClean="0"/>
              <a:t> </a:t>
            </a:r>
            <a:r>
              <a:rPr lang="ar-SA" dirty="0"/>
              <a:t>درمان، مقابله با بیماری، احتمال موفقیت، و غیره) در اختیارتان قرار دهند.</a:t>
            </a:r>
            <a:endParaRPr lang="en-US" dirty="0"/>
          </a:p>
          <a:p>
            <a:r>
              <a:rPr lang="ar-SA" dirty="0"/>
              <a:t>این حوزه واجد </a:t>
            </a:r>
            <a:r>
              <a:rPr lang="ar-SA" dirty="0" smtClean="0"/>
              <a:t>زمینه</a:t>
            </a:r>
            <a:r>
              <a:rPr lang="fa-IR" dirty="0" smtClean="0"/>
              <a:t> ه</a:t>
            </a:r>
            <a:r>
              <a:rPr lang="ar-SA" dirty="0" smtClean="0"/>
              <a:t>ای </a:t>
            </a:r>
            <a:r>
              <a:rPr lang="ar-SA" dirty="0"/>
              <a:t>نظری است که شما باید آثار و منابع منتشر شده درباره آن را مطالعه کنید</a:t>
            </a:r>
            <a:r>
              <a:rPr lang="ar-SA" dirty="0" smtClean="0"/>
              <a:t>.</a:t>
            </a:r>
            <a:endParaRPr lang="fa-IR" dirty="0" smtClean="0"/>
          </a:p>
          <a:p>
            <a:r>
              <a:rPr lang="ar-SA" dirty="0" smtClean="0"/>
              <a:t> </a:t>
            </a:r>
            <a:r>
              <a:rPr lang="ar-SA" dirty="0"/>
              <a:t>هنگامی که توجه شما </a:t>
            </a:r>
            <a:r>
              <a:rPr lang="ar-SA" dirty="0" smtClean="0"/>
              <a:t>روی </a:t>
            </a:r>
            <a:r>
              <a:rPr lang="ar-SA" dirty="0"/>
              <a:t>انسانها و این بیماری </a:t>
            </a:r>
            <a:r>
              <a:rPr lang="ar-SA" dirty="0" smtClean="0"/>
              <a:t>در</a:t>
            </a:r>
            <a:r>
              <a:rPr lang="fa-IR" dirty="0" smtClean="0"/>
              <a:t>کشور</a:t>
            </a:r>
            <a:r>
              <a:rPr lang="ar-SA" dirty="0" smtClean="0"/>
              <a:t>متمرکز </a:t>
            </a:r>
            <a:r>
              <a:rPr lang="fa-IR" dirty="0" smtClean="0"/>
              <a:t>شد</a:t>
            </a:r>
            <a:r>
              <a:rPr lang="ar-SA" dirty="0" smtClean="0"/>
              <a:t>، </a:t>
            </a:r>
            <a:r>
              <a:rPr lang="ar-SA" dirty="0"/>
              <a:t>دانستن این نکته که مسئله سرطان پوست مشخصا چه اهمیتی در </a:t>
            </a:r>
            <a:r>
              <a:rPr lang="fa-IR" dirty="0" smtClean="0"/>
              <a:t>کشور </a:t>
            </a:r>
            <a:r>
              <a:rPr lang="ar-SA" dirty="0" smtClean="0"/>
              <a:t>دارد</a:t>
            </a:r>
            <a:r>
              <a:rPr lang="ar-SA" dirty="0"/>
              <a:t>، می تواند جالب توجه باشد</a:t>
            </a:r>
            <a:r>
              <a:rPr lang="ar-SA" dirty="0" smtClean="0"/>
              <a:t>.</a:t>
            </a:r>
            <a:endParaRPr lang="fa-IR" dirty="0" smtClean="0"/>
          </a:p>
          <a:p>
            <a:r>
              <a:rPr lang="ar-SA" dirty="0" smtClean="0"/>
              <a:t> </a:t>
            </a:r>
            <a:r>
              <a:rPr lang="ar-SA" dirty="0"/>
              <a:t>از این رو ممکن است که پوشش خبری این بیماری در نشریات، یا فراوانی و توزیع آن در میان عموم مردم یا گروه های خاص در این کشور، یا جز اینها را معلوم کنید. </a:t>
            </a:r>
            <a:endParaRPr lang="fa-IR" dirty="0" smtClean="0"/>
          </a:p>
          <a:p>
            <a:r>
              <a:rPr lang="ar-SA" b="1" dirty="0" smtClean="0">
                <a:solidFill>
                  <a:srgbClr val="FF0000"/>
                </a:solidFill>
              </a:rPr>
              <a:t>برای </a:t>
            </a:r>
            <a:r>
              <a:rPr lang="ar-SA" b="1" dirty="0">
                <a:solidFill>
                  <a:srgbClr val="FF0000"/>
                </a:solidFill>
              </a:rPr>
              <a:t>یافتن </a:t>
            </a:r>
            <a:r>
              <a:rPr lang="ar-SA" b="1" dirty="0" smtClean="0">
                <a:solidFill>
                  <a:srgbClr val="FF0000"/>
                </a:solidFill>
              </a:rPr>
              <a:t>اطلاعات </a:t>
            </a:r>
            <a:r>
              <a:rPr lang="ar-SA" b="1" dirty="0">
                <a:solidFill>
                  <a:srgbClr val="FF0000"/>
                </a:solidFill>
              </a:rPr>
              <a:t>ادبیات نظری موضوع </a:t>
            </a:r>
            <a:r>
              <a:rPr lang="fa-IR" b="1" dirty="0" smtClean="0">
                <a:solidFill>
                  <a:srgbClr val="FF0000"/>
                </a:solidFill>
              </a:rPr>
              <a:t>مورد </a:t>
            </a:r>
            <a:r>
              <a:rPr lang="ar-SA" b="1" dirty="0" smtClean="0">
                <a:solidFill>
                  <a:srgbClr val="FF0000"/>
                </a:solidFill>
              </a:rPr>
              <a:t>مطالعه </a:t>
            </a:r>
            <a:r>
              <a:rPr lang="fa-IR" b="1" dirty="0" smtClean="0">
                <a:solidFill>
                  <a:srgbClr val="FF0000"/>
                </a:solidFill>
              </a:rPr>
              <a:t>را</a:t>
            </a:r>
            <a:r>
              <a:rPr lang="ar-SA" b="1" dirty="0" smtClean="0">
                <a:solidFill>
                  <a:srgbClr val="FF0000"/>
                </a:solidFill>
              </a:rPr>
              <a:t> </a:t>
            </a:r>
            <a:r>
              <a:rPr lang="ar-SA" b="1" dirty="0">
                <a:solidFill>
                  <a:srgbClr val="FF0000"/>
                </a:solidFill>
              </a:rPr>
              <a:t>نظریه های بنیادین می نامند.</a:t>
            </a:r>
            <a:endParaRPr lang="en-US" b="1" dirty="0">
              <a:solidFill>
                <a:srgbClr val="FF0000"/>
              </a:solidFill>
            </a:endParaRPr>
          </a:p>
          <a:p>
            <a:endParaRPr lang="fa-IR" dirty="0"/>
          </a:p>
        </p:txBody>
      </p:sp>
    </p:spTree>
    <p:extLst>
      <p:ext uri="{BB962C8B-B14F-4D97-AF65-F5344CB8AC3E}">
        <p14:creationId xmlns:p14="http://schemas.microsoft.com/office/powerpoint/2010/main" val="13307326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1848</TotalTime>
  <Words>5993</Words>
  <Application>Microsoft Office PowerPoint</Application>
  <PresentationFormat>On-screen Show (4:3)</PresentationFormat>
  <Paragraphs>293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121</cp:revision>
  <dcterms:created xsi:type="dcterms:W3CDTF">2020-03-04T10:16:50Z</dcterms:created>
  <dcterms:modified xsi:type="dcterms:W3CDTF">2020-04-27T16:24:46Z</dcterms:modified>
</cp:coreProperties>
</file>