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1" r:id="rId9"/>
    <p:sldId id="262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0" autoAdjust="0"/>
    <p:restoredTop sz="94660"/>
  </p:normalViewPr>
  <p:slideViewPr>
    <p:cSldViewPr>
      <p:cViewPr varScale="1">
        <p:scale>
          <a:sx n="85" d="100"/>
          <a:sy n="85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C8302FF-6B81-4712-95B2-BF4145ADA4BD}" type="datetimeFigureOut">
              <a:rPr lang="fa-IR" smtClean="0"/>
              <a:t>12/01/1441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B746F7C-B09D-44F5-99C4-D1DBAF1E3FA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56062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46F7C-B09D-44F5-99C4-D1DBAF1E3FA3}" type="slidenum">
              <a:rPr lang="fa-IR" smtClean="0"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43515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8F26B-46A1-4096-A3E3-0CE4A2DEB5BF}" type="datetimeFigureOut">
              <a:rPr lang="fa-IR" smtClean="0"/>
              <a:t>12/01/1441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44B8-ED88-4516-9553-4741CFCA60C9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8F26B-46A1-4096-A3E3-0CE4A2DEB5BF}" type="datetimeFigureOut">
              <a:rPr lang="fa-IR" smtClean="0"/>
              <a:t>12/01/1441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44B8-ED88-4516-9553-4741CFCA60C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8F26B-46A1-4096-A3E3-0CE4A2DEB5BF}" type="datetimeFigureOut">
              <a:rPr lang="fa-IR" smtClean="0"/>
              <a:t>12/01/1441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44B8-ED88-4516-9553-4741CFCA60C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8F26B-46A1-4096-A3E3-0CE4A2DEB5BF}" type="datetimeFigureOut">
              <a:rPr lang="fa-IR" smtClean="0"/>
              <a:t>12/01/1441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44B8-ED88-4516-9553-4741CFCA60C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8F26B-46A1-4096-A3E3-0CE4A2DEB5BF}" type="datetimeFigureOut">
              <a:rPr lang="fa-IR" smtClean="0"/>
              <a:t>12/01/1441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44B8-ED88-4516-9553-4741CFCA60C9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8F26B-46A1-4096-A3E3-0CE4A2DEB5BF}" type="datetimeFigureOut">
              <a:rPr lang="fa-IR" smtClean="0"/>
              <a:t>12/01/1441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44B8-ED88-4516-9553-4741CFCA60C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8F26B-46A1-4096-A3E3-0CE4A2DEB5BF}" type="datetimeFigureOut">
              <a:rPr lang="fa-IR" smtClean="0"/>
              <a:t>12/01/1441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44B8-ED88-4516-9553-4741CFCA60C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8F26B-46A1-4096-A3E3-0CE4A2DEB5BF}" type="datetimeFigureOut">
              <a:rPr lang="fa-IR" smtClean="0"/>
              <a:t>12/01/1441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44B8-ED88-4516-9553-4741CFCA60C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8F26B-46A1-4096-A3E3-0CE4A2DEB5BF}" type="datetimeFigureOut">
              <a:rPr lang="fa-IR" smtClean="0"/>
              <a:t>12/01/1441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44B8-ED88-4516-9553-4741CFCA60C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8F26B-46A1-4096-A3E3-0CE4A2DEB5BF}" type="datetimeFigureOut">
              <a:rPr lang="fa-IR" smtClean="0"/>
              <a:t>12/01/1441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44B8-ED88-4516-9553-4741CFCA60C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8F26B-46A1-4096-A3E3-0CE4A2DEB5BF}" type="datetimeFigureOut">
              <a:rPr lang="fa-IR" smtClean="0"/>
              <a:t>12/01/1441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8844B8-ED88-4516-9553-4741CFCA60C9}" type="slidenum">
              <a:rPr lang="fa-IR" smtClean="0"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38F26B-46A1-4096-A3E3-0CE4A2DEB5BF}" type="datetimeFigureOut">
              <a:rPr lang="fa-IR" smtClean="0"/>
              <a:t>12/01/1441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8844B8-ED88-4516-9553-4741CFCA60C9}" type="slidenum">
              <a:rPr lang="fa-IR" smtClean="0"/>
              <a:t>‹#›</a:t>
            </a:fld>
            <a:endParaRPr lang="fa-I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16632"/>
            <a:ext cx="8496944" cy="6624736"/>
          </a:xfrm>
        </p:spPr>
        <p:txBody>
          <a:bodyPr/>
          <a:lstStyle/>
          <a:p>
            <a:pPr algn="ctr"/>
            <a:r>
              <a:rPr lang="fa-IR" dirty="0" smtClean="0"/>
              <a:t>به نام خدا</a:t>
            </a:r>
          </a:p>
          <a:p>
            <a:pPr algn="ctr"/>
            <a:r>
              <a:rPr lang="fa-IR" dirty="0" smtClean="0"/>
              <a:t>مبانی تاریخ اجتماعی ایران </a:t>
            </a:r>
          </a:p>
          <a:p>
            <a:pPr algn="ctr"/>
            <a:r>
              <a:rPr lang="fa-IR" dirty="0" smtClean="0"/>
              <a:t>موضوع:</a:t>
            </a:r>
          </a:p>
          <a:p>
            <a:pPr algn="ctr"/>
            <a:r>
              <a:rPr lang="fa-IR" dirty="0" smtClean="0"/>
              <a:t>الف :حضور در تاریخ</a:t>
            </a:r>
          </a:p>
          <a:p>
            <a:pPr algn="ctr"/>
            <a:r>
              <a:rPr lang="fa-IR" dirty="0" smtClean="0"/>
              <a:t>1-تشکیل دولت </a:t>
            </a:r>
          </a:p>
          <a:p>
            <a:pPr algn="ctr"/>
            <a:r>
              <a:rPr lang="fa-IR" dirty="0" smtClean="0"/>
              <a:t>2-پیدایش ملت </a:t>
            </a:r>
          </a:p>
          <a:p>
            <a:pPr algn="ctr"/>
            <a:r>
              <a:rPr lang="fa-IR" dirty="0" smtClean="0"/>
              <a:t>ب:مقاومت های ملی </a:t>
            </a:r>
          </a:p>
          <a:p>
            <a:pPr algn="ctr"/>
            <a:r>
              <a:rPr lang="fa-IR" dirty="0" smtClean="0"/>
              <a:t>1-مبارزه فرهنگی </a:t>
            </a:r>
          </a:p>
          <a:p>
            <a:pPr algn="ctr"/>
            <a:r>
              <a:rPr lang="fa-IR" dirty="0" smtClean="0"/>
              <a:t>2-تلاش های سازمان یافته اجتماعی</a:t>
            </a:r>
          </a:p>
          <a:p>
            <a:pPr algn="ctr"/>
            <a:r>
              <a:rPr lang="fa-IR" dirty="0" smtClean="0"/>
              <a:t>اقتباس از کتاب :دکتر رضا شعبانی</a:t>
            </a:r>
          </a:p>
          <a:p>
            <a:pPr algn="ctr"/>
            <a:r>
              <a:rPr lang="fa-IR" smtClean="0"/>
              <a:t>تهیه </a:t>
            </a:r>
            <a:r>
              <a:rPr lang="fa-IR" dirty="0" smtClean="0"/>
              <a:t>وتنظیم :یوسف هدایی</a:t>
            </a:r>
          </a:p>
          <a:p>
            <a:pPr algn="ctr"/>
            <a:r>
              <a:rPr lang="fa-IR" dirty="0" smtClean="0"/>
              <a:t>فروردین 1399</a:t>
            </a:r>
          </a:p>
          <a:p>
            <a:endParaRPr lang="fa-IR" dirty="0" smtClean="0"/>
          </a:p>
          <a:p>
            <a:endParaRPr lang="fa-I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8" y="-243408"/>
            <a:ext cx="2996483" cy="432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259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6632"/>
            <a:ext cx="8712968" cy="6552728"/>
          </a:xfrm>
        </p:spPr>
        <p:txBody>
          <a:bodyPr>
            <a:normAutofit lnSpcReduction="10000"/>
          </a:bodyPr>
          <a:lstStyle/>
          <a:p>
            <a:r>
              <a:rPr lang="ar-SA" dirty="0">
                <a:solidFill>
                  <a:srgbClr val="FF0000"/>
                </a:solidFill>
              </a:rPr>
              <a:t>برخی از اتحادهای </a:t>
            </a:r>
            <a:r>
              <a:rPr lang="ar-SA" dirty="0"/>
              <a:t>موقتی که میان بخشی از ویس های آریایی و یا میان آریاییان و دیگر نژادهای خراجگزار آشور ایجاد شد </a:t>
            </a:r>
            <a:r>
              <a:rPr lang="ar-SA" dirty="0">
                <a:solidFill>
                  <a:srgbClr val="FF0000"/>
                </a:solidFill>
              </a:rPr>
              <a:t>کارساز</a:t>
            </a:r>
            <a:r>
              <a:rPr lang="ar-SA" dirty="0"/>
              <a:t> </a:t>
            </a:r>
            <a:r>
              <a:rPr lang="fa-IR" dirty="0" smtClean="0"/>
              <a:t> نبود</a:t>
            </a:r>
          </a:p>
          <a:p>
            <a:r>
              <a:rPr lang="ar-SA" dirty="0">
                <a:solidFill>
                  <a:srgbClr val="FF0000"/>
                </a:solidFill>
              </a:rPr>
              <a:t>این وضع </a:t>
            </a:r>
            <a:r>
              <a:rPr lang="ar-SA" dirty="0"/>
              <a:t>که بر زندگی اقتصادی، اجتماعی و سیاسی جامعه آثاری </a:t>
            </a:r>
            <a:r>
              <a:rPr lang="fa-IR" dirty="0" smtClean="0"/>
              <a:t>بدی</a:t>
            </a:r>
            <a:r>
              <a:rPr lang="ar-SA" dirty="0" smtClean="0"/>
              <a:t> </a:t>
            </a:r>
            <a:r>
              <a:rPr lang="ar-SA" dirty="0"/>
              <a:t>می گذاشت </a:t>
            </a:r>
            <a:r>
              <a:rPr lang="fa-IR" dirty="0" smtClean="0"/>
              <a:t>و</a:t>
            </a:r>
            <a:r>
              <a:rPr lang="ar-SA" dirty="0" smtClean="0"/>
              <a:t> </a:t>
            </a:r>
            <a:r>
              <a:rPr lang="ar-SA" dirty="0"/>
              <a:t>شرایط لازم برای ایجاد تحرکهای کیفی </a:t>
            </a:r>
            <a:r>
              <a:rPr lang="ar-SA" dirty="0" smtClean="0"/>
              <a:t>و</a:t>
            </a:r>
            <a:r>
              <a:rPr lang="fa-IR" dirty="0" smtClean="0">
                <a:solidFill>
                  <a:srgbClr val="FF0000"/>
                </a:solidFill>
              </a:rPr>
              <a:t>ایجاد 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SA" dirty="0">
                <a:solidFill>
                  <a:srgbClr val="FF0000"/>
                </a:solidFill>
              </a:rPr>
              <a:t>وحدت </a:t>
            </a:r>
            <a:r>
              <a:rPr lang="ar-SA" dirty="0" smtClean="0">
                <a:solidFill>
                  <a:srgbClr val="FF0000"/>
                </a:solidFill>
              </a:rPr>
              <a:t>گرای</a:t>
            </a:r>
            <a:r>
              <a:rPr lang="fa-IR" dirty="0" smtClean="0">
                <a:solidFill>
                  <a:srgbClr val="FF0000"/>
                </a:solidFill>
              </a:rPr>
              <a:t> </a:t>
            </a:r>
            <a:r>
              <a:rPr lang="fa-IR" dirty="0" smtClean="0"/>
              <a:t>برای </a:t>
            </a:r>
            <a:r>
              <a:rPr lang="ar-SA" dirty="0" smtClean="0"/>
              <a:t> آینده</a:t>
            </a:r>
            <a:r>
              <a:rPr lang="fa-IR" dirty="0" smtClean="0"/>
              <a:t> آنها ایجادکرده</a:t>
            </a:r>
            <a:r>
              <a:rPr lang="ar-SA" dirty="0" smtClean="0"/>
              <a:t> </a:t>
            </a:r>
            <a:r>
              <a:rPr lang="ar-SA" dirty="0"/>
              <a:t>بود. </a:t>
            </a:r>
            <a:r>
              <a:rPr lang="fa-IR" dirty="0" smtClean="0"/>
              <a:t>وعوامل دیگری نیز موجب وحدت بین آنها می شد که عبارتند از:</a:t>
            </a:r>
          </a:p>
          <a:p>
            <a:r>
              <a:rPr lang="fa-IR" dirty="0" smtClean="0"/>
              <a:t>1- </a:t>
            </a:r>
            <a:r>
              <a:rPr lang="ar-SA" dirty="0" smtClean="0"/>
              <a:t>وجود </a:t>
            </a:r>
            <a:r>
              <a:rPr lang="ar-SA" dirty="0"/>
              <a:t>زمینه های </a:t>
            </a:r>
            <a:r>
              <a:rPr lang="ar-SA" dirty="0">
                <a:solidFill>
                  <a:srgbClr val="FF0000"/>
                </a:solidFill>
              </a:rPr>
              <a:t>اعتقادی و فرهنگی مشترک</a:t>
            </a:r>
            <a:r>
              <a:rPr lang="ar-SA" dirty="0"/>
              <a:t>.</a:t>
            </a:r>
            <a:endParaRPr lang="en-US" dirty="0"/>
          </a:p>
          <a:p>
            <a:r>
              <a:rPr lang="fa-IR" dirty="0" smtClean="0"/>
              <a:t>2- </a:t>
            </a:r>
            <a:r>
              <a:rPr lang="ar-SA" dirty="0" smtClean="0">
                <a:solidFill>
                  <a:srgbClr val="FF0000"/>
                </a:solidFill>
              </a:rPr>
              <a:t>درجه </a:t>
            </a:r>
            <a:r>
              <a:rPr lang="ar-SA" dirty="0">
                <a:solidFill>
                  <a:srgbClr val="FF0000"/>
                </a:solidFill>
              </a:rPr>
              <a:t>بالای مذهبی </a:t>
            </a:r>
            <a:r>
              <a:rPr lang="ar-SA" dirty="0"/>
              <a:t>بخشی از جامعه به دلیل وجود </a:t>
            </a:r>
            <a:r>
              <a:rPr lang="ar-SA" dirty="0">
                <a:solidFill>
                  <a:srgbClr val="FF0000"/>
                </a:solidFill>
              </a:rPr>
              <a:t>گروه اجتماعی </a:t>
            </a:r>
            <a:r>
              <a:rPr lang="ar-SA" dirty="0" smtClean="0">
                <a:solidFill>
                  <a:srgbClr val="FF0000"/>
                </a:solidFill>
              </a:rPr>
              <a:t>مغان</a:t>
            </a:r>
            <a:endParaRPr lang="fa-IR" dirty="0" smtClean="0">
              <a:solidFill>
                <a:srgbClr val="FF0000"/>
              </a:solidFill>
            </a:endParaRPr>
          </a:p>
          <a:p>
            <a:r>
              <a:rPr lang="fa-IR" dirty="0" smtClean="0"/>
              <a:t>3-</a:t>
            </a:r>
            <a:r>
              <a:rPr lang="ar-SA" dirty="0" smtClean="0"/>
              <a:t> </a:t>
            </a:r>
            <a:r>
              <a:rPr lang="ar-SA" dirty="0" smtClean="0">
                <a:solidFill>
                  <a:srgbClr val="FF0000"/>
                </a:solidFill>
              </a:rPr>
              <a:t>موروثی </a:t>
            </a:r>
            <a:r>
              <a:rPr lang="ar-SA" dirty="0">
                <a:solidFill>
                  <a:srgbClr val="FF0000"/>
                </a:solidFill>
              </a:rPr>
              <a:t>بودن روحانیت </a:t>
            </a:r>
            <a:r>
              <a:rPr lang="ar-SA" dirty="0"/>
              <a:t>در </a:t>
            </a:r>
            <a:r>
              <a:rPr lang="fa-IR" dirty="0" smtClean="0"/>
              <a:t>بین آنها</a:t>
            </a:r>
          </a:p>
          <a:p>
            <a:r>
              <a:rPr lang="fa-IR" dirty="0" smtClean="0"/>
              <a:t>4-</a:t>
            </a:r>
            <a:r>
              <a:rPr lang="ar-SA" dirty="0" smtClean="0"/>
              <a:t> وجود </a:t>
            </a:r>
            <a:r>
              <a:rPr lang="ar-SA" dirty="0"/>
              <a:t>سازمان ها و </a:t>
            </a:r>
            <a:r>
              <a:rPr lang="ar-SA" dirty="0">
                <a:solidFill>
                  <a:srgbClr val="FF0000"/>
                </a:solidFill>
              </a:rPr>
              <a:t>گروههای دینی </a:t>
            </a:r>
            <a:r>
              <a:rPr lang="ar-SA" dirty="0"/>
              <a:t>که می توانستند در شرایط لازم برای </a:t>
            </a:r>
            <a:r>
              <a:rPr lang="ar-SA" dirty="0">
                <a:solidFill>
                  <a:srgbClr val="FF0000"/>
                </a:solidFill>
              </a:rPr>
              <a:t>ایجاد وحدت </a:t>
            </a:r>
            <a:r>
              <a:rPr lang="ar-SA" dirty="0" smtClean="0">
                <a:solidFill>
                  <a:srgbClr val="FF0000"/>
                </a:solidFill>
              </a:rPr>
              <a:t>سازمانی</a:t>
            </a:r>
            <a:r>
              <a:rPr lang="ar-SA" dirty="0" smtClean="0"/>
              <a:t> </a:t>
            </a:r>
            <a:r>
              <a:rPr lang="ar-SA" dirty="0"/>
              <a:t>جامعه یاری های عملی و جدی نشان دهند.</a:t>
            </a:r>
            <a:endParaRPr lang="en-US" dirty="0"/>
          </a:p>
          <a:p>
            <a:r>
              <a:rPr lang="fa-IR" dirty="0" smtClean="0"/>
              <a:t>5-</a:t>
            </a:r>
            <a:r>
              <a:rPr lang="ar-SA" dirty="0" smtClean="0">
                <a:solidFill>
                  <a:srgbClr val="FF0000"/>
                </a:solidFill>
              </a:rPr>
              <a:t>وجود </a:t>
            </a:r>
            <a:r>
              <a:rPr lang="ar-SA" dirty="0">
                <a:solidFill>
                  <a:srgbClr val="FF0000"/>
                </a:solidFill>
              </a:rPr>
              <a:t>انسجام درونی ویس ها و زنتوها</a:t>
            </a:r>
            <a:r>
              <a:rPr lang="ar-SA" dirty="0"/>
              <a:t>، که در شرایط ضروری به صورتی واحد عمل می کردند و نه چون جمعی پراکنده</a:t>
            </a:r>
            <a:r>
              <a:rPr lang="ar-SA" dirty="0" smtClean="0"/>
              <a:t>.</a:t>
            </a:r>
            <a:endParaRPr lang="fa-IR" dirty="0" smtClean="0"/>
          </a:p>
          <a:p>
            <a:r>
              <a:rPr lang="fa-IR" dirty="0" smtClean="0"/>
              <a:t>وازطرفی</a:t>
            </a:r>
            <a:r>
              <a:rPr lang="ar-SA" dirty="0" smtClean="0"/>
              <a:t> </a:t>
            </a:r>
            <a:r>
              <a:rPr lang="ar-SA" dirty="0"/>
              <a:t>آ</a:t>
            </a:r>
            <a:r>
              <a:rPr lang="ar-SA" dirty="0">
                <a:solidFill>
                  <a:srgbClr val="FF0000"/>
                </a:solidFill>
              </a:rPr>
              <a:t>ریاییان</a:t>
            </a:r>
            <a:r>
              <a:rPr lang="ar-SA" dirty="0"/>
              <a:t> که تا این زمان </a:t>
            </a:r>
            <a:r>
              <a:rPr lang="ar-SA" dirty="0">
                <a:solidFill>
                  <a:srgbClr val="FF0000"/>
                </a:solidFill>
              </a:rPr>
              <a:t>هرگز خراجگزار </a:t>
            </a:r>
            <a:r>
              <a:rPr lang="ar-SA" dirty="0"/>
              <a:t>بیگانگان نبودند، به طور طبیعی می توانستند از برخی امتیازهای درون گروهی به سود همگرایی کل جامعه و به منظور ایستادگی در برابر بیگانه، چشم بپوشند.</a:t>
            </a:r>
            <a:endParaRPr lang="en-US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91656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>
            <a:normAutofit fontScale="77500" lnSpcReduction="20000"/>
          </a:bodyPr>
          <a:lstStyle/>
          <a:p>
            <a:r>
              <a:rPr lang="ar-SA" dirty="0">
                <a:solidFill>
                  <a:srgbClr val="FF0000"/>
                </a:solidFill>
              </a:rPr>
              <a:t>مجموعه این شرایط اجتماعی</a:t>
            </a:r>
            <a:r>
              <a:rPr lang="ar-SA" dirty="0"/>
              <a:t>، فرهنگی، سیاسی، نظامی و دینی بر روی هم در اواخر قرن سوم هزاره اول و در </a:t>
            </a:r>
            <a:r>
              <a:rPr lang="ar-SA" dirty="0">
                <a:solidFill>
                  <a:srgbClr val="FF0000"/>
                </a:solidFill>
              </a:rPr>
              <a:t>حدود </a:t>
            </a:r>
            <a:r>
              <a:rPr lang="fa-IR" dirty="0">
                <a:solidFill>
                  <a:srgbClr val="FF0000"/>
                </a:solidFill>
              </a:rPr>
              <a:t>۷۲۶</a:t>
            </a:r>
            <a:r>
              <a:rPr lang="ar-SA" dirty="0">
                <a:solidFill>
                  <a:srgbClr val="FF0000"/>
                </a:solidFill>
              </a:rPr>
              <a:t> پیش از میلاد</a:t>
            </a:r>
            <a:r>
              <a:rPr lang="ar-SA" dirty="0"/>
              <a:t>، پایه یگانگی </a:t>
            </a:r>
            <a:r>
              <a:rPr lang="ar-SA" dirty="0">
                <a:solidFill>
                  <a:srgbClr val="FF0000"/>
                </a:solidFill>
              </a:rPr>
              <a:t>تیره های ایرانی </a:t>
            </a:r>
            <a:r>
              <a:rPr lang="ar-SA" dirty="0"/>
              <a:t>را گذارد و اولین اتحادیه منسجم تیره ها در این سال بنیاد گردید. </a:t>
            </a:r>
            <a:endParaRPr lang="fa-IR" dirty="0" smtClean="0"/>
          </a:p>
          <a:p>
            <a:r>
              <a:rPr lang="ar-SA" dirty="0" smtClean="0"/>
              <a:t>در </a:t>
            </a:r>
            <a:r>
              <a:rPr lang="ar-SA" dirty="0" smtClean="0">
                <a:solidFill>
                  <a:srgbClr val="FF0000"/>
                </a:solidFill>
              </a:rPr>
              <a:t>گام </a:t>
            </a:r>
            <a:r>
              <a:rPr lang="fa-IR" dirty="0" smtClean="0">
                <a:solidFill>
                  <a:srgbClr val="FF0000"/>
                </a:solidFill>
              </a:rPr>
              <a:t>نخست </a:t>
            </a:r>
            <a:r>
              <a:rPr lang="ar-SA" dirty="0" smtClean="0">
                <a:solidFill>
                  <a:srgbClr val="FF0000"/>
                </a:solidFill>
              </a:rPr>
              <a:t>هفت </a:t>
            </a:r>
            <a:r>
              <a:rPr lang="ar-SA" dirty="0">
                <a:solidFill>
                  <a:srgbClr val="FF0000"/>
                </a:solidFill>
              </a:rPr>
              <a:t>زنتو</a:t>
            </a:r>
            <a:r>
              <a:rPr lang="ar-SA" dirty="0"/>
              <a:t>، که </a:t>
            </a:r>
            <a:r>
              <a:rPr lang="ar-SA" dirty="0" smtClean="0"/>
              <a:t>تصادفا</a:t>
            </a:r>
            <a:r>
              <a:rPr lang="fa-IR" dirty="0" smtClean="0"/>
              <a:t> </a:t>
            </a:r>
            <a:r>
              <a:rPr lang="ar-SA" dirty="0" smtClean="0"/>
              <a:t>نام </a:t>
            </a:r>
            <a:r>
              <a:rPr lang="ar-SA" dirty="0"/>
              <a:t>یکی از آنها نیز «</a:t>
            </a:r>
            <a:r>
              <a:rPr lang="ar-SA" dirty="0">
                <a:solidFill>
                  <a:srgbClr val="FF0000"/>
                </a:solidFill>
              </a:rPr>
              <a:t>آریه زنتو</a:t>
            </a:r>
            <a:r>
              <a:rPr lang="ar-SA" dirty="0"/>
              <a:t>» یا «</a:t>
            </a:r>
            <a:r>
              <a:rPr lang="ar-SA" dirty="0">
                <a:solidFill>
                  <a:srgbClr val="FF0000"/>
                </a:solidFill>
              </a:rPr>
              <a:t>زنتوی آریایی</a:t>
            </a:r>
            <a:r>
              <a:rPr lang="ar-SA" dirty="0"/>
              <a:t>» </a:t>
            </a:r>
            <a:r>
              <a:rPr lang="ar-SA" dirty="0" smtClean="0"/>
              <a:t>بود</a:t>
            </a:r>
            <a:r>
              <a:rPr lang="fa-IR" dirty="0" smtClean="0"/>
              <a:t>.</a:t>
            </a:r>
          </a:p>
          <a:p>
            <a:r>
              <a:rPr lang="ar-SA" dirty="0" smtClean="0"/>
              <a:t>این </a:t>
            </a:r>
            <a:r>
              <a:rPr lang="fa-IR" dirty="0" smtClean="0"/>
              <a:t>اتحادموجب </a:t>
            </a:r>
            <a:r>
              <a:rPr lang="ar-SA" dirty="0" smtClean="0"/>
              <a:t>قانونها </a:t>
            </a:r>
            <a:r>
              <a:rPr lang="ar-SA" dirty="0"/>
              <a:t>و آیین های دینی و عرف فرهنگی </a:t>
            </a:r>
            <a:r>
              <a:rPr lang="ar-SA" dirty="0" smtClean="0"/>
              <a:t>جامعه</a:t>
            </a:r>
            <a:r>
              <a:rPr lang="fa-IR" dirty="0" smtClean="0"/>
              <a:t> به منظوری </a:t>
            </a:r>
            <a:r>
              <a:rPr lang="ar-SA" dirty="0" smtClean="0"/>
              <a:t> </a:t>
            </a:r>
            <a:r>
              <a:rPr lang="ar-SA" dirty="0"/>
              <a:t>استواری </a:t>
            </a:r>
            <a:r>
              <a:rPr lang="fa-IR" dirty="0" smtClean="0"/>
              <a:t>شد که بخشی از این قوانین بشرح ذیل می باشد:</a:t>
            </a:r>
          </a:p>
          <a:p>
            <a:r>
              <a:rPr lang="fa-IR" dirty="0" smtClean="0"/>
              <a:t>1-</a:t>
            </a:r>
            <a:r>
              <a:rPr lang="ar-SA" dirty="0" smtClean="0"/>
              <a:t>ان </a:t>
            </a:r>
            <a:r>
              <a:rPr lang="ar-SA" dirty="0"/>
              <a:t>که کدام </a:t>
            </a:r>
            <a:r>
              <a:rPr lang="ar-SA" dirty="0" smtClean="0"/>
              <a:t>نمان</a:t>
            </a:r>
            <a:r>
              <a:rPr lang="fa-IR" dirty="0" smtClean="0"/>
              <a:t> یا </a:t>
            </a:r>
            <a:r>
              <a:rPr lang="ar-SA" dirty="0" smtClean="0"/>
              <a:t>و</a:t>
            </a:r>
            <a:r>
              <a:rPr lang="fa-IR" dirty="0" smtClean="0"/>
              <a:t>یس</a:t>
            </a:r>
            <a:r>
              <a:rPr lang="ar-SA" dirty="0" smtClean="0"/>
              <a:t> </a:t>
            </a:r>
            <a:r>
              <a:rPr lang="ar-SA" dirty="0"/>
              <a:t>چه تعداد سپاهی دائم یا موقت می باید به دهيو(نامی که بر اساس سنت و به طور طبیعی برای اتحادیه زنتوها پذیرفته شد) بدهد، این سیاهیان چگونه و در کجا و به چه ترتیب و زیر فرمان چه فرماندهی نگهداری شوند و </a:t>
            </a:r>
            <a:r>
              <a:rPr lang="ar-SA" dirty="0" smtClean="0"/>
              <a:t>مسائل</a:t>
            </a:r>
            <a:r>
              <a:rPr lang="fa-IR" dirty="0" smtClean="0"/>
              <a:t> </a:t>
            </a:r>
            <a:r>
              <a:rPr lang="ar-SA" dirty="0" smtClean="0"/>
              <a:t>دیگری </a:t>
            </a:r>
            <a:r>
              <a:rPr lang="ar-SA" dirty="0"/>
              <a:t>که  به این امر متعلق می </a:t>
            </a:r>
            <a:r>
              <a:rPr lang="ar-SA" dirty="0" smtClean="0"/>
              <a:t>گردید</a:t>
            </a:r>
            <a:r>
              <a:rPr lang="fa-IR" dirty="0" smtClean="0"/>
              <a:t>.</a:t>
            </a:r>
          </a:p>
          <a:p>
            <a:r>
              <a:rPr lang="ar-SA" dirty="0" smtClean="0"/>
              <a:t> </a:t>
            </a:r>
            <a:r>
              <a:rPr lang="fa-IR" dirty="0" smtClean="0"/>
              <a:t>وبه عبارت دیگر </a:t>
            </a:r>
            <a:r>
              <a:rPr lang="ar-SA" dirty="0" smtClean="0"/>
              <a:t>تشکیلات </a:t>
            </a:r>
            <a:r>
              <a:rPr lang="ar-SA" dirty="0"/>
              <a:t>اولیه و ا</a:t>
            </a:r>
            <a:r>
              <a:rPr lang="ar-SA" dirty="0">
                <a:solidFill>
                  <a:srgbClr val="FF0000"/>
                </a:solidFill>
              </a:rPr>
              <a:t>شکال خام نخستین سازمان و نهاد ارتش جمعی </a:t>
            </a:r>
            <a:r>
              <a:rPr lang="ar-SA" dirty="0"/>
              <a:t>را پدید آورد.</a:t>
            </a:r>
            <a:endParaRPr lang="en-US" dirty="0"/>
          </a:p>
          <a:p>
            <a:endParaRPr lang="en-US" dirty="0"/>
          </a:p>
          <a:p>
            <a:r>
              <a:rPr lang="fa-IR" dirty="0" smtClean="0"/>
              <a:t>2-</a:t>
            </a:r>
            <a:r>
              <a:rPr lang="ar-SA" dirty="0" smtClean="0"/>
              <a:t>ویسها </a:t>
            </a:r>
            <a:r>
              <a:rPr lang="ar-SA" dirty="0"/>
              <a:t>و نمانها می بایست هر ساله </a:t>
            </a:r>
            <a:r>
              <a:rPr lang="fa-IR" dirty="0" smtClean="0"/>
              <a:t>چه </a:t>
            </a:r>
            <a:r>
              <a:rPr lang="ar-SA" dirty="0" smtClean="0"/>
              <a:t>میزان </a:t>
            </a:r>
            <a:r>
              <a:rPr lang="ar-SA" dirty="0"/>
              <a:t>معینی برای نگهداری سپاه و دیگرکارهای  مربوط به دهيو بپردازند، </a:t>
            </a:r>
            <a:r>
              <a:rPr lang="ar-SA" dirty="0">
                <a:solidFill>
                  <a:srgbClr val="FF0000"/>
                </a:solidFill>
              </a:rPr>
              <a:t>خزانه داری عمومی پایه ریزی </a:t>
            </a:r>
            <a:r>
              <a:rPr lang="ar-SA" dirty="0"/>
              <a:t>شد. </a:t>
            </a:r>
            <a:endParaRPr lang="fa-IR" dirty="0" smtClean="0"/>
          </a:p>
          <a:p>
            <a:r>
              <a:rPr lang="fa-IR" dirty="0" smtClean="0"/>
              <a:t>3-</a:t>
            </a:r>
            <a:r>
              <a:rPr lang="ar-SA" dirty="0" smtClean="0"/>
              <a:t>برخورد </a:t>
            </a:r>
            <a:r>
              <a:rPr lang="ar-SA" dirty="0"/>
              <a:t>ها وکشمکش های میان افراد یا نمانها و ویس ها چگونه و در چه مرجعی داوری شود، پایه عدالت ریخته شد</a:t>
            </a:r>
            <a:r>
              <a:rPr lang="ar-SA" dirty="0" smtClean="0"/>
              <a:t>.</a:t>
            </a:r>
            <a:r>
              <a:rPr lang="ar-SA" dirty="0"/>
              <a:t> </a:t>
            </a:r>
            <a:r>
              <a:rPr lang="ar-SA" dirty="0">
                <a:solidFill>
                  <a:srgbClr val="FF0000"/>
                </a:solidFill>
              </a:rPr>
              <a:t>هنگمتانه</a:t>
            </a:r>
            <a:r>
              <a:rPr lang="ar-SA" dirty="0"/>
              <a:t> </a:t>
            </a:r>
            <a:r>
              <a:rPr lang="ar-SA" dirty="0" smtClean="0"/>
              <a:t>یعنی </a:t>
            </a:r>
            <a:r>
              <a:rPr lang="ar-SA" dirty="0"/>
              <a:t>«</a:t>
            </a:r>
            <a:r>
              <a:rPr lang="ar-SA" dirty="0">
                <a:solidFill>
                  <a:srgbClr val="FF0000"/>
                </a:solidFill>
              </a:rPr>
              <a:t>جای گرد آمدن</a:t>
            </a:r>
            <a:r>
              <a:rPr lang="ar-SA" dirty="0"/>
              <a:t>» که مقصود از آن جای گرد آمدن سازمانهای مربوط به اتحادیه و نمایندگان اتحادیه زنتوها بود، تعیین گشت و ساختمانهای لازم برای چنان تشکیلاتی </a:t>
            </a:r>
            <a:r>
              <a:rPr lang="fa-IR" dirty="0" smtClean="0"/>
              <a:t>ایجاد شد</a:t>
            </a:r>
            <a:r>
              <a:rPr lang="ar-SA" dirty="0" smtClean="0"/>
              <a:t>.</a:t>
            </a:r>
            <a:endParaRPr lang="fa-IR" dirty="0" smtClean="0"/>
          </a:p>
          <a:p>
            <a:r>
              <a:rPr lang="ar-SA" dirty="0" smtClean="0"/>
              <a:t> </a:t>
            </a:r>
            <a:r>
              <a:rPr lang="ar-SA" dirty="0"/>
              <a:t>در رأس همه این سازمانها «دهیوک» </a:t>
            </a:r>
            <a:r>
              <a:rPr lang="ar-SA" dirty="0" smtClean="0"/>
              <a:t>یا </a:t>
            </a:r>
            <a:r>
              <a:rPr lang="ar-SA" dirty="0"/>
              <a:t>«</a:t>
            </a:r>
            <a:r>
              <a:rPr lang="ar-SA" dirty="0" smtClean="0"/>
              <a:t>دیا</a:t>
            </a:r>
            <a:r>
              <a:rPr lang="fa-IR" dirty="0" smtClean="0"/>
              <a:t>آ</a:t>
            </a:r>
            <a:r>
              <a:rPr lang="ar-SA" dirty="0" smtClean="0"/>
              <a:t>کو</a:t>
            </a:r>
            <a:r>
              <a:rPr lang="ar-SA" dirty="0"/>
              <a:t>» یعنی «رئیس دهیو» که بزرگ بزرگان زنتوها بود، قرار </a:t>
            </a:r>
            <a:r>
              <a:rPr lang="ar-SA" dirty="0" smtClean="0"/>
              <a:t>گرف</a:t>
            </a:r>
            <a:r>
              <a:rPr lang="fa-IR" dirty="0" smtClean="0"/>
              <a:t>ت</a:t>
            </a:r>
          </a:p>
          <a:p>
            <a:r>
              <a:rPr lang="fa-IR" b="1" dirty="0" smtClean="0"/>
              <a:t>دیاآکو</a:t>
            </a:r>
            <a:r>
              <a:rPr lang="ar-SA" b="1" dirty="0" smtClean="0"/>
              <a:t> </a:t>
            </a:r>
            <a:r>
              <a:rPr lang="ar-SA" b="1" dirty="0"/>
              <a:t>می بایست پاسدار اصول اتحاد و داور نهایی در امور باشد</a:t>
            </a:r>
            <a:r>
              <a:rPr lang="ar-SA" b="1" dirty="0">
                <a:solidFill>
                  <a:srgbClr val="FF0000"/>
                </a:solidFill>
              </a:rPr>
              <a:t>، </a:t>
            </a:r>
            <a:r>
              <a:rPr lang="ar-SA" dirty="0">
                <a:solidFill>
                  <a:srgbClr val="FF0000"/>
                </a:solidFill>
              </a:rPr>
              <a:t>سامان درست (ارته) </a:t>
            </a:r>
            <a:r>
              <a:rPr lang="ar-SA" dirty="0"/>
              <a:t>اتحادیه را نگه دارد و در راه گسترش امور </a:t>
            </a:r>
            <a:r>
              <a:rPr lang="ar-SA" dirty="0" smtClean="0"/>
              <a:t>بکوشد</a:t>
            </a:r>
            <a:r>
              <a:rPr lang="fa-IR" dirty="0" smtClean="0">
                <a:solidFill>
                  <a:srgbClr val="FF0000"/>
                </a:solidFill>
              </a:rPr>
              <a:t>وبه عبارتی امور قضایی </a:t>
            </a:r>
            <a:r>
              <a:rPr lang="fa-IR" dirty="0" smtClean="0"/>
              <a:t>شکل گرفت</a:t>
            </a:r>
            <a:r>
              <a:rPr lang="ar-SA" dirty="0" smtClean="0"/>
              <a:t>.</a:t>
            </a:r>
            <a:endParaRPr lang="en-US" dirty="0"/>
          </a:p>
          <a:p>
            <a:r>
              <a:rPr lang="fa-IR" dirty="0" smtClean="0"/>
              <a:t>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61436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6632"/>
            <a:ext cx="8640960" cy="6552728"/>
          </a:xfrm>
        </p:spPr>
        <p:txBody>
          <a:bodyPr/>
          <a:lstStyle/>
          <a:p>
            <a:r>
              <a:rPr lang="ar-SA" sz="3600" dirty="0">
                <a:solidFill>
                  <a:srgbClr val="FF0000"/>
                </a:solidFill>
              </a:rPr>
              <a:t>هرودوت</a:t>
            </a:r>
            <a:r>
              <a:rPr lang="ar-SA" dirty="0"/>
              <a:t> </a:t>
            </a:r>
            <a:r>
              <a:rPr lang="fa-IR" dirty="0" smtClean="0"/>
              <a:t>(تاریخ نویس )در مورد </a:t>
            </a:r>
            <a:r>
              <a:rPr lang="ar-SA" dirty="0" smtClean="0"/>
              <a:t>تشکیل </a:t>
            </a:r>
            <a:r>
              <a:rPr lang="ar-SA" dirty="0"/>
              <a:t>دولت </a:t>
            </a:r>
            <a:r>
              <a:rPr lang="fa-IR" dirty="0"/>
              <a:t>و </a:t>
            </a:r>
            <a:r>
              <a:rPr lang="fa-IR" dirty="0" smtClean="0"/>
              <a:t>مسئولیت </a:t>
            </a:r>
            <a:r>
              <a:rPr lang="ar-SA" dirty="0" smtClean="0"/>
              <a:t>ماد </a:t>
            </a:r>
            <a:r>
              <a:rPr lang="fa-IR" dirty="0" smtClean="0"/>
              <a:t>این چنین می نویسد.</a:t>
            </a:r>
          </a:p>
          <a:p>
            <a:r>
              <a:rPr lang="ar-SA" dirty="0" smtClean="0"/>
              <a:t>مردی </a:t>
            </a:r>
            <a:r>
              <a:rPr lang="ar-SA" dirty="0"/>
              <a:t>روحانی و نیکو </a:t>
            </a:r>
            <a:r>
              <a:rPr lang="ar-SA" dirty="0" smtClean="0"/>
              <a:t>کار</a:t>
            </a:r>
            <a:r>
              <a:rPr lang="fa-IR" dirty="0" smtClean="0"/>
              <a:t>را</a:t>
            </a:r>
            <a:r>
              <a:rPr lang="ar-SA" dirty="0" smtClean="0"/>
              <a:t> </a:t>
            </a:r>
            <a:r>
              <a:rPr lang="ar-SA" dirty="0"/>
              <a:t>به نام </a:t>
            </a:r>
            <a:r>
              <a:rPr lang="ar-SA" dirty="0">
                <a:solidFill>
                  <a:srgbClr val="FF0000"/>
                </a:solidFill>
              </a:rPr>
              <a:t>دیوکس</a:t>
            </a:r>
            <a:r>
              <a:rPr lang="ar-SA" dirty="0"/>
              <a:t> (</a:t>
            </a:r>
            <a:r>
              <a:rPr lang="en-US" dirty="0" err="1"/>
              <a:t>Dioces</a:t>
            </a:r>
            <a:r>
              <a:rPr lang="ar-SA" dirty="0"/>
              <a:t>) در اکبتانه </a:t>
            </a:r>
            <a:r>
              <a:rPr lang="fa-IR" smtClean="0"/>
              <a:t>برگزیده شد</a:t>
            </a:r>
            <a:r>
              <a:rPr lang="ar-SA" smtClean="0"/>
              <a:t> </a:t>
            </a:r>
            <a:r>
              <a:rPr lang="ar-SA" dirty="0"/>
              <a:t>و آگاهی داد که در کار مردمان داوری خواهد کرد. </a:t>
            </a:r>
            <a:endParaRPr lang="fa-IR" dirty="0" smtClean="0"/>
          </a:p>
          <a:p>
            <a:r>
              <a:rPr lang="ar-SA" dirty="0" smtClean="0"/>
              <a:t>مادها </a:t>
            </a:r>
            <a:r>
              <a:rPr lang="ar-SA" dirty="0"/>
              <a:t>که در گذشته همگان ایشان را آریایی می نامیدند از همه سو داوری نزد وی می بردند و خشنود باز می گشتند </a:t>
            </a:r>
            <a:endParaRPr lang="fa-IR" dirty="0" smtClean="0"/>
          </a:p>
          <a:p>
            <a:r>
              <a:rPr lang="ar-SA" dirty="0" smtClean="0"/>
              <a:t>و </a:t>
            </a:r>
            <a:r>
              <a:rPr lang="fa-IR" dirty="0" smtClean="0"/>
              <a:t>پس از مدتی که </a:t>
            </a:r>
            <a:r>
              <a:rPr lang="ar-SA" dirty="0" smtClean="0"/>
              <a:t>گذشت </a:t>
            </a:r>
            <a:r>
              <a:rPr lang="ar-SA" dirty="0"/>
              <a:t>او </a:t>
            </a:r>
            <a:r>
              <a:rPr lang="ar-SA" dirty="0">
                <a:solidFill>
                  <a:srgbClr val="FF0000"/>
                </a:solidFill>
              </a:rPr>
              <a:t>ثروت و نیرویی فراوان </a:t>
            </a:r>
            <a:r>
              <a:rPr lang="ar-SA" dirty="0"/>
              <a:t>یافت. </a:t>
            </a:r>
            <a:r>
              <a:rPr lang="ar-SA" dirty="0">
                <a:solidFill>
                  <a:srgbClr val="FF0000"/>
                </a:solidFill>
              </a:rPr>
              <a:t>کاخی هفت حصار </a:t>
            </a:r>
            <a:r>
              <a:rPr lang="ar-SA" dirty="0"/>
              <a:t>برای خود ساخت که یک دیوار آن از برلیان، دیگری از الماس، سومی از زر، چهارمی از سیم... بود. پس خود رااز  مردم پنهان کرد و نگهبانانی بر کاخ گماشت و بر مردم سخت گرفت...».</a:t>
            </a:r>
            <a:endParaRPr lang="en-US" dirty="0"/>
          </a:p>
          <a:p>
            <a:r>
              <a:rPr lang="ar-SA" dirty="0"/>
              <a:t>شاید </a:t>
            </a:r>
            <a:r>
              <a:rPr lang="ar-SA" dirty="0" smtClean="0">
                <a:solidFill>
                  <a:srgbClr val="FF0000"/>
                </a:solidFill>
              </a:rPr>
              <a:t>دیوکس </a:t>
            </a:r>
            <a:r>
              <a:rPr lang="ar-SA" dirty="0"/>
              <a:t>همان شکل یونانی دیوک، با عنوان رئیس دهيو، باشد؛ و این که در هنگمتانه (اکبتانه) کاخی برای او ساختند نیز درست است هر چند که هنوز باستان شناسی موفق به کاوش کامل آن نشده </a:t>
            </a:r>
            <a:r>
              <a:rPr lang="ar-SA" dirty="0" smtClean="0"/>
              <a:t>است</a:t>
            </a:r>
            <a:r>
              <a:rPr lang="fa-I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8827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6632"/>
            <a:ext cx="8712968" cy="6552728"/>
          </a:xfrm>
        </p:spPr>
        <p:txBody>
          <a:bodyPr>
            <a:normAutofit fontScale="92500"/>
          </a:bodyPr>
          <a:lstStyle/>
          <a:p>
            <a:r>
              <a:rPr lang="ar-SA" b="1" dirty="0">
                <a:solidFill>
                  <a:srgbClr val="FF0000"/>
                </a:solidFill>
              </a:rPr>
              <a:t>شکل گیری اتحادیه زنتوها </a:t>
            </a:r>
            <a:r>
              <a:rPr lang="ar-SA" dirty="0"/>
              <a:t>و عملکرد مؤثر سازمان های ارتشی، مالی، حقوقی، دیوان </a:t>
            </a:r>
            <a:r>
              <a:rPr lang="ar-SA" dirty="0" smtClean="0"/>
              <a:t>وابس</a:t>
            </a:r>
            <a:r>
              <a:rPr lang="fa-IR" dirty="0" smtClean="0"/>
              <a:t>ته </a:t>
            </a:r>
            <a:r>
              <a:rPr lang="ar-SA" dirty="0" smtClean="0"/>
              <a:t>، </a:t>
            </a:r>
            <a:r>
              <a:rPr lang="ar-SA" dirty="0"/>
              <a:t>و پایدار ماندن این سازمان ها به دلیل کارآیی خود، موجب </a:t>
            </a:r>
            <a:r>
              <a:rPr lang="ar-SA" dirty="0" smtClean="0">
                <a:solidFill>
                  <a:srgbClr val="FF0000"/>
                </a:solidFill>
              </a:rPr>
              <a:t>تغییراتی </a:t>
            </a:r>
            <a:r>
              <a:rPr lang="ar-SA" dirty="0">
                <a:solidFill>
                  <a:srgbClr val="FF0000"/>
                </a:solidFill>
              </a:rPr>
              <a:t>بنیادی</a:t>
            </a:r>
            <a:r>
              <a:rPr lang="ar-SA" dirty="0"/>
              <a:t> در شکل عمومی جامعه </a:t>
            </a:r>
            <a:r>
              <a:rPr lang="ar-SA" dirty="0" smtClean="0"/>
              <a:t>گشت</a:t>
            </a:r>
            <a:r>
              <a:rPr lang="fa-IR" dirty="0" smtClean="0"/>
              <a:t> ازجمله:</a:t>
            </a:r>
            <a:endParaRPr lang="en-US" dirty="0"/>
          </a:p>
          <a:p>
            <a:r>
              <a:rPr lang="fa-IR" dirty="0"/>
              <a:t>۱) </a:t>
            </a:r>
            <a:r>
              <a:rPr lang="ar-SA" dirty="0">
                <a:solidFill>
                  <a:srgbClr val="FF0000"/>
                </a:solidFill>
              </a:rPr>
              <a:t>خودمختاری</a:t>
            </a:r>
            <a:r>
              <a:rPr lang="ar-SA" dirty="0"/>
              <a:t> سنتی زنتوها و ویس ها کم کم از میان رفت </a:t>
            </a:r>
            <a:endParaRPr lang="fa-IR" dirty="0" smtClean="0"/>
          </a:p>
          <a:p>
            <a:r>
              <a:rPr lang="fa-IR" dirty="0" smtClean="0"/>
              <a:t>۲</a:t>
            </a:r>
            <a:r>
              <a:rPr lang="fa-IR" dirty="0"/>
              <a:t>) </a:t>
            </a:r>
            <a:r>
              <a:rPr lang="ar-SA" dirty="0">
                <a:solidFill>
                  <a:srgbClr val="FF0000"/>
                </a:solidFill>
              </a:rPr>
              <a:t>سازمان های </a:t>
            </a:r>
            <a:r>
              <a:rPr lang="ar-SA" dirty="0"/>
              <a:t>سیاسی، نظامی، حقوقی و مالی زنتوها و ویس ها و دهیوها تحلیل رفتند و تا حدودی وظیفه کارکردی </a:t>
            </a:r>
            <a:r>
              <a:rPr lang="ar-SA" dirty="0" smtClean="0"/>
              <a:t>آنها </a:t>
            </a:r>
            <a:r>
              <a:rPr lang="ar-SA" dirty="0"/>
              <a:t>به سازمان های مرکزی اتحادیه واگذار شد.</a:t>
            </a:r>
            <a:endParaRPr lang="en-US" dirty="0"/>
          </a:p>
          <a:p>
            <a:r>
              <a:rPr lang="fa-IR" dirty="0"/>
              <a:t>۳) </a:t>
            </a:r>
            <a:r>
              <a:rPr lang="ar-SA" dirty="0">
                <a:solidFill>
                  <a:srgbClr val="FF0000"/>
                </a:solidFill>
              </a:rPr>
              <a:t>وجه مشترک فرهنگی </a:t>
            </a:r>
            <a:r>
              <a:rPr lang="ar-SA" dirty="0"/>
              <a:t>مردم بر قالب عشیرتی ایشان تفوق یافت و بدل به مشخصه و هویت اساسی تازه ای گشت. از این به بعد </a:t>
            </a:r>
            <a:r>
              <a:rPr lang="ar-SA" dirty="0">
                <a:solidFill>
                  <a:srgbClr val="FF0000"/>
                </a:solidFill>
              </a:rPr>
              <a:t>عمدتا فرد و خانواده </a:t>
            </a:r>
            <a:r>
              <a:rPr lang="ar-SA" dirty="0"/>
              <a:t>پاسخگوی دستگاه مرکزی اتحادیه بودند و </a:t>
            </a:r>
            <a:r>
              <a:rPr lang="ar-SA" dirty="0">
                <a:solidFill>
                  <a:srgbClr val="FF0000"/>
                </a:solidFill>
              </a:rPr>
              <a:t>نه الزاما رئیس سنتی ویس و زنتو</a:t>
            </a:r>
            <a:r>
              <a:rPr lang="ar-SA" dirty="0" smtClean="0"/>
              <a:t>.</a:t>
            </a:r>
            <a:endParaRPr lang="fa-IR" dirty="0" smtClean="0"/>
          </a:p>
          <a:p>
            <a:r>
              <a:rPr lang="ar-SA" dirty="0"/>
              <a:t>استمرار این وضع سبب </a:t>
            </a:r>
            <a:r>
              <a:rPr lang="ar-SA" dirty="0" smtClean="0"/>
              <a:t>نهادی</a:t>
            </a:r>
            <a:r>
              <a:rPr lang="fa-IR" dirty="0" smtClean="0"/>
              <a:t>نه</a:t>
            </a:r>
            <a:r>
              <a:rPr lang="ar-SA" dirty="0" smtClean="0"/>
              <a:t> </a:t>
            </a:r>
            <a:r>
              <a:rPr lang="ar-SA" dirty="0"/>
              <a:t>شدن و در نتیجه افهامی شدن سازمانهای اتحادیه شد و </a:t>
            </a:r>
            <a:r>
              <a:rPr lang="ar-SA" dirty="0">
                <a:solidFill>
                  <a:srgbClr val="FF0000"/>
                </a:solidFill>
              </a:rPr>
              <a:t>برای نخستین بار تشکیلاتی </a:t>
            </a:r>
            <a:r>
              <a:rPr lang="ar-SA" dirty="0"/>
              <a:t>را پدید آورد که «</a:t>
            </a:r>
            <a:r>
              <a:rPr lang="ar-SA" dirty="0">
                <a:solidFill>
                  <a:srgbClr val="FF0000"/>
                </a:solidFill>
              </a:rPr>
              <a:t>نهاد دولت</a:t>
            </a:r>
            <a:r>
              <a:rPr lang="ar-SA" dirty="0"/>
              <a:t>» نامیده می شود</a:t>
            </a:r>
            <a:r>
              <a:rPr lang="ar-SA" dirty="0" smtClean="0"/>
              <a:t>.</a:t>
            </a:r>
            <a:endParaRPr lang="fa-IR" dirty="0" smtClean="0"/>
          </a:p>
          <a:p>
            <a:r>
              <a:rPr lang="ar-SA" dirty="0" smtClean="0"/>
              <a:t> </a:t>
            </a:r>
            <a:r>
              <a:rPr lang="ar-SA" dirty="0"/>
              <a:t>از سوی دیگر همین وضع سبب استواری عناصر مشترک اعتقادی، فرهنگی، زبانی، حقوقی، اقتصادی و تاریخی در میان افراد </a:t>
            </a:r>
            <a:r>
              <a:rPr lang="ar-SA" dirty="0" smtClean="0"/>
              <a:t>گشت</a:t>
            </a:r>
            <a:r>
              <a:rPr lang="fa-IR" dirty="0" smtClean="0"/>
              <a:t>.</a:t>
            </a:r>
          </a:p>
          <a:p>
            <a:r>
              <a:rPr lang="fa-IR" dirty="0" smtClean="0"/>
              <a:t>درابتدا این دولت </a:t>
            </a:r>
            <a:r>
              <a:rPr lang="fa-IR" dirty="0" smtClean="0">
                <a:solidFill>
                  <a:srgbClr val="FF0000"/>
                </a:solidFill>
              </a:rPr>
              <a:t>شکل بومی </a:t>
            </a:r>
            <a:r>
              <a:rPr lang="fa-IR" dirty="0" smtClean="0"/>
              <a:t>گرفت ودر طول زمان </a:t>
            </a:r>
            <a:r>
              <a:rPr lang="fa-IR" dirty="0" smtClean="0">
                <a:solidFill>
                  <a:srgbClr val="FF0000"/>
                </a:solidFill>
              </a:rPr>
              <a:t>بوسیله پارس ها جهانی </a:t>
            </a:r>
            <a:r>
              <a:rPr lang="fa-IR" dirty="0" smtClean="0"/>
              <a:t>گشت</a:t>
            </a:r>
            <a:endParaRPr lang="en-US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90583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fa-IR" sz="4100" b="1" dirty="0" smtClean="0">
                <a:solidFill>
                  <a:srgbClr val="FF0000"/>
                </a:solidFill>
              </a:rPr>
              <a:t>پیدایش ملت(فصل دوم بخش اول )</a:t>
            </a:r>
          </a:p>
          <a:p>
            <a:r>
              <a:rPr lang="fa-IR" sz="3200" b="1" dirty="0">
                <a:solidFill>
                  <a:srgbClr val="FF0000"/>
                </a:solidFill>
              </a:rPr>
              <a:t>حکومت</a:t>
            </a:r>
            <a:r>
              <a:rPr lang="fa-IR" sz="3200" dirty="0"/>
              <a:t>، مجمو </a:t>
            </a:r>
            <a:r>
              <a:rPr lang="fa-IR" sz="3200" dirty="0" smtClean="0"/>
              <a:t>عه ای از </a:t>
            </a:r>
            <a:r>
              <a:rPr lang="fa-IR" sz="3200" dirty="0"/>
              <a:t>سازمانهای </a:t>
            </a:r>
            <a:r>
              <a:rPr lang="fa-IR" sz="3200" dirty="0" smtClean="0"/>
              <a:t>نهادینه </a:t>
            </a:r>
            <a:r>
              <a:rPr lang="fa-IR" sz="3200" dirty="0"/>
              <a:t>شده و پایدار است</a:t>
            </a:r>
            <a:endParaRPr lang="en-US" sz="3200" dirty="0"/>
          </a:p>
          <a:p>
            <a:r>
              <a:rPr lang="fa-IR" sz="3200" dirty="0"/>
              <a:t>و وجودآن وابسته </a:t>
            </a:r>
            <a:r>
              <a:rPr lang="fa-IR" sz="3200" dirty="0" smtClean="0"/>
              <a:t>به </a:t>
            </a:r>
            <a:r>
              <a:rPr lang="fa-IR" sz="3200" dirty="0"/>
              <a:t>وجود  شخص حاکم نیست هر فرد یا گروه و یا سازمانی که بتواند این این دستگاه نهادینه شده  از آن خود گرداند و برآن  </a:t>
            </a:r>
            <a:r>
              <a:rPr lang="fa-IR" sz="3200" dirty="0" smtClean="0"/>
              <a:t>تسلط یابد اداره </a:t>
            </a:r>
            <a:r>
              <a:rPr lang="fa-IR" sz="3200" dirty="0"/>
              <a:t>مجموعه جامعه را در دست خواهد  گرفت </a:t>
            </a:r>
            <a:endParaRPr lang="fa-IR" sz="3200" dirty="0" smtClean="0"/>
          </a:p>
          <a:p>
            <a:r>
              <a:rPr lang="fa-IR" sz="3200" dirty="0" smtClean="0"/>
              <a:t>به </a:t>
            </a:r>
            <a:r>
              <a:rPr lang="fa-IR" sz="3200" dirty="0"/>
              <a:t>تعبیر دیگر</a:t>
            </a:r>
            <a:r>
              <a:rPr lang="fa-IR" sz="3200" dirty="0">
                <a:solidFill>
                  <a:srgbClr val="FF0000"/>
                </a:solidFill>
              </a:rPr>
              <a:t> </a:t>
            </a:r>
            <a:r>
              <a:rPr lang="fa-IR" sz="3200" dirty="0" smtClean="0">
                <a:solidFill>
                  <a:srgbClr val="FF0000"/>
                </a:solidFill>
              </a:rPr>
              <a:t>دولت </a:t>
            </a:r>
            <a:r>
              <a:rPr lang="fa-IR" sz="3200" dirty="0">
                <a:solidFill>
                  <a:srgbClr val="FF0000"/>
                </a:solidFill>
              </a:rPr>
              <a:t>کلیتی است سیاسی که کلیت دیگری (ملت) را راه می برد </a:t>
            </a:r>
            <a:endParaRPr lang="fa-IR" sz="3200" dirty="0" smtClean="0">
              <a:solidFill>
                <a:srgbClr val="FF0000"/>
              </a:solidFill>
            </a:endParaRPr>
          </a:p>
          <a:p>
            <a:r>
              <a:rPr lang="fa-IR" sz="3200" dirty="0" smtClean="0"/>
              <a:t>به </a:t>
            </a:r>
            <a:r>
              <a:rPr lang="fa-IR" sz="3200" dirty="0"/>
              <a:t>همین دلیل نیز بود که با تشکیل دولت در ایران، برای نخستین بار</a:t>
            </a:r>
            <a:r>
              <a:rPr lang="fa-IR" sz="3200" dirty="0">
                <a:solidFill>
                  <a:srgbClr val="FF0000"/>
                </a:solidFill>
              </a:rPr>
              <a:t> فرمانروایی</a:t>
            </a:r>
            <a:r>
              <a:rPr lang="fa-IR" sz="3200" dirty="0"/>
              <a:t>، که به </a:t>
            </a:r>
            <a:r>
              <a:rPr lang="fa-IR" sz="3200" dirty="0" smtClean="0"/>
              <a:t>طورسنتی  </a:t>
            </a:r>
            <a:r>
              <a:rPr lang="fa-IR" sz="3200" dirty="0"/>
              <a:t>در دست </a:t>
            </a:r>
            <a:r>
              <a:rPr lang="fa-IR" sz="3200" dirty="0">
                <a:solidFill>
                  <a:srgbClr val="FF0000"/>
                </a:solidFill>
              </a:rPr>
              <a:t>روحانیان </a:t>
            </a:r>
            <a:r>
              <a:rPr lang="fa-IR" sz="3200" dirty="0"/>
              <a:t>بود و على الرسم رئیس و حاکم هر قوم و</a:t>
            </a:r>
            <a:r>
              <a:rPr lang="fa-IR" sz="3200" dirty="0" smtClean="0"/>
              <a:t>سرزمینی </a:t>
            </a:r>
            <a:r>
              <a:rPr lang="fa-IR" sz="3200" dirty="0"/>
              <a:t>رئیس روحانی آن  به شمار می رفت از دست آنان بیرون رفت و به دست </a:t>
            </a:r>
            <a:r>
              <a:rPr lang="fa-IR" sz="3200" dirty="0">
                <a:solidFill>
                  <a:srgbClr val="FF0000"/>
                </a:solidFill>
              </a:rPr>
              <a:t>طبقه نظامی منسجمی </a:t>
            </a:r>
            <a:r>
              <a:rPr lang="fa-IR" sz="3200" dirty="0"/>
              <a:t>که قدرت نیروی تصاحب سازمان های دولتی را داشت، افتاد. </a:t>
            </a:r>
            <a:endParaRPr lang="fa-IR" sz="3200" dirty="0" smtClean="0"/>
          </a:p>
          <a:p>
            <a:r>
              <a:rPr lang="fa-IR" sz="3200" dirty="0" smtClean="0"/>
              <a:t>از </a:t>
            </a:r>
            <a:r>
              <a:rPr lang="fa-IR" sz="3200" dirty="0"/>
              <a:t>این به بعد دیگر </a:t>
            </a:r>
            <a:r>
              <a:rPr lang="fa-IR" sz="3200" dirty="0">
                <a:solidFill>
                  <a:srgbClr val="FF0000"/>
                </a:solidFill>
              </a:rPr>
              <a:t>رئیس کشور </a:t>
            </a:r>
            <a:r>
              <a:rPr lang="fa-IR" sz="3200" dirty="0"/>
              <a:t>الزاما </a:t>
            </a:r>
            <a:r>
              <a:rPr lang="fa-IR" sz="3200" dirty="0">
                <a:solidFill>
                  <a:srgbClr val="FF0000"/>
                </a:solidFill>
              </a:rPr>
              <a:t>رئیس  روحانی </a:t>
            </a:r>
            <a:r>
              <a:rPr lang="fa-IR" sz="3200" dirty="0"/>
              <a:t>آن نبود</a:t>
            </a:r>
            <a:endParaRPr lang="en-US" sz="3200" dirty="0"/>
          </a:p>
          <a:p>
            <a:r>
              <a:rPr lang="fa-IR" sz="3200" dirty="0">
                <a:solidFill>
                  <a:srgbClr val="FF0000"/>
                </a:solidFill>
              </a:rPr>
              <a:t>شرایط تاریخی خاصی </a:t>
            </a:r>
            <a:r>
              <a:rPr lang="fa-IR" sz="3200" dirty="0"/>
              <a:t>که ذکر شد، سبب پدید آمدن </a:t>
            </a:r>
            <a:r>
              <a:rPr lang="fa-IR" sz="3200" dirty="0">
                <a:solidFill>
                  <a:srgbClr val="FF0000"/>
                </a:solidFill>
              </a:rPr>
              <a:t>اتحاديه ایرانی ها </a:t>
            </a:r>
            <a:r>
              <a:rPr lang="fa-IR" sz="3200" dirty="0"/>
              <a:t>گشت و آیین مملکت داری به صورتی در سطح جامعه عرضه شد </a:t>
            </a:r>
            <a:endParaRPr lang="fa-IR" sz="3200" dirty="0" smtClean="0"/>
          </a:p>
          <a:p>
            <a:r>
              <a:rPr lang="fa-IR" sz="3200" dirty="0" smtClean="0"/>
              <a:t>که </a:t>
            </a:r>
            <a:r>
              <a:rPr lang="fa-IR" sz="3200" dirty="0"/>
              <a:t>در مجموعه و از نظر </a:t>
            </a:r>
            <a:r>
              <a:rPr lang="fa-IR" sz="3200" dirty="0">
                <a:solidFill>
                  <a:srgbClr val="FF0000"/>
                </a:solidFill>
              </a:rPr>
              <a:t>همبستگی عمومی اجتماعی </a:t>
            </a:r>
            <a:r>
              <a:rPr lang="fa-IR" sz="3200" dirty="0"/>
              <a:t>سبب پدید آمدن </a:t>
            </a:r>
            <a:r>
              <a:rPr lang="fa-IR" sz="3200" dirty="0">
                <a:solidFill>
                  <a:srgbClr val="FF0000"/>
                </a:solidFill>
              </a:rPr>
              <a:t>نهاد سیاسی دولت از یکسو، و «ملت» از دیگر سو</a:t>
            </a:r>
            <a:r>
              <a:rPr lang="fa-IR" sz="3200" dirty="0"/>
              <a:t>، شد </a:t>
            </a:r>
            <a:endParaRPr lang="fa-IR" sz="3200" dirty="0" smtClean="0"/>
          </a:p>
          <a:p>
            <a:r>
              <a:rPr lang="fa-IR" sz="3200" dirty="0" smtClean="0"/>
              <a:t>و </a:t>
            </a:r>
            <a:r>
              <a:rPr lang="fa-IR" sz="3200" dirty="0"/>
              <a:t>این </a:t>
            </a:r>
            <a:r>
              <a:rPr lang="fa-IR" sz="3200" dirty="0">
                <a:solidFill>
                  <a:srgbClr val="FF0000"/>
                </a:solidFill>
              </a:rPr>
              <a:t>دو بنابر تعریف </a:t>
            </a:r>
            <a:r>
              <a:rPr lang="fa-IR" sz="3200" dirty="0"/>
              <a:t>به صورت یکجا و متحد به تسلط خود بر سرزمینی که در آن مستقر بودند وجهه ای قانونی بخشیدند و </a:t>
            </a:r>
            <a:r>
              <a:rPr lang="fa-IR" sz="3200" dirty="0">
                <a:solidFill>
                  <a:srgbClr val="FF0000"/>
                </a:solidFill>
              </a:rPr>
              <a:t>کشور ایران </a:t>
            </a:r>
            <a:r>
              <a:rPr lang="fa-IR" sz="3200" dirty="0"/>
              <a:t>پدید آمد.</a:t>
            </a:r>
            <a:endParaRPr lang="en-US" sz="3200" dirty="0"/>
          </a:p>
          <a:p>
            <a:pPr marL="0" indent="0">
              <a:buNone/>
            </a:pPr>
            <a:endParaRPr lang="fa-I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73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408712"/>
          </a:xfrm>
        </p:spPr>
        <p:txBody>
          <a:bodyPr>
            <a:normAutofit lnSpcReduction="10000"/>
          </a:bodyPr>
          <a:lstStyle/>
          <a:p>
            <a:r>
              <a:rPr lang="fa-IR" dirty="0">
                <a:solidFill>
                  <a:srgbClr val="FF0000"/>
                </a:solidFill>
              </a:rPr>
              <a:t>پیش از این دوران</a:t>
            </a:r>
            <a:r>
              <a:rPr lang="fa-IR" dirty="0"/>
              <a:t>، در تاریخ دول و ملل غالبا مردمان </a:t>
            </a:r>
            <a:r>
              <a:rPr lang="fa-IR" dirty="0">
                <a:solidFill>
                  <a:srgbClr val="FF0000"/>
                </a:solidFill>
              </a:rPr>
              <a:t>هم خون و هم نژادی </a:t>
            </a:r>
            <a:r>
              <a:rPr lang="fa-IR" dirty="0"/>
              <a:t>بودند که در سرزمین های خاص بر اساس سنت و عرف زندگی و حکومت می کردند و آن طور که بر می آید آن دو گاه در شرایطی منجم و گاه در شرایط خاص دیگر گسیخته و پراکنده بودند.</a:t>
            </a:r>
            <a:endParaRPr lang="en-US" dirty="0"/>
          </a:p>
          <a:p>
            <a:r>
              <a:rPr lang="fa-IR" dirty="0"/>
              <a:t>پس از </a:t>
            </a:r>
            <a:r>
              <a:rPr lang="fa-IR" dirty="0">
                <a:solidFill>
                  <a:srgbClr val="FF0000"/>
                </a:solidFill>
              </a:rPr>
              <a:t>تشکیل دولت ماد </a:t>
            </a:r>
            <a:r>
              <a:rPr lang="fa-IR" dirty="0"/>
              <a:t>می بینیم که بسیاری از شاهان مادی به نحوی </a:t>
            </a:r>
            <a:r>
              <a:rPr lang="fa-IR" dirty="0">
                <a:solidFill>
                  <a:srgbClr val="FF0000"/>
                </a:solidFill>
              </a:rPr>
              <a:t>عنوان شهریاری نیک </a:t>
            </a:r>
            <a:r>
              <a:rPr lang="fa-IR" dirty="0"/>
              <a:t>و با عنوانی که نشان دهنده وابستگی آنان به اصول عقاید زرتشتی و فرهنگ </a:t>
            </a:r>
            <a:r>
              <a:rPr lang="fa-IR" dirty="0" smtClean="0"/>
              <a:t>مذهبی است </a:t>
            </a:r>
            <a:r>
              <a:rPr lang="fa-IR" i="1" dirty="0" smtClean="0"/>
              <a:t>همانند</a:t>
            </a:r>
            <a:r>
              <a:rPr lang="fa-IR" dirty="0" smtClean="0"/>
              <a:t> </a:t>
            </a:r>
            <a:r>
              <a:rPr lang="fa-IR" dirty="0"/>
              <a:t>نام و لقب مشهور خود بر </a:t>
            </a:r>
            <a:r>
              <a:rPr lang="fa-IR" dirty="0" smtClean="0"/>
              <a:t>می گزیدند این اما </a:t>
            </a:r>
            <a:r>
              <a:rPr lang="fa-IR" dirty="0"/>
              <a:t>برای تاکید به وفاداری انسان به قانون و </a:t>
            </a:r>
            <a:r>
              <a:rPr lang="fa-IR" dirty="0" smtClean="0"/>
              <a:t>اصول </a:t>
            </a:r>
            <a:r>
              <a:rPr lang="fa-IR" dirty="0"/>
              <a:t>الهی فرمانروایی و از آن خود کردن مشروعیتی است که زمانی پیش ازاین به روحانیان تعلق داشته است </a:t>
            </a:r>
            <a:r>
              <a:rPr lang="fa-IR" dirty="0" smtClean="0"/>
              <a:t> </a:t>
            </a:r>
          </a:p>
          <a:p>
            <a:r>
              <a:rPr lang="fa-IR" dirty="0" smtClean="0"/>
              <a:t>لقب شاهانی مثل </a:t>
            </a:r>
            <a:r>
              <a:rPr lang="fa-IR" dirty="0" smtClean="0">
                <a:solidFill>
                  <a:srgbClr val="FF0000"/>
                </a:solidFill>
              </a:rPr>
              <a:t>فرورتیش</a:t>
            </a:r>
            <a:r>
              <a:rPr lang="fa-IR" dirty="0" smtClean="0"/>
              <a:t> یعنی شهادت زرتشتی بودن وزرتشتی شدن را دارد مانگذاری می کردند.</a:t>
            </a:r>
          </a:p>
          <a:p>
            <a:r>
              <a:rPr lang="fa-IR" dirty="0"/>
              <a:t>پس </a:t>
            </a:r>
            <a:r>
              <a:rPr lang="fa-IR" dirty="0" smtClean="0">
                <a:solidFill>
                  <a:srgbClr val="FF0000"/>
                </a:solidFill>
              </a:rPr>
              <a:t>ازمادهاو </a:t>
            </a:r>
            <a:r>
              <a:rPr lang="fa-IR" dirty="0">
                <a:solidFill>
                  <a:srgbClr val="FF0000"/>
                </a:solidFill>
              </a:rPr>
              <a:t>هخامنشیان </a:t>
            </a:r>
            <a:r>
              <a:rPr lang="fa-IR" dirty="0"/>
              <a:t>نیز همه عناصر بیگانه از </a:t>
            </a:r>
            <a:r>
              <a:rPr lang="fa-IR" dirty="0">
                <a:solidFill>
                  <a:srgbClr val="FF0000"/>
                </a:solidFill>
              </a:rPr>
              <a:t>مقدونیان تا مغولان و تاتارها </a:t>
            </a:r>
            <a:r>
              <a:rPr lang="fa-IR" dirty="0"/>
              <a:t>که موفق به حضور در صحنه تاریخ ایران شدند و </a:t>
            </a:r>
            <a:r>
              <a:rPr lang="fa-IR" dirty="0">
                <a:solidFill>
                  <a:srgbClr val="FF0000"/>
                </a:solidFill>
              </a:rPr>
              <a:t>بر دولت تسلط یافتند </a:t>
            </a:r>
            <a:r>
              <a:rPr lang="fa-IR" dirty="0"/>
              <a:t>جز در دوره های کوتاه اولیه تسلط خود، در همین کالبد ایرانی دولت که منبعث از اختصاصات فرهنگی، اعتقادی، و تاریخی ایرانیان بود، فرمانروایی کردند.</a:t>
            </a:r>
            <a:endParaRPr lang="en-US" dirty="0"/>
          </a:p>
          <a:p>
            <a:pPr marL="0" indent="0">
              <a:buNone/>
            </a:pPr>
            <a:endParaRPr lang="fa-IR" dirty="0" smtClean="0"/>
          </a:p>
          <a:p>
            <a:endParaRPr lang="en-US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26855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endParaRPr lang="fa-IR" dirty="0" smtClean="0">
              <a:solidFill>
                <a:srgbClr val="FF0000"/>
              </a:solidFill>
            </a:endParaRPr>
          </a:p>
          <a:p>
            <a:r>
              <a:rPr lang="fa-IR" dirty="0" smtClean="0">
                <a:solidFill>
                  <a:srgbClr val="FF0000"/>
                </a:solidFill>
              </a:rPr>
              <a:t>این </a:t>
            </a:r>
            <a:r>
              <a:rPr lang="fa-IR" dirty="0">
                <a:solidFill>
                  <a:srgbClr val="FF0000"/>
                </a:solidFill>
              </a:rPr>
              <a:t>ملت و این کشور </a:t>
            </a:r>
            <a:r>
              <a:rPr lang="fa-IR" dirty="0"/>
              <a:t>هرگز و با هیچ وسیله ای به عنوان یک </a:t>
            </a:r>
            <a:r>
              <a:rPr lang="fa-IR" dirty="0">
                <a:solidFill>
                  <a:srgbClr val="FF0000"/>
                </a:solidFill>
              </a:rPr>
              <a:t>کلیت ملی </a:t>
            </a:r>
            <a:r>
              <a:rPr lang="fa-IR" dirty="0"/>
              <a:t>و میهنی از </a:t>
            </a:r>
            <a:r>
              <a:rPr lang="fa-IR" dirty="0">
                <a:solidFill>
                  <a:srgbClr val="FF0000"/>
                </a:solidFill>
              </a:rPr>
              <a:t>صحنه تاریخ </a:t>
            </a:r>
            <a:r>
              <a:rPr lang="fa-IR" dirty="0"/>
              <a:t>خارج </a:t>
            </a:r>
            <a:r>
              <a:rPr lang="fa-IR" dirty="0" smtClean="0"/>
              <a:t>نشدند.</a:t>
            </a:r>
          </a:p>
          <a:p>
            <a:r>
              <a:rPr lang="fa-IR" dirty="0">
                <a:solidFill>
                  <a:srgbClr val="FF0000"/>
                </a:solidFill>
              </a:rPr>
              <a:t>دولت هایی </a:t>
            </a:r>
            <a:r>
              <a:rPr lang="fa-IR" dirty="0"/>
              <a:t>که در طی چند قرن اخیر در </a:t>
            </a:r>
            <a:r>
              <a:rPr lang="fa-IR" dirty="0">
                <a:solidFill>
                  <a:srgbClr val="FF0000"/>
                </a:solidFill>
              </a:rPr>
              <a:t>اروپا به وجود آمده اند</a:t>
            </a:r>
            <a:r>
              <a:rPr lang="fa-IR" dirty="0"/>
              <a:t>، دارای بنیادهای پیدایشی دیگری هستند و ملت های آنان را نیز شرایط دیگری پدید آورده </a:t>
            </a:r>
            <a:r>
              <a:rPr lang="fa-IR" dirty="0" smtClean="0"/>
              <a:t>است </a:t>
            </a:r>
          </a:p>
          <a:p>
            <a:r>
              <a:rPr lang="fa-IR" dirty="0" smtClean="0"/>
              <a:t>گسترش </a:t>
            </a:r>
            <a:r>
              <a:rPr lang="fa-IR" dirty="0"/>
              <a:t>بورژوازی، گردش روزافزون کالایی، ایجاد راهها و پیوندهای منطقه ای با بیرون منطقه، استوار شدن حکومت مرکزی </a:t>
            </a:r>
            <a:r>
              <a:rPr lang="fa-IR" dirty="0" smtClean="0"/>
              <a:t>و</a:t>
            </a:r>
            <a:r>
              <a:rPr lang="fa-IR" dirty="0"/>
              <a:t>نهایت شکل گیری نهادهای قانونی نوین و </a:t>
            </a:r>
            <a:r>
              <a:rPr lang="fa-IR" dirty="0" smtClean="0"/>
              <a:t>برابرشدن </a:t>
            </a:r>
            <a:r>
              <a:rPr lang="fa-IR" dirty="0"/>
              <a:t>فئودال های پیشین در </a:t>
            </a:r>
            <a:r>
              <a:rPr lang="fa-IR" dirty="0" smtClean="0"/>
              <a:t>برابری مقررات و </a:t>
            </a:r>
            <a:r>
              <a:rPr lang="fa-IR" dirty="0"/>
              <a:t>دستگاه های مرکزی و </a:t>
            </a:r>
            <a:r>
              <a:rPr lang="fa-IR" dirty="0" smtClean="0"/>
              <a:t>رهایی </a:t>
            </a:r>
            <a:r>
              <a:rPr lang="fa-IR" dirty="0"/>
              <a:t>ایشان از پیوندهای منطقه ای </a:t>
            </a:r>
            <a:r>
              <a:rPr lang="fa-IR" dirty="0" smtClean="0"/>
              <a:t>و...زمینه اتحادملی و </a:t>
            </a:r>
            <a:r>
              <a:rPr lang="fa-IR" dirty="0"/>
              <a:t>پیدایش دولت در این قاره بوده است </a:t>
            </a:r>
            <a:r>
              <a:rPr lang="fa-IR" dirty="0" smtClean="0"/>
              <a:t> .</a:t>
            </a:r>
            <a:endParaRPr lang="en-US" dirty="0"/>
          </a:p>
          <a:p>
            <a:r>
              <a:rPr lang="fa-IR" dirty="0" smtClean="0"/>
              <a:t>که در تاریخ ایران به آن پرداخت نشده است </a:t>
            </a:r>
            <a:r>
              <a:rPr lang="fa-IR" dirty="0"/>
              <a:t>.</a:t>
            </a:r>
            <a:endParaRPr lang="en-US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900904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>
            <a:normAutofit lnSpcReduction="10000"/>
          </a:bodyPr>
          <a:lstStyle/>
          <a:p>
            <a:pPr algn="ctr"/>
            <a:r>
              <a:rPr lang="fa-IR" dirty="0" smtClean="0">
                <a:solidFill>
                  <a:srgbClr val="FF0000"/>
                </a:solidFill>
              </a:rPr>
              <a:t>مقاومت های ملی(بخش چهارم)</a:t>
            </a:r>
          </a:p>
          <a:p>
            <a:r>
              <a:rPr lang="fa-IR" dirty="0" smtClean="0"/>
              <a:t>خصوصیات </a:t>
            </a:r>
            <a:r>
              <a:rPr lang="fa-IR" dirty="0" smtClean="0">
                <a:solidFill>
                  <a:srgbClr val="FF0000"/>
                </a:solidFill>
              </a:rPr>
              <a:t>فرهنگی ایرانی ها که منشعب از نژاد آریایی</a:t>
            </a:r>
            <a:r>
              <a:rPr lang="fa-IR" dirty="0" smtClean="0"/>
              <a:t> است عبارتنداز: </a:t>
            </a:r>
            <a:endParaRPr lang="fa-IR" dirty="0"/>
          </a:p>
          <a:p>
            <a:r>
              <a:rPr lang="fa-IR" dirty="0"/>
              <a:t>• مردمی سخت کوش</a:t>
            </a:r>
          </a:p>
          <a:p>
            <a:r>
              <a:rPr lang="fa-IR" dirty="0"/>
              <a:t>• </a:t>
            </a:r>
            <a:r>
              <a:rPr lang="fa-IR" dirty="0" smtClean="0"/>
              <a:t>پرطاقت وزجر دیده</a:t>
            </a:r>
            <a:endParaRPr lang="fa-IR" dirty="0"/>
          </a:p>
          <a:p>
            <a:r>
              <a:rPr lang="fa-IR" dirty="0"/>
              <a:t>• با انضباط</a:t>
            </a:r>
          </a:p>
          <a:p>
            <a:r>
              <a:rPr lang="fa-IR" dirty="0"/>
              <a:t>• درستکار</a:t>
            </a:r>
          </a:p>
          <a:p>
            <a:r>
              <a:rPr lang="fa-IR" dirty="0"/>
              <a:t>• خلاق</a:t>
            </a:r>
          </a:p>
          <a:p>
            <a:r>
              <a:rPr lang="fa-IR" dirty="0"/>
              <a:t>• </a:t>
            </a:r>
            <a:r>
              <a:rPr lang="fa-IR" dirty="0" smtClean="0"/>
              <a:t>شریف</a:t>
            </a:r>
            <a:endParaRPr lang="fa-IR" dirty="0"/>
          </a:p>
          <a:p>
            <a:r>
              <a:rPr lang="fa-IR" dirty="0"/>
              <a:t>• با </a:t>
            </a:r>
            <a:r>
              <a:rPr lang="fa-IR" dirty="0" smtClean="0"/>
              <a:t>اراده وپر استقامت </a:t>
            </a:r>
          </a:p>
          <a:p>
            <a:r>
              <a:rPr lang="ar-SA" dirty="0" smtClean="0"/>
              <a:t>ودر برابرتمامی </a:t>
            </a:r>
            <a:r>
              <a:rPr lang="ar-SA" dirty="0"/>
              <a:t>مصائب </a:t>
            </a:r>
            <a:r>
              <a:rPr lang="ar-SA" dirty="0" smtClean="0"/>
              <a:t>ریزودرشت </a:t>
            </a:r>
            <a:r>
              <a:rPr lang="ar-SA" dirty="0"/>
              <a:t>عالم مصونیت </a:t>
            </a:r>
            <a:r>
              <a:rPr lang="ar-SA" dirty="0" smtClean="0"/>
              <a:t>ودوامی </a:t>
            </a:r>
            <a:r>
              <a:rPr lang="ar-SA" dirty="0"/>
              <a:t>جاودانه یافته </a:t>
            </a:r>
            <a:r>
              <a:rPr lang="ar-SA" dirty="0" smtClean="0"/>
              <a:t>اند</a:t>
            </a:r>
            <a:r>
              <a:rPr lang="fa-IR" dirty="0" smtClean="0"/>
              <a:t>.</a:t>
            </a:r>
            <a:endParaRPr lang="en-US" dirty="0"/>
          </a:p>
          <a:p>
            <a:r>
              <a:rPr lang="fa-IR" dirty="0" smtClean="0"/>
              <a:t> </a:t>
            </a:r>
            <a:r>
              <a:rPr lang="ar-SA" b="1" dirty="0"/>
              <a:t>نحوه ایستادگی ایرانیان در برابر قوای بیگانه و یا نیروهای مخرب داخلی را به دو صورت می توان تقسیم </a:t>
            </a:r>
            <a:r>
              <a:rPr lang="ar-SA" b="1" dirty="0" smtClean="0"/>
              <a:t>کرد</a:t>
            </a:r>
            <a:r>
              <a:rPr lang="fa-IR" b="1" dirty="0" smtClean="0"/>
              <a:t> :</a:t>
            </a:r>
          </a:p>
          <a:p>
            <a:r>
              <a:rPr lang="fa-IR" b="1" dirty="0" smtClean="0"/>
              <a:t>1-</a:t>
            </a:r>
            <a:r>
              <a:rPr lang="ar-SA" b="1" dirty="0" smtClean="0">
                <a:solidFill>
                  <a:srgbClr val="FF0000"/>
                </a:solidFill>
              </a:rPr>
              <a:t>مبارزه </a:t>
            </a:r>
            <a:r>
              <a:rPr lang="ar-SA" b="1" dirty="0">
                <a:solidFill>
                  <a:srgbClr val="FF0000"/>
                </a:solidFill>
              </a:rPr>
              <a:t>های </a:t>
            </a:r>
            <a:r>
              <a:rPr lang="ar-SA" b="1" dirty="0" smtClean="0">
                <a:solidFill>
                  <a:srgbClr val="FF0000"/>
                </a:solidFill>
              </a:rPr>
              <a:t>فرهنگی</a:t>
            </a:r>
            <a:endParaRPr lang="fa-IR" b="1" dirty="0" smtClean="0">
              <a:solidFill>
                <a:srgbClr val="FF0000"/>
              </a:solidFill>
            </a:endParaRPr>
          </a:p>
          <a:p>
            <a:r>
              <a:rPr lang="ar-SA" b="1" dirty="0" smtClean="0"/>
              <a:t> </a:t>
            </a:r>
            <a:r>
              <a:rPr lang="fa-IR" b="1" dirty="0" smtClean="0"/>
              <a:t>2-</a:t>
            </a:r>
            <a:r>
              <a:rPr lang="ar-SA" b="1" dirty="0" smtClean="0">
                <a:solidFill>
                  <a:srgbClr val="FF0000"/>
                </a:solidFill>
              </a:rPr>
              <a:t>تلاش </a:t>
            </a:r>
            <a:r>
              <a:rPr lang="ar-SA" b="1" dirty="0">
                <a:solidFill>
                  <a:srgbClr val="FF0000"/>
                </a:solidFill>
              </a:rPr>
              <a:t>های سازمان یافته </a:t>
            </a:r>
            <a:r>
              <a:rPr lang="ar-SA" b="1" dirty="0" smtClean="0">
                <a:solidFill>
                  <a:srgbClr val="FF0000"/>
                </a:solidFill>
              </a:rPr>
              <a:t>اجتماعی</a:t>
            </a:r>
            <a:r>
              <a:rPr lang="fa-IR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ar-SA" b="1" dirty="0" smtClean="0"/>
              <a:t> که </a:t>
            </a:r>
            <a:r>
              <a:rPr lang="ar-SA" b="1" dirty="0"/>
              <a:t>در دو فصل متعاقب مورد بررسی قرار می گیرد </a:t>
            </a:r>
            <a:r>
              <a:rPr lang="fa-IR" b="1" dirty="0" smtClean="0"/>
              <a:t> </a:t>
            </a:r>
            <a:endParaRPr lang="en-US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864135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264696"/>
          </a:xfrm>
        </p:spPr>
        <p:txBody>
          <a:bodyPr>
            <a:normAutofit fontScale="92500" lnSpcReduction="10000"/>
          </a:bodyPr>
          <a:lstStyle/>
          <a:p>
            <a:pPr algn="ctr"/>
            <a:endParaRPr lang="fa-IR" b="1" dirty="0" smtClean="0">
              <a:solidFill>
                <a:srgbClr val="FF0000"/>
              </a:solidFill>
            </a:endParaRPr>
          </a:p>
          <a:p>
            <a:pPr algn="ctr"/>
            <a:r>
              <a:rPr lang="ar-SA" b="1" dirty="0" smtClean="0">
                <a:solidFill>
                  <a:srgbClr val="FF0000"/>
                </a:solidFill>
              </a:rPr>
              <a:t>مبارزه </a:t>
            </a:r>
            <a:r>
              <a:rPr lang="ar-SA" b="1" dirty="0">
                <a:solidFill>
                  <a:srgbClr val="FF0000"/>
                </a:solidFill>
              </a:rPr>
              <a:t>های </a:t>
            </a:r>
            <a:r>
              <a:rPr lang="ar-SA" b="1" dirty="0" smtClean="0">
                <a:solidFill>
                  <a:srgbClr val="FF0000"/>
                </a:solidFill>
              </a:rPr>
              <a:t>فرهنگی</a:t>
            </a:r>
            <a:r>
              <a:rPr lang="fa-IR" b="1" dirty="0" smtClean="0">
                <a:solidFill>
                  <a:srgbClr val="FF0000"/>
                </a:solidFill>
              </a:rPr>
              <a:t>(فصل اول بخش چهارم)</a:t>
            </a:r>
            <a:endParaRPr lang="fa-IR" b="1" dirty="0">
              <a:solidFill>
                <a:srgbClr val="FF0000"/>
              </a:solidFill>
            </a:endParaRPr>
          </a:p>
          <a:p>
            <a:r>
              <a:rPr lang="ar-SA" dirty="0">
                <a:solidFill>
                  <a:srgbClr val="FF0000"/>
                </a:solidFill>
              </a:rPr>
              <a:t>مبارزه های فرهنگی </a:t>
            </a:r>
            <a:r>
              <a:rPr lang="ar-SA" dirty="0"/>
              <a:t>شاید از </a:t>
            </a:r>
            <a:r>
              <a:rPr lang="ar-SA" dirty="0">
                <a:solidFill>
                  <a:srgbClr val="FF0000"/>
                </a:solidFill>
              </a:rPr>
              <a:t>بارزترین خصایص عمومی </a:t>
            </a:r>
            <a:r>
              <a:rPr lang="ar-SA" dirty="0"/>
              <a:t>ایرانیان برای دوام و بقای </a:t>
            </a:r>
            <a:r>
              <a:rPr lang="ar-SA" b="1" dirty="0"/>
              <a:t>وحدت ملی </a:t>
            </a:r>
            <a:r>
              <a:rPr lang="ar-SA" dirty="0"/>
              <a:t>باشد</a:t>
            </a:r>
            <a:r>
              <a:rPr lang="ar-SA" dirty="0" smtClean="0"/>
              <a:t>.</a:t>
            </a:r>
            <a:endParaRPr lang="fa-IR" dirty="0" smtClean="0"/>
          </a:p>
          <a:p>
            <a:r>
              <a:rPr lang="ar-SA" dirty="0" smtClean="0"/>
              <a:t> </a:t>
            </a:r>
            <a:r>
              <a:rPr lang="ar-SA" dirty="0"/>
              <a:t>بدون شک ایرانیان را نیز مانند هر قوم و ملت دیگری که به عنایت حق تعالی موجودیت یافته اند، </a:t>
            </a:r>
            <a:r>
              <a:rPr lang="ar-SA" dirty="0">
                <a:solidFill>
                  <a:srgbClr val="FF0000"/>
                </a:solidFill>
              </a:rPr>
              <a:t>اختصاصات خلقی و خلقی متمایزی </a:t>
            </a:r>
            <a:r>
              <a:rPr lang="ar-SA" dirty="0"/>
              <a:t>است که در مجموع </a:t>
            </a:r>
            <a:r>
              <a:rPr lang="ar-SA" dirty="0">
                <a:solidFill>
                  <a:srgbClr val="FF0000"/>
                </a:solidFill>
              </a:rPr>
              <a:t>مميزات فرهنگی </a:t>
            </a:r>
            <a:r>
              <a:rPr lang="ar-SA" dirty="0"/>
              <a:t>آنان را رقم می زند </a:t>
            </a:r>
            <a:endParaRPr lang="fa-IR" dirty="0" smtClean="0"/>
          </a:p>
          <a:p>
            <a:r>
              <a:rPr lang="fa-IR" dirty="0" smtClean="0"/>
              <a:t>  به عنوان مثال </a:t>
            </a:r>
            <a:r>
              <a:rPr lang="ar-SA" dirty="0" smtClean="0"/>
              <a:t>، </a:t>
            </a:r>
            <a:r>
              <a:rPr lang="ar-SA" dirty="0">
                <a:solidFill>
                  <a:srgbClr val="FF0000"/>
                </a:solidFill>
              </a:rPr>
              <a:t>نوع ساختمانهایی </a:t>
            </a:r>
            <a:r>
              <a:rPr lang="ar-SA" dirty="0"/>
              <a:t>که در ایران است، بیش از همه، معلول و نتیجه عوامل اقلیمی و امکانات جغرافیایی و زیرزمینی کشور است، و این نیز که هنرمندان ملک توانسته اند از ترکیب خاکهای معینی، سفالها و کاشی های بسیار زیبا و دلنواز و ظریف و بی بدیل بسازند، بی شک، </a:t>
            </a:r>
            <a:r>
              <a:rPr lang="ar-SA" dirty="0">
                <a:solidFill>
                  <a:srgbClr val="FF0000"/>
                </a:solidFill>
              </a:rPr>
              <a:t>معلول </a:t>
            </a:r>
            <a:r>
              <a:rPr lang="fa-IR" dirty="0" smtClean="0">
                <a:solidFill>
                  <a:srgbClr val="FF0000"/>
                </a:solidFill>
              </a:rPr>
              <a:t>ذهن وفکر</a:t>
            </a:r>
            <a:r>
              <a:rPr lang="ar-SA" dirty="0" smtClean="0">
                <a:solidFill>
                  <a:srgbClr val="FF0000"/>
                </a:solidFill>
              </a:rPr>
              <a:t>کار </a:t>
            </a:r>
            <a:r>
              <a:rPr lang="ar-SA" dirty="0">
                <a:solidFill>
                  <a:srgbClr val="FF0000"/>
                </a:solidFill>
              </a:rPr>
              <a:t>آمد و ذهن روشن و دست های قوی پنجه </a:t>
            </a:r>
            <a:r>
              <a:rPr lang="ar-SA" dirty="0"/>
              <a:t>آنانی است که در هر جای دیگر جهان وجود دارد و می تواند در عرصه خاص خود خلاقیت یابد</a:t>
            </a:r>
            <a:r>
              <a:rPr lang="ar-SA" dirty="0" smtClean="0"/>
              <a:t>.</a:t>
            </a:r>
            <a:endParaRPr lang="fa-IR" dirty="0" smtClean="0"/>
          </a:p>
          <a:p>
            <a:r>
              <a:rPr lang="ar-SA" dirty="0">
                <a:solidFill>
                  <a:srgbClr val="FF0000"/>
                </a:solidFill>
              </a:rPr>
              <a:t>مقوله معنوی زبان فارسی </a:t>
            </a:r>
            <a:r>
              <a:rPr lang="fa-IR" dirty="0" smtClean="0"/>
              <a:t>که </a:t>
            </a:r>
            <a:r>
              <a:rPr lang="ar-SA" dirty="0" smtClean="0">
                <a:solidFill>
                  <a:srgbClr val="FF0000"/>
                </a:solidFill>
              </a:rPr>
              <a:t>حاصل </a:t>
            </a:r>
            <a:r>
              <a:rPr lang="ar-SA" dirty="0">
                <a:solidFill>
                  <a:srgbClr val="FF0000"/>
                </a:solidFill>
              </a:rPr>
              <a:t>تجارب طولانی </a:t>
            </a:r>
            <a:r>
              <a:rPr lang="ar-SA" dirty="0"/>
              <a:t>مردم با مظاهری است که به اندیشه پدیدآورندگان آن وسعت و قوت داده و ظرافت های زندگی پر بار مردمی </a:t>
            </a:r>
            <a:r>
              <a:rPr lang="ar-SA" dirty="0">
                <a:solidFill>
                  <a:srgbClr val="FF0000"/>
                </a:solidFill>
              </a:rPr>
              <a:t>مؤدب و صاحبدل و دوستدار جمال و </a:t>
            </a:r>
            <a:r>
              <a:rPr lang="ar-SA" dirty="0" smtClean="0">
                <a:solidFill>
                  <a:srgbClr val="FF0000"/>
                </a:solidFill>
              </a:rPr>
              <a:t>کمال</a:t>
            </a:r>
            <a:r>
              <a:rPr lang="fa-IR" dirty="0" smtClean="0">
                <a:solidFill>
                  <a:srgbClr val="FF0000"/>
                </a:solidFill>
              </a:rPr>
              <a:t> </a:t>
            </a:r>
            <a:r>
              <a:rPr lang="fa-IR" dirty="0" smtClean="0"/>
              <a:t>بوجود بیاورد </a:t>
            </a:r>
            <a:r>
              <a:rPr lang="fa-IR" dirty="0" smtClean="0">
                <a:solidFill>
                  <a:srgbClr val="FF0000"/>
                </a:solidFill>
              </a:rPr>
              <a:t>وزبان وکلامی </a:t>
            </a:r>
            <a:r>
              <a:rPr lang="fa-IR" dirty="0" smtClean="0"/>
              <a:t>زیبا بیافریند.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973862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480720"/>
          </a:xfrm>
        </p:spPr>
        <p:txBody>
          <a:bodyPr/>
          <a:lstStyle/>
          <a:p>
            <a:r>
              <a:rPr lang="ar-SA" dirty="0">
                <a:solidFill>
                  <a:srgbClr val="FF0000"/>
                </a:solidFill>
              </a:rPr>
              <a:t>کلام</a:t>
            </a:r>
            <a:r>
              <a:rPr lang="ar-SA" dirty="0"/>
              <a:t> آنان را در شمار </a:t>
            </a:r>
            <a:r>
              <a:rPr lang="ar-SA" dirty="0">
                <a:solidFill>
                  <a:srgbClr val="FF0000"/>
                </a:solidFill>
              </a:rPr>
              <a:t>فصیح ترین و بليغ ترين </a:t>
            </a:r>
            <a:r>
              <a:rPr lang="ar-SA" dirty="0"/>
              <a:t>و في الجمله زیباترین و ساده ترین ابزارهای انتقال اندیشه و معنی محسوب گرداند.</a:t>
            </a:r>
            <a:endParaRPr lang="en-US" dirty="0"/>
          </a:p>
          <a:p>
            <a:r>
              <a:rPr lang="ar-SA" dirty="0">
                <a:solidFill>
                  <a:srgbClr val="FF0000"/>
                </a:solidFill>
              </a:rPr>
              <a:t>دیگر ظواهر و آثار مدنی</a:t>
            </a:r>
            <a:r>
              <a:rPr lang="ar-SA" dirty="0"/>
              <a:t>، اعم از </a:t>
            </a:r>
            <a:r>
              <a:rPr lang="ar-SA" dirty="0">
                <a:solidFill>
                  <a:srgbClr val="FF0000"/>
                </a:solidFill>
              </a:rPr>
              <a:t>مادی و معنوی </a:t>
            </a:r>
            <a:r>
              <a:rPr lang="fa-IR" dirty="0" smtClean="0">
                <a:solidFill>
                  <a:srgbClr val="FF0000"/>
                </a:solidFill>
              </a:rPr>
              <a:t> </a:t>
            </a:r>
            <a:r>
              <a:rPr lang="fa-IR" dirty="0" smtClean="0"/>
              <a:t>و</a:t>
            </a:r>
            <a:r>
              <a:rPr lang="ar-SA" dirty="0"/>
              <a:t>در بسیاری از زمینه های حیات انسانی، بی تردید، می توان گفت که </a:t>
            </a:r>
            <a:r>
              <a:rPr lang="ar-SA" dirty="0">
                <a:solidFill>
                  <a:srgbClr val="FF0000"/>
                </a:solidFill>
              </a:rPr>
              <a:t>همه ملل خوش نام عالم </a:t>
            </a:r>
            <a:r>
              <a:rPr lang="ar-SA" dirty="0"/>
              <a:t>به مدارجی از تعالی دست یافته اند و </a:t>
            </a:r>
            <a:r>
              <a:rPr lang="ar-SA" b="1" dirty="0"/>
              <a:t>هیچ طایفه ای را بر دیگری مزیت خاصی </a:t>
            </a:r>
            <a:r>
              <a:rPr lang="ar-SA" dirty="0"/>
              <a:t>ندارد </a:t>
            </a:r>
            <a:r>
              <a:rPr lang="ar-SA" dirty="0" smtClean="0"/>
              <a:t>.</a:t>
            </a:r>
            <a:endParaRPr lang="fa-IR" dirty="0" smtClean="0"/>
          </a:p>
          <a:p>
            <a:r>
              <a:rPr lang="ar-SA" dirty="0" smtClean="0"/>
              <a:t> </a:t>
            </a:r>
            <a:r>
              <a:rPr lang="ar-SA" dirty="0"/>
              <a:t>مردم برای </a:t>
            </a:r>
            <a:r>
              <a:rPr lang="ar-SA" dirty="0">
                <a:solidFill>
                  <a:srgbClr val="FF0000"/>
                </a:solidFill>
              </a:rPr>
              <a:t>ادامه زندگانی </a:t>
            </a:r>
            <a:r>
              <a:rPr lang="ar-SA" dirty="0"/>
              <a:t>و </a:t>
            </a:r>
            <a:r>
              <a:rPr lang="ar-SA" dirty="0">
                <a:solidFill>
                  <a:srgbClr val="FF0000"/>
                </a:solidFill>
              </a:rPr>
              <a:t>خاصه ایستادگی </a:t>
            </a:r>
            <a:r>
              <a:rPr lang="ar-SA" dirty="0"/>
              <a:t>در برابر نیروهای ستمگر، از نوعی </a:t>
            </a:r>
            <a:r>
              <a:rPr lang="ar-SA" dirty="0">
                <a:solidFill>
                  <a:srgbClr val="FF0000"/>
                </a:solidFill>
              </a:rPr>
              <a:t>مقاومت هوشیارانه بی سلاح </a:t>
            </a:r>
            <a:r>
              <a:rPr lang="ar-SA" dirty="0"/>
              <a:t>بهره بر گیرند، تا در </a:t>
            </a:r>
            <a:r>
              <a:rPr lang="ar-SA" dirty="0">
                <a:solidFill>
                  <a:srgbClr val="FF0000"/>
                </a:solidFill>
              </a:rPr>
              <a:t>عین حفظ تمامیت </a:t>
            </a:r>
            <a:r>
              <a:rPr lang="ar-SA" dirty="0"/>
              <a:t>اخلاقی و معنوی، از خشونت و شدت عمل قدرت های حاکم نیز جلوگیری نمایند</a:t>
            </a:r>
            <a:r>
              <a:rPr lang="ar-SA" dirty="0" smtClean="0"/>
              <a:t>.</a:t>
            </a:r>
            <a:r>
              <a:rPr lang="fa-IR" dirty="0" smtClean="0"/>
              <a:t>  </a:t>
            </a:r>
          </a:p>
          <a:p>
            <a:r>
              <a:rPr lang="ar-SA" dirty="0">
                <a:solidFill>
                  <a:srgbClr val="FF0000"/>
                </a:solidFill>
              </a:rPr>
              <a:t>این مقاومت ها </a:t>
            </a:r>
            <a:r>
              <a:rPr lang="ar-SA" dirty="0"/>
              <a:t>در اساس فرهنگی است و با </a:t>
            </a:r>
            <a:r>
              <a:rPr lang="ar-SA" dirty="0">
                <a:solidFill>
                  <a:srgbClr val="FF0000"/>
                </a:solidFill>
              </a:rPr>
              <a:t>زبان و اندیشه و خط و کتابت و عادات و رسوم اجتماعی</a:t>
            </a:r>
            <a:r>
              <a:rPr lang="ar-SA" dirty="0"/>
              <a:t> بیشتر سر و کار دارد تا مثلا امور دیگری که با ظواهر مادی متجانس است</a:t>
            </a:r>
            <a:endParaRPr lang="en-US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91472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>
            <a:normAutofit lnSpcReduction="10000"/>
          </a:bodyPr>
          <a:lstStyle/>
          <a:p>
            <a:r>
              <a:rPr lang="fa-IR" dirty="0" smtClean="0"/>
              <a:t>قبل از شروع به معانی کلماتی که در ذیل به آن اشاره شده است می پردازیم وسپس به موضوعات مطرح شده وارد خواهیم شد:</a:t>
            </a:r>
          </a:p>
          <a:p>
            <a:pPr algn="ctr"/>
            <a:r>
              <a:rPr lang="fa-IR" dirty="0" smtClean="0">
                <a:solidFill>
                  <a:srgbClr val="FF0000"/>
                </a:solidFill>
              </a:rPr>
              <a:t>1-مفهوم نجد :</a:t>
            </a:r>
          </a:p>
          <a:p>
            <a:pPr algn="ctr"/>
            <a:r>
              <a:rPr lang="fa-IR" dirty="0">
                <a:solidFill>
                  <a:srgbClr val="FF0000"/>
                </a:solidFill>
              </a:rPr>
              <a:t>قلمرو جغرافیایی نجد </a:t>
            </a:r>
            <a:r>
              <a:rPr lang="fa-IR" dirty="0" smtClean="0">
                <a:solidFill>
                  <a:srgbClr val="FF0000"/>
                </a:solidFill>
              </a:rPr>
              <a:t>ایران</a:t>
            </a:r>
          </a:p>
          <a:p>
            <a:r>
              <a:rPr lang="fa-IR" dirty="0" smtClean="0"/>
              <a:t> </a:t>
            </a:r>
            <a:r>
              <a:rPr lang="fa-IR" dirty="0"/>
              <a:t>به مساحت ۲۶۰۰۰۰۰ تا ۳۰۰۰۰۰۰ کیلومتر مربع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غرب</a:t>
            </a:r>
            <a:r>
              <a:rPr lang="fa-IR" dirty="0" smtClean="0"/>
              <a:t> </a:t>
            </a:r>
            <a:r>
              <a:rPr lang="fa-IR" dirty="0"/>
              <a:t>به بين النهرين منتهی است و در امتداد دامنه ها باختری</a:t>
            </a:r>
          </a:p>
          <a:p>
            <a:r>
              <a:rPr lang="fa-IR" dirty="0"/>
              <a:t>زاگرس که تا دجله ادامه دارد به آرارات و کوههای ارمنستان می </a:t>
            </a:r>
            <a:r>
              <a:rPr lang="fa-IR" dirty="0" smtClean="0"/>
              <a:t>رسد</a:t>
            </a:r>
          </a:p>
          <a:p>
            <a:r>
              <a:rPr lang="fa-IR" dirty="0" smtClean="0"/>
              <a:t> </a:t>
            </a:r>
            <a:r>
              <a:rPr lang="fa-IR" dirty="0">
                <a:solidFill>
                  <a:srgbClr val="FF0000"/>
                </a:solidFill>
              </a:rPr>
              <a:t>شمال غربی</a:t>
            </a:r>
            <a:r>
              <a:rPr lang="fa-IR" dirty="0"/>
              <a:t>: سلسله جبال بلند البرز یا قفقازیه که در قاره آسیا و </a:t>
            </a:r>
            <a:r>
              <a:rPr lang="fa-IR" dirty="0" smtClean="0"/>
              <a:t>اروپا را </a:t>
            </a:r>
            <a:r>
              <a:rPr lang="fa-IR" dirty="0"/>
              <a:t>از هم جدا می کند تا به دریاچه خزر امتداد می یابد و سپس به دشت خوارزم و دریاچه آرال می پیوندد آبخیز آمودریا و سیردریا منطقه ای است که از قدیمترین ایام تاریخی حوزه تلاش مدنی ایرانیان </a:t>
            </a:r>
            <a:r>
              <a:rPr lang="fa-IR" dirty="0" smtClean="0"/>
              <a:t>بوده است</a:t>
            </a:r>
            <a:r>
              <a:rPr lang="fa-IR" dirty="0"/>
              <a:t>. </a:t>
            </a:r>
            <a:endParaRPr lang="fa-IR" dirty="0" smtClean="0"/>
          </a:p>
          <a:p>
            <a:r>
              <a:rPr lang="fa-IR" dirty="0" smtClean="0">
                <a:solidFill>
                  <a:srgbClr val="FF0000"/>
                </a:solidFill>
              </a:rPr>
              <a:t>در </a:t>
            </a:r>
            <a:r>
              <a:rPr lang="fa-IR" dirty="0">
                <a:solidFill>
                  <a:srgbClr val="FF0000"/>
                </a:solidFill>
              </a:rPr>
              <a:t>مشرق </a:t>
            </a:r>
            <a:r>
              <a:rPr lang="fa-IR" dirty="0"/>
              <a:t>فلات سه رشته کوه متوازی کوههای سلیمان </a:t>
            </a:r>
            <a:r>
              <a:rPr lang="fa-IR" dirty="0" smtClean="0"/>
              <a:t>قرار </a:t>
            </a:r>
            <a:r>
              <a:rPr lang="fa-IR" dirty="0"/>
              <a:t>دارد </a:t>
            </a:r>
            <a:r>
              <a:rPr lang="fa-IR" dirty="0" smtClean="0"/>
              <a:t>که با </a:t>
            </a:r>
            <a:r>
              <a:rPr lang="fa-IR" dirty="0"/>
              <a:t>پیوستن به کوه بابا به سلسله جبال هندوکش و از آنجا به </a:t>
            </a:r>
            <a:r>
              <a:rPr lang="fa-IR" dirty="0" smtClean="0"/>
              <a:t>هيماليا وصل </a:t>
            </a:r>
            <a:r>
              <a:rPr lang="fa-IR" dirty="0"/>
              <a:t>می شود </a:t>
            </a:r>
            <a:r>
              <a:rPr lang="fa-IR" dirty="0" smtClean="0"/>
              <a:t>.</a:t>
            </a:r>
          </a:p>
          <a:p>
            <a:r>
              <a:rPr lang="fa-IR" dirty="0" smtClean="0"/>
              <a:t> </a:t>
            </a:r>
            <a:r>
              <a:rPr lang="fa-IR" dirty="0">
                <a:solidFill>
                  <a:srgbClr val="FF0000"/>
                </a:solidFill>
              </a:rPr>
              <a:t>جنوب</a:t>
            </a:r>
            <a:r>
              <a:rPr lang="fa-IR" dirty="0"/>
              <a:t> کشور را هم خلیج فارس و بحر عمان در بر می گیرد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484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336704"/>
          </a:xfrm>
        </p:spPr>
        <p:txBody>
          <a:bodyPr>
            <a:normAutofit fontScale="85000" lnSpcReduction="20000"/>
          </a:bodyPr>
          <a:lstStyle/>
          <a:p>
            <a:endParaRPr lang="fa-IR" dirty="0" smtClean="0"/>
          </a:p>
          <a:p>
            <a:r>
              <a:rPr lang="ar-SA" dirty="0" smtClean="0"/>
              <a:t>پیداست </a:t>
            </a:r>
            <a:r>
              <a:rPr lang="ar-SA" dirty="0"/>
              <a:t>که </a:t>
            </a:r>
            <a:r>
              <a:rPr lang="ar-SA" dirty="0">
                <a:solidFill>
                  <a:srgbClr val="FF0000"/>
                </a:solidFill>
              </a:rPr>
              <a:t>ریشه آنها را اخلاق و آداب و تف</a:t>
            </a:r>
            <a:r>
              <a:rPr lang="fa-IR" dirty="0">
                <a:solidFill>
                  <a:srgbClr val="FF0000"/>
                </a:solidFill>
              </a:rPr>
              <a:t>ک</a:t>
            </a:r>
            <a:r>
              <a:rPr lang="ar-SA" dirty="0">
                <a:solidFill>
                  <a:srgbClr val="FF0000"/>
                </a:solidFill>
              </a:rPr>
              <a:t>ر و شئون مردمی </a:t>
            </a:r>
            <a:r>
              <a:rPr lang="ar-SA" dirty="0"/>
              <a:t>و خاصه ایرانی تشکیل میدهد که در مجموع به صور</a:t>
            </a:r>
            <a:r>
              <a:rPr lang="fa-IR" dirty="0"/>
              <a:t>ت</a:t>
            </a:r>
            <a:r>
              <a:rPr lang="ar-SA" dirty="0"/>
              <a:t> ذیل نمودار می شوند</a:t>
            </a:r>
            <a:r>
              <a:rPr lang="ar-SA" dirty="0" smtClean="0"/>
              <a:t>:</a:t>
            </a:r>
            <a:endParaRPr lang="fa-IR" dirty="0" smtClean="0"/>
          </a:p>
          <a:p>
            <a:r>
              <a:rPr lang="ar-SA" dirty="0"/>
              <a:t>ا- ارزش های تازه ای را در برابر نظام اعتباری حاکم و حاکمیت مستقر خلق می کند به رواج آنها می پردازد</a:t>
            </a:r>
            <a:r>
              <a:rPr lang="ar-SA" dirty="0" smtClean="0"/>
              <a:t>.</a:t>
            </a:r>
            <a:endParaRPr lang="fa-IR" dirty="0" smtClean="0"/>
          </a:p>
          <a:p>
            <a:r>
              <a:rPr lang="ar-SA" dirty="0" smtClean="0"/>
              <a:t> </a:t>
            </a:r>
            <a:r>
              <a:rPr lang="fa-IR" dirty="0" smtClean="0"/>
              <a:t>به عنوان مثال </a:t>
            </a:r>
            <a:r>
              <a:rPr lang="ar-SA" dirty="0" smtClean="0"/>
              <a:t>، </a:t>
            </a:r>
            <a:r>
              <a:rPr lang="ar-SA" dirty="0">
                <a:solidFill>
                  <a:srgbClr val="FF0000"/>
                </a:solidFill>
              </a:rPr>
              <a:t>عنصر متفوق </a:t>
            </a:r>
            <a:r>
              <a:rPr lang="ar-SA" dirty="0"/>
              <a:t>را از </a:t>
            </a:r>
            <a:r>
              <a:rPr lang="fa-IR" dirty="0" smtClean="0"/>
              <a:t>خشونت و</a:t>
            </a:r>
            <a:r>
              <a:rPr lang="ar-SA" dirty="0" smtClean="0"/>
              <a:t>مرکز </a:t>
            </a:r>
            <a:r>
              <a:rPr lang="ar-SA" dirty="0"/>
              <a:t>لجام گسیخته شمشیر زنی و کشورگشایی و لشکر آرایی </a:t>
            </a:r>
            <a:r>
              <a:rPr lang="ar-SA" dirty="0" smtClean="0"/>
              <a:t>به</a:t>
            </a:r>
            <a:r>
              <a:rPr lang="fa-IR" dirty="0" smtClean="0"/>
              <a:t> پایین </a:t>
            </a:r>
            <a:r>
              <a:rPr lang="ar-SA" dirty="0" smtClean="0"/>
              <a:t>می </a:t>
            </a:r>
            <a:r>
              <a:rPr lang="ar-SA" dirty="0"/>
              <a:t>کشاند و وادارش می کند که در </a:t>
            </a:r>
            <a:r>
              <a:rPr lang="ar-SA" dirty="0">
                <a:solidFill>
                  <a:srgbClr val="FF0000"/>
                </a:solidFill>
              </a:rPr>
              <a:t>برابر شیخ مدرسه و مرشد روحانی خانقاه به زانوی ادب بنشیند</a:t>
            </a:r>
            <a:r>
              <a:rPr lang="ar-SA" dirty="0"/>
              <a:t>.</a:t>
            </a:r>
            <a:endParaRPr lang="en-US" dirty="0"/>
          </a:p>
          <a:p>
            <a:r>
              <a:rPr lang="fa-IR" dirty="0"/>
              <a:t>۲- </a:t>
            </a:r>
            <a:r>
              <a:rPr lang="ar-SA" dirty="0"/>
              <a:t>آنگاه که زبان نیروی فرمانروا غیر از زبان مردم کوچه و بازار است، به رواج نظم و نثر فارسی </a:t>
            </a:r>
            <a:r>
              <a:rPr lang="fa-IR" dirty="0" smtClean="0"/>
              <a:t>روی می آورد</a:t>
            </a:r>
            <a:r>
              <a:rPr lang="ar-SA" dirty="0" smtClean="0"/>
              <a:t>و </a:t>
            </a:r>
            <a:r>
              <a:rPr lang="ar-SA" dirty="0"/>
              <a:t>مضامین بکر و دلپسند و زیبا را، به صد حیلت هنرمندانه و استادانه، </a:t>
            </a:r>
            <a:r>
              <a:rPr lang="ar-SA" dirty="0" smtClean="0"/>
              <a:t>بیان</a:t>
            </a:r>
            <a:r>
              <a:rPr lang="fa-IR" dirty="0" smtClean="0"/>
              <a:t> می دارد</a:t>
            </a:r>
          </a:p>
          <a:p>
            <a:r>
              <a:rPr lang="ar-SA" dirty="0"/>
              <a:t> تا از نفوذ تند و مخرب و بیگانگی آفرین قدرت غالب کم کند و همدلی و همراستای مردمان را با همزبانی آنان همداستان سازد. </a:t>
            </a:r>
            <a:endParaRPr lang="fa-IR" dirty="0" smtClean="0"/>
          </a:p>
          <a:p>
            <a:r>
              <a:rPr lang="ar-SA" dirty="0" smtClean="0">
                <a:solidFill>
                  <a:srgbClr val="FF0000"/>
                </a:solidFill>
              </a:rPr>
              <a:t>نقش </a:t>
            </a:r>
            <a:r>
              <a:rPr lang="ar-SA" dirty="0">
                <a:solidFill>
                  <a:srgbClr val="FF0000"/>
                </a:solidFill>
              </a:rPr>
              <a:t>عظیم ادب فارسی </a:t>
            </a:r>
            <a:r>
              <a:rPr lang="ar-SA" dirty="0"/>
              <a:t>و </a:t>
            </a:r>
            <a:r>
              <a:rPr lang="fa-IR" dirty="0" smtClean="0">
                <a:solidFill>
                  <a:srgbClr val="FF0000"/>
                </a:solidFill>
              </a:rPr>
              <a:t>مخصوصا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SA" dirty="0">
                <a:solidFill>
                  <a:srgbClr val="FF0000"/>
                </a:solidFill>
              </a:rPr>
              <a:t>شعر </a:t>
            </a:r>
            <a:r>
              <a:rPr lang="ar-SA" dirty="0"/>
              <a:t>را، که </a:t>
            </a:r>
            <a:r>
              <a:rPr lang="ar-SA" dirty="0" smtClean="0"/>
              <a:t>از</a:t>
            </a:r>
            <a:r>
              <a:rPr lang="fa-IR" dirty="0" smtClean="0"/>
              <a:t>ساده </a:t>
            </a:r>
            <a:r>
              <a:rPr lang="ar-SA" dirty="0" smtClean="0"/>
              <a:t>ترین </a:t>
            </a:r>
            <a:r>
              <a:rPr lang="ar-SA" dirty="0"/>
              <a:t>ابزارهای تفهیم و تفهم و تفاهم همه جانبه ملی ایرانیان در همه بسيط فلات ایران است نیکو </a:t>
            </a:r>
            <a:r>
              <a:rPr lang="ar-SA" dirty="0" smtClean="0"/>
              <a:t>دانست</a:t>
            </a:r>
            <a:r>
              <a:rPr lang="fa-IR" dirty="0" smtClean="0"/>
              <a:t>ه</a:t>
            </a:r>
            <a:r>
              <a:rPr lang="ar-SA" dirty="0" smtClean="0"/>
              <a:t> </a:t>
            </a:r>
            <a:r>
              <a:rPr lang="ar-SA" dirty="0"/>
              <a:t>و شاعران بزرگ، را در هر دوره ای که مشکلات اجتماعی توده ها افزایش یافته است، </a:t>
            </a:r>
            <a:r>
              <a:rPr lang="ar-SA" dirty="0">
                <a:solidFill>
                  <a:srgbClr val="FF0000"/>
                </a:solidFill>
              </a:rPr>
              <a:t>مظهر مقاومت ملی و ایستادگی فرهنگی ایرانیان </a:t>
            </a:r>
            <a:r>
              <a:rPr lang="ar-SA" dirty="0"/>
              <a:t>شمرد.</a:t>
            </a:r>
            <a:endParaRPr lang="en-US" dirty="0"/>
          </a:p>
          <a:p>
            <a:r>
              <a:rPr lang="fa-IR" dirty="0" smtClean="0"/>
              <a:t> </a:t>
            </a:r>
            <a:r>
              <a:rPr lang="ar-SA" dirty="0"/>
              <a:t>در همه حال به صورتی </a:t>
            </a:r>
            <a:r>
              <a:rPr lang="ar-SA" dirty="0">
                <a:solidFill>
                  <a:srgbClr val="FF0000"/>
                </a:solidFill>
              </a:rPr>
              <a:t>آگاهانه و معقول و هوشیار </a:t>
            </a:r>
            <a:r>
              <a:rPr lang="ar-SA" dirty="0"/>
              <a:t>به دفاع از </a:t>
            </a:r>
            <a:r>
              <a:rPr lang="ar-SA" dirty="0">
                <a:solidFill>
                  <a:srgbClr val="FF0000"/>
                </a:solidFill>
              </a:rPr>
              <a:t>موجودیت اصیل ملت ایران</a:t>
            </a:r>
            <a:r>
              <a:rPr lang="ar-SA" dirty="0"/>
              <a:t> پرداخته اند.</a:t>
            </a:r>
            <a:endParaRPr lang="en-US" dirty="0"/>
          </a:p>
          <a:p>
            <a:pPr marL="0" indent="0">
              <a:buNone/>
            </a:pPr>
            <a:r>
              <a:rPr lang="fa-I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1070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568952" cy="6408712"/>
          </a:xfrm>
        </p:spPr>
        <p:txBody>
          <a:bodyPr>
            <a:normAutofit fontScale="92500"/>
          </a:bodyPr>
          <a:lstStyle/>
          <a:p>
            <a:r>
              <a:rPr lang="fa-IR" dirty="0" smtClean="0"/>
              <a:t>اگر اشارتی به </a:t>
            </a:r>
            <a:r>
              <a:rPr lang="ar-SA" dirty="0" smtClean="0"/>
              <a:t>آثار </a:t>
            </a:r>
            <a:r>
              <a:rPr lang="ar-SA" dirty="0"/>
              <a:t>سخنوران </a:t>
            </a:r>
            <a:r>
              <a:rPr lang="fa-IR" dirty="0" smtClean="0"/>
              <a:t>وشاعران </a:t>
            </a:r>
            <a:r>
              <a:rPr lang="ar-SA" dirty="0"/>
              <a:t>بزرگ </a:t>
            </a:r>
            <a:r>
              <a:rPr lang="fa-IR" dirty="0" smtClean="0"/>
              <a:t> چون </a:t>
            </a:r>
            <a:r>
              <a:rPr lang="ar-SA" dirty="0" smtClean="0">
                <a:solidFill>
                  <a:srgbClr val="FF0000"/>
                </a:solidFill>
              </a:rPr>
              <a:t>فردوسی </a:t>
            </a:r>
            <a:r>
              <a:rPr lang="ar-SA" dirty="0">
                <a:solidFill>
                  <a:srgbClr val="FF0000"/>
                </a:solidFill>
              </a:rPr>
              <a:t>و سعدی و مولوی و </a:t>
            </a:r>
            <a:r>
              <a:rPr lang="ar-SA" dirty="0" smtClean="0">
                <a:solidFill>
                  <a:srgbClr val="FF0000"/>
                </a:solidFill>
              </a:rPr>
              <a:t>حاف</a:t>
            </a:r>
            <a:r>
              <a:rPr lang="fa-IR" dirty="0" smtClean="0">
                <a:solidFill>
                  <a:srgbClr val="FF0000"/>
                </a:solidFill>
              </a:rPr>
              <a:t>ظ </a:t>
            </a:r>
            <a:r>
              <a:rPr lang="fa-IR" dirty="0" smtClean="0"/>
              <a:t>داشته باشیم شاخصه های عزت وعظمت ایرانی را در آن به منظور مبارزه فرهنگی می بینیم.</a:t>
            </a:r>
          </a:p>
          <a:p>
            <a:r>
              <a:rPr lang="fa-IR" dirty="0" smtClean="0"/>
              <a:t>همینطورحکیم سنایی که در اشعارش در مذمت اهل قدرت می سراید وتاثیر آن را از نا اهلانی که برمسند عزت تکیه می زنند.</a:t>
            </a:r>
          </a:p>
          <a:p>
            <a:r>
              <a:rPr lang="fa-IR" dirty="0" smtClean="0"/>
              <a:t> </a:t>
            </a:r>
            <a:r>
              <a:rPr lang="ar-SA" dirty="0">
                <a:solidFill>
                  <a:srgbClr val="FF0000"/>
                </a:solidFill>
              </a:rPr>
              <a:t>راز جاودانگی </a:t>
            </a:r>
            <a:r>
              <a:rPr lang="ar-SA" dirty="0"/>
              <a:t>سخنان </a:t>
            </a:r>
            <a:r>
              <a:rPr lang="ar-SA" dirty="0">
                <a:solidFill>
                  <a:srgbClr val="FF0000"/>
                </a:solidFill>
              </a:rPr>
              <a:t>حافظ انقلابی </a:t>
            </a:r>
            <a:r>
              <a:rPr lang="ar-SA" dirty="0"/>
              <a:t>بی شبهه در </a:t>
            </a:r>
            <a:r>
              <a:rPr lang="ar-SA" dirty="0">
                <a:solidFill>
                  <a:srgbClr val="FF0000"/>
                </a:solidFill>
              </a:rPr>
              <a:t>همین پایبندی او به اصول اساسی فرهنگ ایرانی </a:t>
            </a:r>
            <a:r>
              <a:rPr lang="ar-SA" dirty="0"/>
              <a:t>است. او، همانند دیگر بزرگان ادب فارسی، جامعه خود را می شناسد، دردهای </a:t>
            </a:r>
            <a:r>
              <a:rPr lang="ar-SA" dirty="0" smtClean="0"/>
              <a:t>م</a:t>
            </a:r>
            <a:r>
              <a:rPr lang="fa-IR" dirty="0" smtClean="0"/>
              <a:t>ردم را بطور آشکار وپنهان بیان می کند.</a:t>
            </a:r>
          </a:p>
          <a:p>
            <a:r>
              <a:rPr lang="fa-IR" dirty="0" smtClean="0"/>
              <a:t>وشاعرانی چون </a:t>
            </a:r>
            <a:r>
              <a:rPr lang="fa-IR" dirty="0" smtClean="0">
                <a:solidFill>
                  <a:srgbClr val="FF0000"/>
                </a:solidFill>
              </a:rPr>
              <a:t>ادیب الممالک فراهانی </a:t>
            </a:r>
            <a:r>
              <a:rPr lang="fa-IR" dirty="0" smtClean="0"/>
              <a:t>شاعر سده چهاردهم هجری قمری که پس از </a:t>
            </a:r>
            <a:r>
              <a:rPr lang="fa-IR" dirty="0" smtClean="0">
                <a:solidFill>
                  <a:srgbClr val="FF0000"/>
                </a:solidFill>
              </a:rPr>
              <a:t>توپ بستن مجلس </a:t>
            </a:r>
            <a:r>
              <a:rPr lang="fa-IR" dirty="0" smtClean="0"/>
              <a:t>خطاب به محمد علی شاه مطالب زیبا می سرایدومی نویسد.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وعبید زاکانی </a:t>
            </a:r>
            <a:r>
              <a:rPr lang="fa-IR" dirty="0" smtClean="0"/>
              <a:t>که با طنزی ظریف وزیبا ستمگری وجهل را بیان می نمود.</a:t>
            </a:r>
          </a:p>
          <a:p>
            <a:r>
              <a:rPr lang="fa-IR" dirty="0" smtClean="0"/>
              <a:t>اینگونه رفتار های را توسط بزرگان که به قلم تحریر در می آمد مبارزه فرهنگی می نامیدند</a:t>
            </a:r>
          </a:p>
          <a:p>
            <a:r>
              <a:rPr lang="fa-IR" dirty="0" smtClean="0"/>
              <a:t>سروده ها ویا نوشته های حکایت ها وطنزهاعلاوه برکنترل حاکمان نقش داشته بلکه از رنج درون مردم کاسته وتحمل سختی های همه جاگیر وجانسوز را آسانترمی ساخت.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976526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6264696"/>
          </a:xfrm>
        </p:spPr>
        <p:txBody>
          <a:bodyPr>
            <a:normAutofit/>
          </a:bodyPr>
          <a:lstStyle/>
          <a:p>
            <a:pPr algn="ctr"/>
            <a:endParaRPr lang="fa-IR" b="1" dirty="0" smtClean="0">
              <a:solidFill>
                <a:srgbClr val="FF0000"/>
              </a:solidFill>
            </a:endParaRPr>
          </a:p>
          <a:p>
            <a:pPr algn="ctr"/>
            <a:r>
              <a:rPr lang="ar-SA" b="1" dirty="0" smtClean="0">
                <a:solidFill>
                  <a:srgbClr val="FF0000"/>
                </a:solidFill>
              </a:rPr>
              <a:t>تلاش </a:t>
            </a:r>
            <a:r>
              <a:rPr lang="ar-SA" b="1" dirty="0">
                <a:solidFill>
                  <a:srgbClr val="FF0000"/>
                </a:solidFill>
              </a:rPr>
              <a:t>های سازمان یافته اجتماعی</a:t>
            </a:r>
            <a:r>
              <a:rPr lang="fa-IR" b="1" dirty="0">
                <a:solidFill>
                  <a:srgbClr val="FF0000"/>
                </a:solidFill>
              </a:rPr>
              <a:t> </a:t>
            </a:r>
            <a:r>
              <a:rPr lang="fa-IR" b="1" dirty="0" smtClean="0">
                <a:solidFill>
                  <a:srgbClr val="FF0000"/>
                </a:solidFill>
              </a:rPr>
              <a:t>(فصل دوم بخش چهارم)</a:t>
            </a:r>
          </a:p>
          <a:p>
            <a:r>
              <a:rPr lang="fa-IR" b="1" dirty="0" smtClean="0">
                <a:solidFill>
                  <a:srgbClr val="FF0000"/>
                </a:solidFill>
              </a:rPr>
              <a:t> </a:t>
            </a:r>
            <a:r>
              <a:rPr lang="ar-SA" b="1" dirty="0"/>
              <a:t>تلاش های سازمان یافته اجتماعی</a:t>
            </a:r>
            <a:r>
              <a:rPr lang="fa-IR" b="1" dirty="0"/>
              <a:t>  </a:t>
            </a:r>
            <a:r>
              <a:rPr lang="fa-IR" b="1" dirty="0" smtClean="0"/>
              <a:t>برای رهایی از ظلم وستم به دوروش انجام می شد:</a:t>
            </a:r>
          </a:p>
          <a:p>
            <a:r>
              <a:rPr lang="fa-IR" b="1" dirty="0" smtClean="0"/>
              <a:t>الف: </a:t>
            </a:r>
            <a:r>
              <a:rPr lang="fa-IR" b="1" dirty="0" smtClean="0">
                <a:solidFill>
                  <a:srgbClr val="FF0000"/>
                </a:solidFill>
              </a:rPr>
              <a:t>توسط عیاران</a:t>
            </a:r>
          </a:p>
          <a:p>
            <a:r>
              <a:rPr lang="fa-IR" b="1" dirty="0" smtClean="0"/>
              <a:t>ب: </a:t>
            </a:r>
            <a:r>
              <a:rPr lang="fa-IR" b="1" dirty="0" smtClean="0">
                <a:solidFill>
                  <a:srgbClr val="FF0000"/>
                </a:solidFill>
              </a:rPr>
              <a:t>توسط خانقاه ومجامع اهل طرق</a:t>
            </a:r>
          </a:p>
          <a:p>
            <a:pPr algn="ctr"/>
            <a:r>
              <a:rPr lang="fa-IR" b="1" dirty="0" smtClean="0"/>
              <a:t>شیوه عیاران</a:t>
            </a:r>
          </a:p>
          <a:p>
            <a:endParaRPr lang="fa-IR" b="1" dirty="0" smtClean="0"/>
          </a:p>
          <a:p>
            <a:r>
              <a:rPr lang="ar-SA" dirty="0" smtClean="0"/>
              <a:t>شیوه </a:t>
            </a:r>
            <a:r>
              <a:rPr lang="ar-SA" dirty="0"/>
              <a:t>ای، از مبارزه های مردمی ایرانیان را </a:t>
            </a:r>
            <a:r>
              <a:rPr lang="ar-SA" dirty="0">
                <a:solidFill>
                  <a:srgbClr val="FF0000"/>
                </a:solidFill>
              </a:rPr>
              <a:t>تشکیل مجامع جوانمردی </a:t>
            </a:r>
            <a:r>
              <a:rPr lang="ar-SA" dirty="0" smtClean="0">
                <a:solidFill>
                  <a:srgbClr val="FF0000"/>
                </a:solidFill>
              </a:rPr>
              <a:t>و</a:t>
            </a:r>
            <a:r>
              <a:rPr lang="fa-IR" dirty="0" smtClean="0">
                <a:solidFill>
                  <a:srgbClr val="FF0000"/>
                </a:solidFill>
              </a:rPr>
              <a:t>عیاری </a:t>
            </a:r>
            <a:r>
              <a:rPr lang="fa-IR" dirty="0" smtClean="0"/>
              <a:t>می توان </a:t>
            </a:r>
            <a:r>
              <a:rPr lang="ar-SA" dirty="0" smtClean="0"/>
              <a:t>شمرد</a:t>
            </a:r>
            <a:r>
              <a:rPr lang="ar-SA" dirty="0"/>
              <a:t>، مردمی که به صور </a:t>
            </a:r>
            <a:r>
              <a:rPr lang="ar-SA" dirty="0" smtClean="0"/>
              <a:t>مختلف، </a:t>
            </a:r>
            <a:r>
              <a:rPr lang="ar-SA" dirty="0"/>
              <a:t>جوانمردان، </a:t>
            </a:r>
            <a:r>
              <a:rPr lang="ar-SA" dirty="0" smtClean="0"/>
              <a:t>آزادگان</a:t>
            </a:r>
            <a:r>
              <a:rPr lang="fa-IR" dirty="0" smtClean="0"/>
              <a:t> دسته هایی بوجود</a:t>
            </a:r>
            <a:r>
              <a:rPr lang="fa-IR" dirty="0"/>
              <a:t> </a:t>
            </a:r>
            <a:r>
              <a:rPr lang="fa-IR" dirty="0" smtClean="0"/>
              <a:t>می آ</a:t>
            </a:r>
            <a:r>
              <a:rPr lang="ar-SA" dirty="0" smtClean="0"/>
              <a:t>وردند </a:t>
            </a:r>
            <a:r>
              <a:rPr lang="ar-SA" dirty="0"/>
              <a:t>و در فرصت های مقتضی به </a:t>
            </a:r>
            <a:r>
              <a:rPr lang="ar-SA" dirty="0">
                <a:solidFill>
                  <a:srgbClr val="FF0000"/>
                </a:solidFill>
              </a:rPr>
              <a:t>اخلال در امور دولت </a:t>
            </a:r>
            <a:r>
              <a:rPr lang="ar-SA" dirty="0" smtClean="0"/>
              <a:t>می </a:t>
            </a:r>
            <a:r>
              <a:rPr lang="ar-SA" dirty="0"/>
              <a:t>پرداختند. این گروهها بیش از همه نمایندگان اصناف شهری و </a:t>
            </a:r>
            <a:r>
              <a:rPr lang="fa-IR" dirty="0" smtClean="0"/>
              <a:t>معروف بودند</a:t>
            </a:r>
            <a:r>
              <a:rPr lang="ar-SA" dirty="0" smtClean="0"/>
              <a:t>و رو</a:t>
            </a:r>
            <a:r>
              <a:rPr lang="fa-IR" dirty="0" smtClean="0"/>
              <a:t>ح پیشه وری </a:t>
            </a:r>
            <a:r>
              <a:rPr lang="ar-SA" dirty="0" smtClean="0"/>
              <a:t> </a:t>
            </a:r>
            <a:r>
              <a:rPr lang="ar-SA" dirty="0"/>
              <a:t>و تعاون برخاسته از فضای مدنی بر فعالیت هایشان حاکم </a:t>
            </a:r>
            <a:r>
              <a:rPr lang="fa-IR" dirty="0" smtClean="0"/>
              <a:t>بود.</a:t>
            </a:r>
          </a:p>
          <a:p>
            <a:endParaRPr lang="fa-IR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9742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78780"/>
            <a:ext cx="8568952" cy="6390580"/>
          </a:xfrm>
        </p:spPr>
        <p:txBody>
          <a:bodyPr/>
          <a:lstStyle/>
          <a:p>
            <a:endParaRPr lang="fa-IR" dirty="0" smtClean="0"/>
          </a:p>
          <a:p>
            <a:r>
              <a:rPr lang="ar-SA" dirty="0" smtClean="0">
                <a:solidFill>
                  <a:srgbClr val="FF0000"/>
                </a:solidFill>
              </a:rPr>
              <a:t>مهمترین </a:t>
            </a:r>
            <a:r>
              <a:rPr lang="fa-IR" dirty="0" smtClean="0">
                <a:solidFill>
                  <a:srgbClr val="FF0000"/>
                </a:solidFill>
              </a:rPr>
              <a:t>ویژگی </a:t>
            </a:r>
            <a:r>
              <a:rPr lang="ar-SA" dirty="0" smtClean="0">
                <a:solidFill>
                  <a:srgbClr val="FF0000"/>
                </a:solidFill>
              </a:rPr>
              <a:t>آن</a:t>
            </a:r>
            <a:r>
              <a:rPr lang="fa-IR" dirty="0" smtClean="0">
                <a:solidFill>
                  <a:srgbClr val="FF0000"/>
                </a:solidFill>
              </a:rPr>
              <a:t>ان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SA" dirty="0">
                <a:solidFill>
                  <a:srgbClr val="FF0000"/>
                </a:solidFill>
              </a:rPr>
              <a:t>را چنین می توان خلاصه </a:t>
            </a:r>
            <a:r>
              <a:rPr lang="ar-SA" dirty="0" smtClean="0">
                <a:solidFill>
                  <a:srgbClr val="FF0000"/>
                </a:solidFill>
              </a:rPr>
              <a:t>کرد</a:t>
            </a:r>
            <a:r>
              <a:rPr lang="fa-IR" dirty="0" smtClean="0">
                <a:solidFill>
                  <a:srgbClr val="FF0000"/>
                </a:solidFill>
              </a:rPr>
              <a:t>:</a:t>
            </a:r>
            <a:endParaRPr lang="fa-IR" b="1" dirty="0">
              <a:solidFill>
                <a:srgbClr val="FF0000"/>
              </a:solidFill>
            </a:endParaRPr>
          </a:p>
          <a:p>
            <a:r>
              <a:rPr lang="fa-IR" dirty="0" smtClean="0"/>
              <a:t> </a:t>
            </a:r>
            <a:r>
              <a:rPr lang="fa-IR" dirty="0"/>
              <a:t>۱- </a:t>
            </a:r>
            <a:r>
              <a:rPr lang="ar-SA" dirty="0">
                <a:solidFill>
                  <a:srgbClr val="FF0000"/>
                </a:solidFill>
              </a:rPr>
              <a:t>فرهنگ مردمی </a:t>
            </a:r>
            <a:r>
              <a:rPr lang="ar-SA" dirty="0" smtClean="0"/>
              <a:t>دا</a:t>
            </a:r>
            <a:r>
              <a:rPr lang="fa-IR" dirty="0" smtClean="0"/>
              <a:t>شتند</a:t>
            </a:r>
            <a:r>
              <a:rPr lang="ar-SA" dirty="0" smtClean="0"/>
              <a:t>وغالبا ازمیان </a:t>
            </a:r>
            <a:r>
              <a:rPr lang="ar-SA" dirty="0">
                <a:solidFill>
                  <a:srgbClr val="FF0000"/>
                </a:solidFill>
              </a:rPr>
              <a:t>محرومترین</a:t>
            </a:r>
            <a:r>
              <a:rPr lang="ar-SA" dirty="0"/>
              <a:t> قشرهای اجتماعی </a:t>
            </a:r>
            <a:r>
              <a:rPr lang="fa-IR" dirty="0" smtClean="0"/>
              <a:t>بودند</a:t>
            </a:r>
            <a:r>
              <a:rPr lang="ar-SA" dirty="0" smtClean="0"/>
              <a:t> </a:t>
            </a:r>
            <a:r>
              <a:rPr lang="fa-IR" dirty="0" smtClean="0"/>
              <a:t>۲- </a:t>
            </a:r>
            <a:r>
              <a:rPr lang="ar-SA" dirty="0"/>
              <a:t>تلاش هایشان خود جوش است و از شوائب </a:t>
            </a:r>
            <a:r>
              <a:rPr lang="ar-SA" dirty="0">
                <a:solidFill>
                  <a:srgbClr val="FF0000"/>
                </a:solidFill>
              </a:rPr>
              <a:t>تحریک خارجی </a:t>
            </a:r>
            <a:r>
              <a:rPr lang="ar-SA" dirty="0" smtClean="0">
                <a:solidFill>
                  <a:srgbClr val="FF0000"/>
                </a:solidFill>
              </a:rPr>
              <a:t>مبر</a:t>
            </a:r>
            <a:r>
              <a:rPr lang="fa-IR" dirty="0" smtClean="0">
                <a:solidFill>
                  <a:srgbClr val="FF0000"/>
                </a:solidFill>
              </a:rPr>
              <a:t>ا </a:t>
            </a:r>
            <a:r>
              <a:rPr lang="fa-IR" dirty="0" smtClean="0"/>
              <a:t>بودند</a:t>
            </a:r>
            <a:r>
              <a:rPr lang="ar-SA" dirty="0" smtClean="0"/>
              <a:t>.</a:t>
            </a:r>
            <a:endParaRPr lang="en-US" dirty="0"/>
          </a:p>
          <a:p>
            <a:r>
              <a:rPr lang="fa-IR" dirty="0"/>
              <a:t>۳- </a:t>
            </a:r>
            <a:r>
              <a:rPr lang="ar-SA" dirty="0">
                <a:solidFill>
                  <a:srgbClr val="FF0000"/>
                </a:solidFill>
              </a:rPr>
              <a:t>رشد و پیگیری </a:t>
            </a:r>
            <a:r>
              <a:rPr lang="ar-SA" dirty="0"/>
              <a:t>تشکیلاتی آنان در </a:t>
            </a:r>
            <a:r>
              <a:rPr lang="ar-SA" dirty="0">
                <a:solidFill>
                  <a:srgbClr val="FF0000"/>
                </a:solidFill>
              </a:rPr>
              <a:t>دوره های بحرانی </a:t>
            </a:r>
            <a:r>
              <a:rPr lang="ar-SA" dirty="0"/>
              <a:t>زندگی اجتماعی است و به گونه نوعی عکس العمل در برابر نابسامانی ها و آشفتگی های سیاسی-اجتماعی روز جلوه می </a:t>
            </a:r>
            <a:r>
              <a:rPr lang="fa-IR" dirty="0" smtClean="0"/>
              <a:t>کرد</a:t>
            </a:r>
            <a:r>
              <a:rPr lang="ar-SA" dirty="0" smtClean="0"/>
              <a:t>.</a:t>
            </a:r>
            <a:endParaRPr lang="en-US" dirty="0"/>
          </a:p>
          <a:p>
            <a:r>
              <a:rPr lang="fa-IR" dirty="0"/>
              <a:t>۴- </a:t>
            </a:r>
            <a:r>
              <a:rPr lang="ar-SA" dirty="0"/>
              <a:t>بر </a:t>
            </a:r>
            <a:r>
              <a:rPr lang="ar-SA" dirty="0">
                <a:solidFill>
                  <a:srgbClr val="FF0000"/>
                </a:solidFill>
              </a:rPr>
              <a:t>زمینه های اخلاقی </a:t>
            </a:r>
            <a:r>
              <a:rPr lang="ar-SA" dirty="0"/>
              <a:t>تکیه دارند و مبارزات آنان عمدتا بر مدار دفع بیداد و رفع بیدادگری است.</a:t>
            </a:r>
            <a:endParaRPr lang="en-US" dirty="0"/>
          </a:p>
          <a:p>
            <a:r>
              <a:rPr lang="fa-IR" dirty="0"/>
              <a:t>۵- </a:t>
            </a:r>
            <a:r>
              <a:rPr lang="ar-SA" dirty="0">
                <a:solidFill>
                  <a:srgbClr val="FF0000"/>
                </a:solidFill>
              </a:rPr>
              <a:t>هسته های مقاومت </a:t>
            </a:r>
            <a:r>
              <a:rPr lang="ar-SA" dirty="0"/>
              <a:t>بر حول وجود یک فرد قهرمان و مبارز و نترس شکل می گیرد و اهداف محلی و منطقه ای را تعقیب می کند؛ بدین طریق شورایی </a:t>
            </a:r>
            <a:r>
              <a:rPr lang="fa-IR" dirty="0" smtClean="0"/>
              <a:t>تشکیل می دهند</a:t>
            </a:r>
            <a:r>
              <a:rPr lang="ar-SA" dirty="0" smtClean="0"/>
              <a:t>که </a:t>
            </a:r>
            <a:r>
              <a:rPr lang="ar-SA" dirty="0"/>
              <a:t>برخی مصلحت اندیشی ها در آن صورت می پذیرد.</a:t>
            </a:r>
            <a:endParaRPr lang="en-US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30089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264696"/>
          </a:xfrm>
        </p:spPr>
        <p:txBody>
          <a:bodyPr/>
          <a:lstStyle/>
          <a:p>
            <a:endParaRPr lang="fa-IR" dirty="0" smtClean="0"/>
          </a:p>
          <a:p>
            <a:r>
              <a:rPr lang="fa-IR" dirty="0" smtClean="0"/>
              <a:t>6-راه و</a:t>
            </a:r>
            <a:r>
              <a:rPr lang="ar-SA" dirty="0" smtClean="0"/>
              <a:t>رسم</a:t>
            </a:r>
            <a:r>
              <a:rPr lang="fa-IR" dirty="0" smtClean="0"/>
              <a:t> ها</a:t>
            </a:r>
            <a:r>
              <a:rPr lang="ar-SA" dirty="0" smtClean="0"/>
              <a:t> منطبق </a:t>
            </a:r>
            <a:r>
              <a:rPr lang="ar-SA" dirty="0"/>
              <a:t>بر </a:t>
            </a:r>
            <a:r>
              <a:rPr lang="ar-SA" dirty="0">
                <a:solidFill>
                  <a:srgbClr val="FF0000"/>
                </a:solidFill>
              </a:rPr>
              <a:t>آیین فتوت و جوانمردی </a:t>
            </a:r>
            <a:r>
              <a:rPr lang="ar-SA" dirty="0"/>
              <a:t>است که از دیرباز در جامعه </a:t>
            </a:r>
            <a:r>
              <a:rPr lang="ar-SA" dirty="0" smtClean="0"/>
              <a:t>ایر</a:t>
            </a:r>
            <a:r>
              <a:rPr lang="fa-IR" dirty="0" smtClean="0"/>
              <a:t>ان</a:t>
            </a:r>
            <a:r>
              <a:rPr lang="ar-SA" dirty="0" smtClean="0"/>
              <a:t> </a:t>
            </a:r>
            <a:r>
              <a:rPr lang="ar-SA" dirty="0"/>
              <a:t>وجود داشته و ممدوح طبقات فقیر و تهیدست بوده </a:t>
            </a:r>
            <a:r>
              <a:rPr lang="ar-SA" dirty="0" smtClean="0"/>
              <a:t>است</a:t>
            </a:r>
            <a:r>
              <a:rPr lang="fa-IR" dirty="0" smtClean="0"/>
              <a:t> .</a:t>
            </a:r>
          </a:p>
          <a:p>
            <a:r>
              <a:rPr lang="fa-IR" dirty="0" smtClean="0"/>
              <a:t>7</a:t>
            </a:r>
            <a:r>
              <a:rPr lang="ar-SA" dirty="0" smtClean="0"/>
              <a:t>- </a:t>
            </a:r>
            <a:r>
              <a:rPr lang="ar-SA" dirty="0"/>
              <a:t>مورد </a:t>
            </a:r>
            <a:r>
              <a:rPr lang="ar-SA" dirty="0">
                <a:solidFill>
                  <a:srgbClr val="FF0000"/>
                </a:solidFill>
              </a:rPr>
              <a:t>حمایت </a:t>
            </a:r>
            <a:r>
              <a:rPr lang="ar-SA" dirty="0" smtClean="0">
                <a:solidFill>
                  <a:srgbClr val="FF0000"/>
                </a:solidFill>
              </a:rPr>
              <a:t>قاطبة</a:t>
            </a:r>
            <a:r>
              <a:rPr lang="fa-IR" dirty="0" smtClean="0">
                <a:solidFill>
                  <a:srgbClr val="FF0000"/>
                </a:solidFill>
              </a:rPr>
              <a:t> </a:t>
            </a:r>
            <a:r>
              <a:rPr lang="ar-SA" dirty="0">
                <a:solidFill>
                  <a:srgbClr val="FF0000"/>
                </a:solidFill>
              </a:rPr>
              <a:t>زحمت کشان و فقیران و ستم کشیدگان </a:t>
            </a:r>
            <a:r>
              <a:rPr lang="ar-SA" dirty="0"/>
              <a:t>جامعه خود </a:t>
            </a:r>
            <a:r>
              <a:rPr lang="ar-SA" dirty="0" smtClean="0"/>
              <a:t>هستند</a:t>
            </a:r>
            <a:r>
              <a:rPr lang="fa-IR" dirty="0" smtClean="0"/>
              <a:t> </a:t>
            </a:r>
            <a:endParaRPr lang="en-US" dirty="0"/>
          </a:p>
          <a:p>
            <a:r>
              <a:rPr lang="fa-IR" dirty="0" smtClean="0"/>
              <a:t> 8-</a:t>
            </a:r>
            <a:r>
              <a:rPr lang="ar-SA" dirty="0"/>
              <a:t>فعالیت های آنان جنبه های </a:t>
            </a:r>
            <a:r>
              <a:rPr lang="ar-SA" dirty="0">
                <a:solidFill>
                  <a:srgbClr val="FF0000"/>
                </a:solidFill>
              </a:rPr>
              <a:t>عملی </a:t>
            </a:r>
            <a:r>
              <a:rPr lang="ar-SA" dirty="0" smtClean="0">
                <a:solidFill>
                  <a:srgbClr val="FF0000"/>
                </a:solidFill>
              </a:rPr>
              <a:t>آشکار</a:t>
            </a:r>
            <a:r>
              <a:rPr lang="fa-IR" dirty="0" smtClean="0">
                <a:solidFill>
                  <a:srgbClr val="FF0000"/>
                </a:solidFill>
              </a:rPr>
              <a:t>وپنهان </a:t>
            </a:r>
            <a:r>
              <a:rPr lang="fa-IR" dirty="0" smtClean="0"/>
              <a:t>دارد</a:t>
            </a:r>
            <a:r>
              <a:rPr lang="ar-SA" dirty="0" smtClean="0"/>
              <a:t> </a:t>
            </a:r>
            <a:r>
              <a:rPr lang="ar-SA" dirty="0"/>
              <a:t>گاه قیامی را به صورت دسته </a:t>
            </a:r>
            <a:r>
              <a:rPr lang="ar-SA" dirty="0" smtClean="0"/>
              <a:t>جمعی</a:t>
            </a:r>
            <a:r>
              <a:rPr lang="fa-IR" dirty="0" smtClean="0"/>
              <a:t> وگاهی بصورت فردی انجام می دهند.</a:t>
            </a:r>
          </a:p>
          <a:p>
            <a:r>
              <a:rPr lang="fa-IR" dirty="0" smtClean="0"/>
              <a:t>9-</a:t>
            </a:r>
            <a:r>
              <a:rPr lang="ar-SA" dirty="0"/>
              <a:t> </a:t>
            </a:r>
            <a:r>
              <a:rPr lang="fa-IR" dirty="0" smtClean="0"/>
              <a:t>درمیا</a:t>
            </a:r>
            <a:r>
              <a:rPr lang="ar-SA" dirty="0" smtClean="0"/>
              <a:t>ن </a:t>
            </a:r>
            <a:r>
              <a:rPr lang="ar-SA" dirty="0"/>
              <a:t>آنان </a:t>
            </a:r>
            <a:r>
              <a:rPr lang="ar-SA" dirty="0">
                <a:solidFill>
                  <a:srgbClr val="FF0000"/>
                </a:solidFill>
              </a:rPr>
              <a:t>نه ضوابط </a:t>
            </a:r>
            <a:r>
              <a:rPr lang="fa-IR" dirty="0" smtClean="0">
                <a:solidFill>
                  <a:srgbClr val="FF0000"/>
                </a:solidFill>
              </a:rPr>
              <a:t>خاصی </a:t>
            </a:r>
            <a:r>
              <a:rPr lang="ar-SA" dirty="0" smtClean="0"/>
              <a:t>وجود </a:t>
            </a:r>
            <a:r>
              <a:rPr lang="ar-SA" dirty="0"/>
              <a:t>دارد و </a:t>
            </a:r>
            <a:r>
              <a:rPr lang="ar-SA" dirty="0">
                <a:solidFill>
                  <a:srgbClr val="FF0000"/>
                </a:solidFill>
              </a:rPr>
              <a:t>نه مقررات حکومتی</a:t>
            </a:r>
            <a:r>
              <a:rPr lang="ar-SA" dirty="0"/>
              <a:t>، اما همانند پیشگامان </a:t>
            </a:r>
            <a:r>
              <a:rPr lang="fa-IR" dirty="0" smtClean="0"/>
              <a:t>خود مهر</a:t>
            </a:r>
            <a:r>
              <a:rPr lang="ar-SA" dirty="0" smtClean="0"/>
              <a:t>سوگند </a:t>
            </a:r>
            <a:r>
              <a:rPr lang="ar-SA" dirty="0"/>
              <a:t>و پیمان پیوستگی ها را محکم می کند و روابط دوستانه را برقرار </a:t>
            </a:r>
            <a:r>
              <a:rPr lang="ar-SA" dirty="0" smtClean="0"/>
              <a:t>نگاه</a:t>
            </a:r>
            <a:r>
              <a:rPr lang="fa-IR" dirty="0"/>
              <a:t> </a:t>
            </a:r>
            <a:r>
              <a:rPr lang="ar-SA" dirty="0" smtClean="0"/>
              <a:t>می دار</a:t>
            </a:r>
            <a:r>
              <a:rPr lang="fa-IR" dirty="0" smtClean="0"/>
              <a:t>ن</a:t>
            </a:r>
            <a:r>
              <a:rPr lang="ar-SA" dirty="0" smtClean="0"/>
              <a:t>د.</a:t>
            </a:r>
            <a:endParaRPr lang="fa-IR" dirty="0" smtClean="0"/>
          </a:p>
          <a:p>
            <a:r>
              <a:rPr lang="fa-IR" dirty="0" smtClean="0"/>
              <a:t>10-</a:t>
            </a:r>
            <a:r>
              <a:rPr lang="ar-SA" dirty="0"/>
              <a:t> </a:t>
            </a:r>
            <a:r>
              <a:rPr lang="ar-SA" dirty="0">
                <a:solidFill>
                  <a:srgbClr val="FF0000"/>
                </a:solidFill>
              </a:rPr>
              <a:t>عرصه عمل آنان نامحدود است </a:t>
            </a:r>
            <a:r>
              <a:rPr lang="ar-SA" dirty="0"/>
              <a:t>و در امور کوچک و بزرگ نیز مداخله می کنند</a:t>
            </a:r>
            <a:r>
              <a:rPr lang="ar-SA" dirty="0" smtClean="0"/>
              <a:t>.</a:t>
            </a:r>
            <a:r>
              <a:rPr lang="fa-IR" dirty="0" smtClean="0"/>
              <a:t> </a:t>
            </a:r>
          </a:p>
          <a:p>
            <a:r>
              <a:rPr lang="ar-SA" dirty="0"/>
              <a:t>نمونه هایی از </a:t>
            </a:r>
            <a:r>
              <a:rPr lang="ar-SA" dirty="0">
                <a:solidFill>
                  <a:srgbClr val="FF0000"/>
                </a:solidFill>
              </a:rPr>
              <a:t>مبارزات يعقوب لیث باعمال خليفة </a:t>
            </a:r>
            <a:r>
              <a:rPr lang="ar-SA" dirty="0"/>
              <a:t>و نیز نهضت سربداران در برابر حاکمان مغول از این دست </a:t>
            </a:r>
            <a:r>
              <a:rPr lang="ar-SA" dirty="0" smtClean="0"/>
              <a:t>است</a:t>
            </a:r>
            <a:r>
              <a:rPr lang="fa-IR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5346951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6408712"/>
          </a:xfrm>
        </p:spPr>
        <p:txBody>
          <a:bodyPr>
            <a:normAutofit/>
          </a:bodyPr>
          <a:lstStyle/>
          <a:p>
            <a:endParaRPr lang="fa-IR" dirty="0" smtClean="0"/>
          </a:p>
          <a:p>
            <a:r>
              <a:rPr lang="ar-SA" b="1" dirty="0">
                <a:solidFill>
                  <a:srgbClr val="FF0000"/>
                </a:solidFill>
              </a:rPr>
              <a:t>کسانی که به این کار دست می زنند، حداقل از برخی شرایط ذیل برخوردارند</a:t>
            </a:r>
            <a:r>
              <a:rPr lang="ar-SA" dirty="0" smtClean="0"/>
              <a:t>:</a:t>
            </a:r>
            <a:r>
              <a:rPr lang="fa-IR" dirty="0" smtClean="0"/>
              <a:t> </a:t>
            </a:r>
          </a:p>
          <a:p>
            <a:r>
              <a:rPr lang="ar-SA" dirty="0"/>
              <a:t>۔ اخلاقی بودن و به آیینی الهی اعتقاد داشتن و به خصوص محرمات مذهبی در باب حلال و حرام و مکروه و مستحب و واجب را رعایت کردن</a:t>
            </a:r>
            <a:endParaRPr lang="en-US" dirty="0"/>
          </a:p>
          <a:p>
            <a:r>
              <a:rPr lang="ar-SA" dirty="0"/>
              <a:t>- عدالت طلبی و حق دوستی و فضیلت شعاری بر مبنای مثل اعلایی که در ذهنیت </a:t>
            </a:r>
            <a:r>
              <a:rPr lang="ar-SA" dirty="0" smtClean="0"/>
              <a:t>عا</a:t>
            </a:r>
            <a:r>
              <a:rPr lang="fa-IR" dirty="0" smtClean="0"/>
              <a:t>م </a:t>
            </a:r>
            <a:r>
              <a:rPr lang="ar-SA" dirty="0" smtClean="0"/>
              <a:t>جا </a:t>
            </a:r>
            <a:r>
              <a:rPr lang="ar-SA" dirty="0"/>
              <a:t>دارد.</a:t>
            </a:r>
            <a:endParaRPr lang="en-US" dirty="0"/>
          </a:p>
          <a:p>
            <a:r>
              <a:rPr lang="ar-SA" dirty="0"/>
              <a:t>- مشورت با جمع و تصمیم گیری جمعی و في الحقيقه عمل در چارچوب </a:t>
            </a:r>
            <a:r>
              <a:rPr lang="ar-SA" dirty="0" smtClean="0"/>
              <a:t>قراردادهای</a:t>
            </a:r>
            <a:r>
              <a:rPr lang="fa-IR" dirty="0"/>
              <a:t> </a:t>
            </a:r>
            <a:r>
              <a:rPr lang="ar-SA" dirty="0" smtClean="0"/>
              <a:t>اجتماعی</a:t>
            </a:r>
            <a:r>
              <a:rPr lang="ar-SA" dirty="0"/>
              <a:t>.</a:t>
            </a:r>
            <a:endParaRPr lang="en-US" dirty="0"/>
          </a:p>
          <a:p>
            <a:r>
              <a:rPr lang="ar-SA" dirty="0"/>
              <a:t>- اعتقاد به مروت و جوانمردی به عنوان یک اصل اساسی زندگی</a:t>
            </a:r>
            <a:endParaRPr lang="en-US" dirty="0"/>
          </a:p>
          <a:p>
            <a:r>
              <a:rPr lang="fa-IR" dirty="0" smtClean="0"/>
              <a:t>ای</a:t>
            </a:r>
            <a:r>
              <a:rPr lang="ar-SA" dirty="0" smtClean="0"/>
              <a:t>ستادگی </a:t>
            </a:r>
            <a:r>
              <a:rPr lang="ar-SA" dirty="0"/>
              <a:t>در برابر زور ولو با سرقت و غارت و مخصوصا با جنگ و ستیز </a:t>
            </a:r>
            <a:r>
              <a:rPr lang="ar-SA" dirty="0" smtClean="0"/>
              <a:t>و</a:t>
            </a:r>
            <a:r>
              <a:rPr lang="fa-IR" dirty="0" smtClean="0"/>
              <a:t>شمشیرزنی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7882866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363272" cy="6264696"/>
          </a:xfrm>
        </p:spPr>
        <p:txBody>
          <a:bodyPr>
            <a:normAutofit fontScale="92500" lnSpcReduction="10000"/>
          </a:bodyPr>
          <a:lstStyle/>
          <a:p>
            <a:r>
              <a:rPr lang="ar-SA" dirty="0"/>
              <a:t>دارا بودن روح و روحیه اجتماعی و آمادگی همکاری با عناصر </a:t>
            </a:r>
            <a:r>
              <a:rPr lang="ar-SA" dirty="0" smtClean="0"/>
              <a:t>مت</a:t>
            </a:r>
            <a:r>
              <a:rPr lang="fa-IR" dirty="0" smtClean="0"/>
              <a:t>جا</a:t>
            </a:r>
            <a:r>
              <a:rPr lang="ar-SA" dirty="0" smtClean="0"/>
              <a:t>ن</a:t>
            </a:r>
            <a:r>
              <a:rPr lang="fa-IR" dirty="0" smtClean="0"/>
              <a:t>س</a:t>
            </a:r>
            <a:endParaRPr lang="en-US" dirty="0"/>
          </a:p>
          <a:p>
            <a:r>
              <a:rPr lang="ar-SA" b="1" dirty="0"/>
              <a:t>- فداکار بودن و از مرگ نهراسیدن، بدان گونه که خطر کنند و دل به </a:t>
            </a:r>
            <a:r>
              <a:rPr lang="fa-IR" b="1" dirty="0" smtClean="0"/>
              <a:t>دریاسپرندوبه </a:t>
            </a:r>
            <a:r>
              <a:rPr lang="ar-SA" b="1" dirty="0" smtClean="0"/>
              <a:t>نتایج </a:t>
            </a:r>
            <a:r>
              <a:rPr lang="ar-SA" b="1" dirty="0"/>
              <a:t>آنی نیندیشند.</a:t>
            </a:r>
            <a:endParaRPr lang="en-US" dirty="0"/>
          </a:p>
          <a:p>
            <a:r>
              <a:rPr lang="ar-SA" dirty="0"/>
              <a:t>- سر کش باشند و دچار یأس و زبونی نشوند و از اندیشه بلند و مقصد </a:t>
            </a:r>
            <a:r>
              <a:rPr lang="ar-SA" dirty="0" smtClean="0"/>
              <a:t>ارجمن</a:t>
            </a:r>
            <a:r>
              <a:rPr lang="fa-IR" dirty="0" smtClean="0"/>
              <a:t>د</a:t>
            </a:r>
            <a:r>
              <a:rPr lang="ar-SA" dirty="0" smtClean="0"/>
              <a:t> </a:t>
            </a:r>
            <a:r>
              <a:rPr lang="fa-IR" dirty="0" smtClean="0"/>
              <a:t>دست بر</a:t>
            </a:r>
            <a:r>
              <a:rPr lang="ar-SA" dirty="0" smtClean="0"/>
              <a:t> </a:t>
            </a:r>
            <a:r>
              <a:rPr lang="ar-SA" dirty="0"/>
              <a:t>ندارند.</a:t>
            </a:r>
            <a:endParaRPr lang="en-US" dirty="0"/>
          </a:p>
          <a:p>
            <a:r>
              <a:rPr lang="ar-SA" dirty="0"/>
              <a:t>- قهرمانانه </a:t>
            </a:r>
            <a:r>
              <a:rPr lang="ar-SA" dirty="0" smtClean="0"/>
              <a:t>زي</a:t>
            </a:r>
            <a:r>
              <a:rPr lang="fa-IR" dirty="0" smtClean="0"/>
              <a:t>ستن</a:t>
            </a:r>
            <a:r>
              <a:rPr lang="ar-SA" dirty="0" smtClean="0"/>
              <a:t> </a:t>
            </a:r>
            <a:r>
              <a:rPr lang="ar-SA" dirty="0"/>
              <a:t>و خود به قهرمانان معتقد باشند و به همین گونه الگوی </a:t>
            </a:r>
            <a:r>
              <a:rPr lang="fa-IR" dirty="0" smtClean="0"/>
              <a:t>اصیل از تصویر </a:t>
            </a:r>
            <a:r>
              <a:rPr lang="ar-SA" dirty="0" smtClean="0"/>
              <a:t>رهبری </a:t>
            </a:r>
            <a:r>
              <a:rPr lang="ar-SA" dirty="0"/>
              <a:t>کامل را در خاطر نگاه دارند.</a:t>
            </a:r>
            <a:endParaRPr lang="en-US" dirty="0"/>
          </a:p>
          <a:p>
            <a:r>
              <a:rPr lang="ar-SA" dirty="0"/>
              <a:t>- منافع دیگران را بر خود مقدم دارند.</a:t>
            </a:r>
            <a:endParaRPr lang="en-US" dirty="0"/>
          </a:p>
          <a:p>
            <a:r>
              <a:rPr lang="ar-SA" dirty="0"/>
              <a:t>- به مساوات و برابری اجتماعی نظر کنند و به خصوص در تقسیم ثروتها </a:t>
            </a:r>
            <a:r>
              <a:rPr lang="ar-SA" dirty="0" smtClean="0"/>
              <a:t>وب</a:t>
            </a:r>
            <a:r>
              <a:rPr lang="fa-IR" dirty="0" smtClean="0"/>
              <a:t>رخورد </a:t>
            </a:r>
            <a:r>
              <a:rPr lang="ar-SA" dirty="0" smtClean="0"/>
              <a:t> </a:t>
            </a:r>
            <a:r>
              <a:rPr lang="ar-SA" dirty="0"/>
              <a:t>ظالمانه </a:t>
            </a:r>
            <a:r>
              <a:rPr lang="ar-SA" dirty="0" smtClean="0"/>
              <a:t>کار</a:t>
            </a:r>
            <a:r>
              <a:rPr lang="fa-IR" dirty="0" smtClean="0"/>
              <a:t>وسرمایه</a:t>
            </a:r>
            <a:r>
              <a:rPr lang="ar-SA" dirty="0" smtClean="0"/>
              <a:t>.</a:t>
            </a:r>
            <a:endParaRPr lang="en-US" dirty="0"/>
          </a:p>
          <a:p>
            <a:r>
              <a:rPr lang="ar-SA" dirty="0"/>
              <a:t>- برادری را در میان خود، به صورت یک اصل، مقدس و محترم شمارند</a:t>
            </a:r>
            <a:r>
              <a:rPr lang="ar-SA" dirty="0" smtClean="0"/>
              <a:t>.</a:t>
            </a:r>
            <a:endParaRPr lang="fa-IR" dirty="0" smtClean="0"/>
          </a:p>
          <a:p>
            <a:r>
              <a:rPr lang="ar-SA" dirty="0" smtClean="0"/>
              <a:t>- </a:t>
            </a:r>
            <a:r>
              <a:rPr lang="ar-SA" dirty="0"/>
              <a:t>توان تغییر در شرایط مختلف اجتماعی و سیاسی را داشته </a:t>
            </a:r>
            <a:r>
              <a:rPr lang="ar-SA" dirty="0" smtClean="0"/>
              <a:t>باشند</a:t>
            </a:r>
            <a:endParaRPr lang="fa-IR" dirty="0" smtClean="0"/>
          </a:p>
          <a:p>
            <a:r>
              <a:rPr lang="fa-IR" dirty="0" smtClean="0"/>
              <a:t>-</a:t>
            </a:r>
            <a:r>
              <a:rPr lang="ar-SA" dirty="0" smtClean="0"/>
              <a:t> </a:t>
            </a:r>
            <a:r>
              <a:rPr lang="fa-IR" dirty="0" smtClean="0">
                <a:solidFill>
                  <a:srgbClr val="FF0000"/>
                </a:solidFill>
              </a:rPr>
              <a:t>به این </a:t>
            </a:r>
            <a:r>
              <a:rPr lang="ar-SA" dirty="0" smtClean="0">
                <a:solidFill>
                  <a:srgbClr val="FF0000"/>
                </a:solidFill>
              </a:rPr>
              <a:t>معنی که</a:t>
            </a:r>
            <a:r>
              <a:rPr lang="fa-IR" dirty="0" smtClean="0">
                <a:solidFill>
                  <a:srgbClr val="FF0000"/>
                </a:solidFill>
              </a:rPr>
              <a:t>: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fa-IR" dirty="0" smtClean="0"/>
              <a:t>عیاران </a:t>
            </a:r>
            <a:r>
              <a:rPr lang="ar-SA" dirty="0" smtClean="0"/>
              <a:t>تلاش </a:t>
            </a:r>
            <a:r>
              <a:rPr lang="ar-SA" dirty="0"/>
              <a:t>های سازمان یافته </a:t>
            </a:r>
            <a:r>
              <a:rPr lang="ar-SA" dirty="0" smtClean="0"/>
              <a:t>اجتماعی</a:t>
            </a:r>
            <a:r>
              <a:rPr lang="fa-IR" dirty="0" smtClean="0"/>
              <a:t> انجام می دادند</a:t>
            </a:r>
            <a:endParaRPr lang="en-US" dirty="0"/>
          </a:p>
          <a:p>
            <a:r>
              <a:rPr lang="ar-SA" dirty="0" smtClean="0"/>
              <a:t>به </a:t>
            </a:r>
            <a:r>
              <a:rPr lang="ar-SA" dirty="0"/>
              <a:t>جان مبارزه می </a:t>
            </a:r>
            <a:r>
              <a:rPr lang="ar-SA" dirty="0" smtClean="0"/>
              <a:t>کردند</a:t>
            </a:r>
            <a:r>
              <a:rPr lang="fa-IR" dirty="0" smtClean="0">
                <a:solidFill>
                  <a:srgbClr val="FF0000"/>
                </a:solidFill>
              </a:rPr>
              <a:t>وسه 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SA" dirty="0">
                <a:solidFill>
                  <a:srgbClr val="FF0000"/>
                </a:solidFill>
              </a:rPr>
              <a:t>اصل اساسی سخا </a:t>
            </a:r>
            <a:r>
              <a:rPr lang="fa-IR" dirty="0" smtClean="0">
                <a:solidFill>
                  <a:srgbClr val="FF0000"/>
                </a:solidFill>
              </a:rPr>
              <a:t>و </a:t>
            </a:r>
            <a:r>
              <a:rPr lang="ar-SA" dirty="0" smtClean="0">
                <a:solidFill>
                  <a:srgbClr val="FF0000"/>
                </a:solidFill>
              </a:rPr>
              <a:t>وفا </a:t>
            </a:r>
            <a:r>
              <a:rPr lang="ar-SA" dirty="0">
                <a:solidFill>
                  <a:srgbClr val="FF0000"/>
                </a:solidFill>
              </a:rPr>
              <a:t>و صفا </a:t>
            </a:r>
            <a:r>
              <a:rPr lang="ar-SA" dirty="0" smtClean="0"/>
              <a:t>را</a:t>
            </a:r>
            <a:r>
              <a:rPr lang="fa-IR" dirty="0" smtClean="0"/>
              <a:t>عزیز می شمردند</a:t>
            </a:r>
            <a:endParaRPr lang="en-US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3216389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6192688"/>
          </a:xfrm>
        </p:spPr>
        <p:txBody>
          <a:bodyPr/>
          <a:lstStyle/>
          <a:p>
            <a:pPr algn="ctr"/>
            <a:endParaRPr lang="fa-IR" b="1" dirty="0" smtClean="0">
              <a:solidFill>
                <a:srgbClr val="FF0000"/>
              </a:solidFill>
            </a:endParaRPr>
          </a:p>
          <a:p>
            <a:pPr algn="ctr"/>
            <a:r>
              <a:rPr lang="fa-IR" b="1" dirty="0" smtClean="0">
                <a:solidFill>
                  <a:srgbClr val="FF0000"/>
                </a:solidFill>
              </a:rPr>
              <a:t>شیوه </a:t>
            </a:r>
            <a:r>
              <a:rPr lang="fa-IR" b="1" dirty="0">
                <a:solidFill>
                  <a:srgbClr val="FF0000"/>
                </a:solidFill>
              </a:rPr>
              <a:t>خانقاه ومجامع اهل طرق</a:t>
            </a:r>
          </a:p>
          <a:p>
            <a:r>
              <a:rPr lang="fa-IR" dirty="0" smtClean="0"/>
              <a:t> </a:t>
            </a:r>
            <a:r>
              <a:rPr lang="ar-SA" dirty="0"/>
              <a:t>نمود دیگری از ستیزهای مردمی ایرانیان با </a:t>
            </a:r>
            <a:r>
              <a:rPr lang="ar-SA" b="1" dirty="0"/>
              <a:t>عناصر جور </a:t>
            </a:r>
            <a:r>
              <a:rPr lang="ar-SA" dirty="0"/>
              <a:t>رادر اقبال عمومی به تکریم از شخصیت های غیر حاکم می توان دید </a:t>
            </a:r>
            <a:r>
              <a:rPr lang="fa-IR" dirty="0" smtClean="0"/>
              <a:t> </a:t>
            </a:r>
          </a:p>
          <a:p>
            <a:r>
              <a:rPr lang="ar-SA" dirty="0"/>
              <a:t>خانقاههای دراویش، مزار پیران طریق، مساجد، بقاع ساختمان های عمومی و مراکزی که از دایره توجه دولت و دستگاه همانند خود شخصیت هایی که دور از حریم دربارها بر کناره می رفتند و </a:t>
            </a:r>
            <a:r>
              <a:rPr lang="ar-SA" dirty="0">
                <a:solidFill>
                  <a:srgbClr val="FF0000"/>
                </a:solidFill>
              </a:rPr>
              <a:t>مهر مردمی دردل می پروردند</a:t>
            </a:r>
            <a:r>
              <a:rPr lang="ar-SA" dirty="0"/>
              <a:t>، مورد توجه قرار می گرفت </a:t>
            </a:r>
            <a:r>
              <a:rPr lang="fa-IR" dirty="0" smtClean="0"/>
              <a:t> </a:t>
            </a:r>
          </a:p>
          <a:p>
            <a:r>
              <a:rPr lang="fa-IR" dirty="0" smtClean="0"/>
              <a:t>اینان خود را از متولیان</a:t>
            </a:r>
            <a:r>
              <a:rPr lang="ar-SA" dirty="0" smtClean="0"/>
              <a:t> </a:t>
            </a:r>
            <a:r>
              <a:rPr lang="ar-SA" dirty="0"/>
              <a:t>مساجد جامع متعدد شهرهای مهم ایران، </a:t>
            </a:r>
            <a:r>
              <a:rPr lang="ar-SA" sz="2400" dirty="0" smtClean="0"/>
              <a:t>بقا</a:t>
            </a:r>
            <a:r>
              <a:rPr lang="fa-IR" sz="2400" dirty="0" smtClean="0"/>
              <a:t>ع</a:t>
            </a:r>
            <a:r>
              <a:rPr lang="ar-SA" sz="2400" dirty="0" smtClean="0"/>
              <a:t> </a:t>
            </a:r>
            <a:r>
              <a:rPr lang="ar-SA" dirty="0"/>
              <a:t>زوایای مقدس موجود در سرتاسر استان ها و به خصوص بارگاه رفیع و شکوهمند و بی نظیر امام هشتم (ع) شیعیان در مشهد و </a:t>
            </a:r>
            <a:r>
              <a:rPr lang="fa-IR" dirty="0" smtClean="0"/>
              <a:t>اماکن </a:t>
            </a:r>
            <a:r>
              <a:rPr lang="ar-SA" dirty="0" smtClean="0"/>
              <a:t> </a:t>
            </a:r>
            <a:r>
              <a:rPr lang="ar-SA" dirty="0"/>
              <a:t>متبرک دیگری که موجود است و بابهای آنها بر خلاف در </a:t>
            </a:r>
            <a:r>
              <a:rPr lang="fa-IR" dirty="0" smtClean="0"/>
              <a:t>باریان</a:t>
            </a:r>
            <a:r>
              <a:rPr lang="ar-SA" dirty="0" smtClean="0"/>
              <a:t> </a:t>
            </a:r>
            <a:r>
              <a:rPr lang="ar-SA" dirty="0"/>
              <a:t>و وزیرها و سلطانها همیشه به روی مردم </a:t>
            </a:r>
            <a:r>
              <a:rPr lang="fa-IR" dirty="0" smtClean="0"/>
              <a:t>بازبود</a:t>
            </a:r>
            <a:r>
              <a:rPr lang="ar-SA" dirty="0" smtClean="0"/>
              <a:t>، </a:t>
            </a:r>
            <a:r>
              <a:rPr lang="fa-IR" dirty="0" smtClean="0"/>
              <a:t>وخود را</a:t>
            </a:r>
            <a:r>
              <a:rPr lang="ar-SA" dirty="0" smtClean="0"/>
              <a:t>مخلص </a:t>
            </a:r>
            <a:r>
              <a:rPr lang="ar-SA" dirty="0"/>
              <a:t>و </a:t>
            </a:r>
            <a:r>
              <a:rPr lang="ar-SA" dirty="0" smtClean="0"/>
              <a:t>صمیم</a:t>
            </a:r>
            <a:r>
              <a:rPr lang="fa-IR" dirty="0" smtClean="0"/>
              <a:t>ی </a:t>
            </a:r>
            <a:r>
              <a:rPr lang="ar-SA" dirty="0" smtClean="0"/>
              <a:t> </a:t>
            </a:r>
            <a:r>
              <a:rPr lang="ar-SA" dirty="0"/>
              <a:t>در </a:t>
            </a:r>
            <a:r>
              <a:rPr lang="ar-SA" dirty="0" smtClean="0"/>
              <a:t>بر</a:t>
            </a:r>
            <a:r>
              <a:rPr lang="fa-IR" dirty="0" smtClean="0"/>
              <a:t>ابرمردم می دانستند 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واین اماکن را </a:t>
            </a:r>
            <a:r>
              <a:rPr lang="ar-SA" dirty="0" smtClean="0">
                <a:solidFill>
                  <a:srgbClr val="FF0000"/>
                </a:solidFill>
              </a:rPr>
              <a:t>متضمن ای</a:t>
            </a:r>
            <a:r>
              <a:rPr lang="fa-IR" dirty="0" smtClean="0">
                <a:solidFill>
                  <a:srgbClr val="FF0000"/>
                </a:solidFill>
              </a:rPr>
              <a:t>ن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SA" dirty="0">
                <a:solidFill>
                  <a:srgbClr val="FF0000"/>
                </a:solidFill>
              </a:rPr>
              <a:t>معانی </a:t>
            </a:r>
            <a:r>
              <a:rPr lang="fa-IR" dirty="0" smtClean="0">
                <a:solidFill>
                  <a:srgbClr val="FF0000"/>
                </a:solidFill>
              </a:rPr>
              <a:t>می دانستن</a:t>
            </a:r>
            <a:r>
              <a:rPr lang="ar-SA" dirty="0" smtClean="0">
                <a:solidFill>
                  <a:srgbClr val="FF0000"/>
                </a:solidFill>
              </a:rPr>
              <a:t>:</a:t>
            </a:r>
            <a:endParaRPr lang="en-US" dirty="0">
              <a:solidFill>
                <a:srgbClr val="FF0000"/>
              </a:solidFill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350879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548680"/>
            <a:ext cx="8568952" cy="6048672"/>
          </a:xfrm>
        </p:spPr>
        <p:txBody>
          <a:bodyPr>
            <a:normAutofit/>
          </a:bodyPr>
          <a:lstStyle/>
          <a:p>
            <a:r>
              <a:rPr lang="ar-SA" dirty="0"/>
              <a:t>ا- </a:t>
            </a:r>
            <a:r>
              <a:rPr lang="ar-SA" dirty="0" smtClean="0">
                <a:solidFill>
                  <a:srgbClr val="FF0000"/>
                </a:solidFill>
              </a:rPr>
              <a:t>نماینده </a:t>
            </a:r>
            <a:r>
              <a:rPr lang="ar-SA" dirty="0">
                <a:solidFill>
                  <a:srgbClr val="FF0000"/>
                </a:solidFill>
              </a:rPr>
              <a:t>خواست عمومی است </a:t>
            </a:r>
            <a:r>
              <a:rPr lang="ar-SA" dirty="0"/>
              <a:t>و به اراده فرد واحد و مشهوری وابسته </a:t>
            </a:r>
            <a:r>
              <a:rPr lang="ar-SA" dirty="0" smtClean="0"/>
              <a:t>نیست</a:t>
            </a:r>
            <a:r>
              <a:rPr lang="fa-IR" dirty="0" smtClean="0"/>
              <a:t> </a:t>
            </a:r>
            <a:r>
              <a:rPr lang="ar-SA" dirty="0"/>
              <a:t>هرچند که در برهه ای از زمان یک نفر خود را مظهر عملی آن </a:t>
            </a:r>
            <a:r>
              <a:rPr lang="ar-SA" dirty="0" smtClean="0"/>
              <a:t>بداند</a:t>
            </a:r>
            <a:endParaRPr lang="fa-IR" dirty="0" smtClean="0"/>
          </a:p>
          <a:p>
            <a:r>
              <a:rPr lang="fa-IR" dirty="0" smtClean="0"/>
              <a:t> </a:t>
            </a:r>
          </a:p>
          <a:p>
            <a:r>
              <a:rPr lang="fa-IR" dirty="0" smtClean="0"/>
              <a:t>2-</a:t>
            </a:r>
            <a:r>
              <a:rPr lang="ar-SA" dirty="0" smtClean="0"/>
              <a:t>به </a:t>
            </a:r>
            <a:r>
              <a:rPr lang="ar-SA" dirty="0"/>
              <a:t>بارگاه عز و کرامت </a:t>
            </a:r>
            <a:r>
              <a:rPr lang="ar-SA" dirty="0">
                <a:solidFill>
                  <a:srgbClr val="FF0000"/>
                </a:solidFill>
              </a:rPr>
              <a:t>حق که اصل </a:t>
            </a:r>
            <a:r>
              <a:rPr lang="fa-IR" dirty="0" smtClean="0">
                <a:solidFill>
                  <a:srgbClr val="FF0000"/>
                </a:solidFill>
              </a:rPr>
              <a:t> </a:t>
            </a:r>
            <a:r>
              <a:rPr lang="ar-SA" dirty="0" smtClean="0">
                <a:solidFill>
                  <a:srgbClr val="FF0000"/>
                </a:solidFill>
              </a:rPr>
              <a:t>ازلیت </a:t>
            </a:r>
            <a:r>
              <a:rPr lang="ar-SA" dirty="0"/>
              <a:t>است منتهی است و از ساحت دست اندازی حکمرانان این جهانی دور است.</a:t>
            </a:r>
            <a:endParaRPr lang="en-US" dirty="0"/>
          </a:p>
          <a:p>
            <a:r>
              <a:rPr lang="ar-SA" dirty="0"/>
              <a:t>٣- </a:t>
            </a:r>
            <a:r>
              <a:rPr lang="ar-SA" dirty="0">
                <a:solidFill>
                  <a:srgbClr val="FF0000"/>
                </a:solidFill>
              </a:rPr>
              <a:t>به ابدیت مبانی اساسی اندیشه توجه دارد </a:t>
            </a:r>
            <a:r>
              <a:rPr lang="ar-SA" dirty="0"/>
              <a:t>و از روزمرگی ها بر کنار است</a:t>
            </a:r>
            <a:r>
              <a:rPr lang="ar-SA" dirty="0" smtClean="0"/>
              <a:t>.</a:t>
            </a:r>
            <a:endParaRPr lang="fa-IR" dirty="0" smtClean="0"/>
          </a:p>
          <a:p>
            <a:r>
              <a:rPr lang="ar-SA" dirty="0" smtClean="0"/>
              <a:t> </a:t>
            </a:r>
            <a:r>
              <a:rPr lang="fa-IR" dirty="0"/>
              <a:t>۴- </a:t>
            </a:r>
            <a:r>
              <a:rPr lang="ar-SA" dirty="0">
                <a:solidFill>
                  <a:srgbClr val="FF0000"/>
                </a:solidFill>
              </a:rPr>
              <a:t>تجلی نعم الهی </a:t>
            </a:r>
            <a:r>
              <a:rPr lang="ar-SA" dirty="0"/>
              <a:t>و شکوه انعام سرمدی را به ذهن ها متبادر می کند. </a:t>
            </a:r>
            <a:endParaRPr lang="fa-IR" dirty="0" smtClean="0"/>
          </a:p>
          <a:p>
            <a:r>
              <a:rPr lang="fa-IR" dirty="0" smtClean="0"/>
              <a:t>۵- </a:t>
            </a:r>
            <a:r>
              <a:rPr lang="ar-SA" dirty="0">
                <a:solidFill>
                  <a:srgbClr val="FF0000"/>
                </a:solidFill>
              </a:rPr>
              <a:t>مقدس است </a:t>
            </a:r>
            <a:r>
              <a:rPr lang="ar-SA" dirty="0"/>
              <a:t>و از حریم تجاوزها و دست درازیها </a:t>
            </a:r>
            <a:r>
              <a:rPr lang="ar-SA" dirty="0" smtClean="0"/>
              <a:t>مب</a:t>
            </a:r>
            <a:r>
              <a:rPr lang="fa-IR" dirty="0" smtClean="0"/>
              <a:t>را</a:t>
            </a:r>
            <a:r>
              <a:rPr lang="ar-SA" dirty="0" smtClean="0"/>
              <a:t>ست</a:t>
            </a:r>
            <a:r>
              <a:rPr lang="ar-SA" dirty="0"/>
              <a:t>.</a:t>
            </a:r>
            <a:endParaRPr lang="en-US" dirty="0"/>
          </a:p>
          <a:p>
            <a:r>
              <a:rPr lang="fa-IR" dirty="0"/>
              <a:t>۶- </a:t>
            </a:r>
            <a:r>
              <a:rPr lang="ar-SA" dirty="0"/>
              <a:t>بالاترین و والاترین و زیباترین بارقه های تلاش های مادی و معنوی فرزندان آدمی را منعکس می گرداند</a:t>
            </a:r>
            <a:r>
              <a:rPr lang="ar-SA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5838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496944" cy="6120680"/>
          </a:xfrm>
        </p:spPr>
        <p:txBody>
          <a:bodyPr>
            <a:normAutofit/>
          </a:bodyPr>
          <a:lstStyle/>
          <a:p>
            <a:r>
              <a:rPr lang="ar-SA" dirty="0"/>
              <a:t>7- </a:t>
            </a:r>
            <a:r>
              <a:rPr lang="ar-SA" b="1" dirty="0">
                <a:solidFill>
                  <a:srgbClr val="FF0000"/>
                </a:solidFill>
              </a:rPr>
              <a:t>محل امن و </a:t>
            </a:r>
            <a:r>
              <a:rPr lang="ar-SA" b="1" dirty="0" smtClean="0">
                <a:solidFill>
                  <a:srgbClr val="FF0000"/>
                </a:solidFill>
              </a:rPr>
              <a:t>ملجأ </a:t>
            </a:r>
            <a:r>
              <a:rPr lang="ar-SA" b="1" dirty="0">
                <a:solidFill>
                  <a:srgbClr val="FF0000"/>
                </a:solidFill>
              </a:rPr>
              <a:t>نرم ملت است </a:t>
            </a:r>
            <a:r>
              <a:rPr lang="ar-SA" dirty="0"/>
              <a:t>و در تلخ ترین روزان و تاریک ترین شبان پناه آورندگان را می پذیرد.</a:t>
            </a:r>
            <a:endParaRPr lang="en-US" dirty="0"/>
          </a:p>
          <a:p>
            <a:r>
              <a:rPr lang="fa-IR" dirty="0"/>
              <a:t>۸- </a:t>
            </a:r>
            <a:r>
              <a:rPr lang="ar-SA" dirty="0">
                <a:solidFill>
                  <a:srgbClr val="FF0000"/>
                </a:solidFill>
              </a:rPr>
              <a:t>دری است </a:t>
            </a:r>
            <a:r>
              <a:rPr lang="ar-SA" dirty="0"/>
              <a:t>که با همه اعتلا به روی همه کس باز است و فقیر و غنی یا کوچک و بزرگ نمی شناسد.</a:t>
            </a:r>
            <a:endParaRPr lang="fa-IR" dirty="0"/>
          </a:p>
          <a:p>
            <a:r>
              <a:rPr lang="ar-SA" dirty="0"/>
              <a:t>9- </a:t>
            </a:r>
            <a:r>
              <a:rPr lang="ar-SA" dirty="0">
                <a:solidFill>
                  <a:srgbClr val="FF0000"/>
                </a:solidFill>
              </a:rPr>
              <a:t>نیرومندترین قدرت های </a:t>
            </a:r>
            <a:r>
              <a:rPr lang="ar-SA" dirty="0"/>
              <a:t>زمینی و این جهانی در برابر آن به خضوع می افتند و بدان التجا می کنند</a:t>
            </a:r>
            <a:r>
              <a:rPr lang="fa-IR" dirty="0"/>
              <a:t> </a:t>
            </a:r>
            <a:endParaRPr lang="en-US" dirty="0"/>
          </a:p>
          <a:p>
            <a:r>
              <a:rPr lang="fa-IR" dirty="0"/>
              <a:t> 10-</a:t>
            </a:r>
            <a:r>
              <a:rPr lang="ar-SA" dirty="0"/>
              <a:t>در جامعه ای که </a:t>
            </a:r>
            <a:r>
              <a:rPr lang="ar-SA" dirty="0">
                <a:solidFill>
                  <a:srgbClr val="FF0000"/>
                </a:solidFill>
              </a:rPr>
              <a:t>قصرهای س</a:t>
            </a:r>
            <a:r>
              <a:rPr lang="fa-IR" dirty="0">
                <a:solidFill>
                  <a:srgbClr val="FF0000"/>
                </a:solidFill>
              </a:rPr>
              <a:t>لاطین بزرگ وسردمداران </a:t>
            </a:r>
            <a:r>
              <a:rPr lang="fa-IR" dirty="0"/>
              <a:t>برجسته چنان ساخته می شد </a:t>
            </a:r>
            <a:r>
              <a:rPr lang="ar-SA" dirty="0"/>
              <a:t> که هر سال به مرمت جدی نیا</a:t>
            </a:r>
            <a:r>
              <a:rPr lang="fa-IR" dirty="0"/>
              <a:t>زداشت واگر زمانی کوتاه از حریم توجه حاکمان به دور</a:t>
            </a:r>
            <a:r>
              <a:rPr lang="ar-SA" dirty="0"/>
              <a:t> می ماند، به </a:t>
            </a:r>
            <a:r>
              <a:rPr lang="ar-SA" dirty="0">
                <a:solidFill>
                  <a:srgbClr val="FF0000"/>
                </a:solidFill>
              </a:rPr>
              <a:t>خرابه مبدل </a:t>
            </a:r>
            <a:r>
              <a:rPr lang="ar-SA" dirty="0"/>
              <a:t>می گیرد</a:t>
            </a:r>
            <a:r>
              <a:rPr lang="fa-IR" dirty="0"/>
              <a:t>.</a:t>
            </a:r>
          </a:p>
          <a:p>
            <a:r>
              <a:rPr lang="fa-IR" dirty="0"/>
              <a:t>11-</a:t>
            </a:r>
            <a:r>
              <a:rPr lang="ar-SA" dirty="0"/>
              <a:t>و </a:t>
            </a:r>
            <a:r>
              <a:rPr lang="ar-SA" dirty="0">
                <a:solidFill>
                  <a:srgbClr val="FF0000"/>
                </a:solidFill>
              </a:rPr>
              <a:t>اما خانقاه ها به بیانی دیگر</a:t>
            </a:r>
            <a:r>
              <a:rPr lang="ar-SA" dirty="0"/>
              <a:t>، کانونهای حزبی دوران معاصر را نیز ش</a:t>
            </a:r>
            <a:r>
              <a:rPr lang="fa-IR" dirty="0"/>
              <a:t>بیه </a:t>
            </a:r>
            <a:r>
              <a:rPr lang="ar-SA" dirty="0"/>
              <a:t>اند و با انتخاب اشخاص مناسب و دادن تعلیمات عملی بدانها، قدرت های معنوی معتنابهی را به وجود می آوردند که در تاریخ ایران بعد از اسلام نقش های مهمی را بر عهده گرفته اند.</a:t>
            </a:r>
            <a:r>
              <a:rPr lang="fa-IR" dirty="0"/>
              <a:t> 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46114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80720"/>
          </a:xfrm>
        </p:spPr>
        <p:txBody>
          <a:bodyPr/>
          <a:lstStyle/>
          <a:p>
            <a:endParaRPr lang="fa-IR" dirty="0" smtClean="0"/>
          </a:p>
          <a:p>
            <a:r>
              <a:rPr lang="fa-IR" dirty="0" smtClean="0"/>
              <a:t>ساختارابتدایی </a:t>
            </a:r>
            <a:r>
              <a:rPr lang="fa-IR" dirty="0"/>
              <a:t>جامعه </a:t>
            </a:r>
            <a:r>
              <a:rPr lang="fa-IR" dirty="0" smtClean="0"/>
              <a:t> ایران بر </a:t>
            </a:r>
            <a:r>
              <a:rPr lang="fa-IR" dirty="0"/>
              <a:t>اساس اقتصاد </a:t>
            </a:r>
            <a:r>
              <a:rPr lang="fa-IR" dirty="0" smtClean="0"/>
              <a:t>شبانی پایه گذاری شده بودبشرح ذیل می باشد که به تعریف کلمات استفاده شده در این کتاب می پردازیم:</a:t>
            </a:r>
          </a:p>
          <a:p>
            <a:endParaRPr lang="fa-IR" dirty="0"/>
          </a:p>
          <a:p>
            <a:r>
              <a:rPr lang="fa-IR" dirty="0"/>
              <a:t>•</a:t>
            </a:r>
            <a:r>
              <a:rPr lang="fa-IR" b="1" dirty="0">
                <a:solidFill>
                  <a:srgbClr val="FF0000"/>
                </a:solidFill>
              </a:rPr>
              <a:t> نمان </a:t>
            </a:r>
            <a:r>
              <a:rPr lang="fa-IR" dirty="0">
                <a:solidFill>
                  <a:srgbClr val="FF0000"/>
                </a:solidFill>
              </a:rPr>
              <a:t>ها یا دمان های مستقل</a:t>
            </a:r>
            <a:r>
              <a:rPr lang="fa-IR" dirty="0"/>
              <a:t>: کوچکترین واحد </a:t>
            </a:r>
            <a:r>
              <a:rPr lang="fa-IR" dirty="0" smtClean="0"/>
              <a:t>جمعیتی جامعه </a:t>
            </a:r>
            <a:r>
              <a:rPr lang="fa-IR" dirty="0"/>
              <a:t>تقريبا همان خانواده </a:t>
            </a:r>
            <a:r>
              <a:rPr lang="fa-IR" dirty="0" smtClean="0"/>
              <a:t>گسترده</a:t>
            </a:r>
          </a:p>
          <a:p>
            <a:r>
              <a:rPr lang="fa-IR" b="1" dirty="0" smtClean="0">
                <a:solidFill>
                  <a:srgbClr val="FF0000"/>
                </a:solidFill>
              </a:rPr>
              <a:t>ویس</a:t>
            </a:r>
            <a:r>
              <a:rPr lang="fa-IR" dirty="0" smtClean="0"/>
              <a:t> </a:t>
            </a:r>
            <a:r>
              <a:rPr lang="fa-IR" dirty="0"/>
              <a:t>چند واحد خانوادگی (نمان) بر روی هم یک </a:t>
            </a:r>
            <a:r>
              <a:rPr lang="fa-IR" dirty="0" smtClean="0"/>
              <a:t>ویس پدید </a:t>
            </a:r>
            <a:r>
              <a:rPr lang="fa-IR" dirty="0"/>
              <a:t>می آورد مانند </a:t>
            </a:r>
            <a:r>
              <a:rPr lang="fa-IR" dirty="0" smtClean="0"/>
              <a:t>روستا</a:t>
            </a:r>
          </a:p>
          <a:p>
            <a:r>
              <a:rPr lang="fa-IR" b="1" dirty="0" smtClean="0">
                <a:solidFill>
                  <a:srgbClr val="FF0000"/>
                </a:solidFill>
              </a:rPr>
              <a:t>زنتو</a:t>
            </a:r>
            <a:r>
              <a:rPr lang="fa-IR" dirty="0" smtClean="0"/>
              <a:t> </a:t>
            </a:r>
            <a:r>
              <a:rPr lang="fa-IR" dirty="0"/>
              <a:t>چند ویس یک زنتو پدید می آورد مانند شهرستان </a:t>
            </a:r>
            <a:endParaRPr lang="fa-IR" dirty="0" smtClean="0"/>
          </a:p>
          <a:p>
            <a:r>
              <a:rPr lang="fa-IR" b="1" dirty="0" smtClean="0">
                <a:solidFill>
                  <a:srgbClr val="FF0000"/>
                </a:solidFill>
              </a:rPr>
              <a:t>دهيو</a:t>
            </a:r>
            <a:r>
              <a:rPr lang="fa-IR" dirty="0" smtClean="0"/>
              <a:t> </a:t>
            </a:r>
            <a:r>
              <a:rPr lang="fa-IR" dirty="0"/>
              <a:t>دو تا سه زنتو یک دهيو را پدید می آورد </a:t>
            </a:r>
            <a:r>
              <a:rPr lang="fa-IR" dirty="0" smtClean="0"/>
              <a:t>که بزرگترین </a:t>
            </a:r>
            <a:r>
              <a:rPr lang="fa-IR" dirty="0"/>
              <a:t>واحد مستقل بود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58568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/>
          <a:lstStyle/>
          <a:p>
            <a:endParaRPr lang="fa-IR" dirty="0" smtClean="0"/>
          </a:p>
          <a:p>
            <a:pPr algn="ctr"/>
            <a:r>
              <a:rPr lang="fa-IR" dirty="0" smtClean="0"/>
              <a:t>فروردین ماه 1399</a:t>
            </a:r>
          </a:p>
          <a:p>
            <a:pPr algn="ctr"/>
            <a:endParaRPr lang="fa-IR" dirty="0"/>
          </a:p>
          <a:p>
            <a:pPr algn="ctr"/>
            <a:r>
              <a:rPr lang="fa-IR" dirty="0" smtClean="0"/>
              <a:t>سلامت وتندرست باشید</a:t>
            </a:r>
          </a:p>
          <a:p>
            <a:pPr algn="ctr"/>
            <a:r>
              <a:rPr lang="fa-IR" dirty="0" smtClean="0"/>
              <a:t>یوسف هدایی</a:t>
            </a:r>
          </a:p>
          <a:p>
            <a:pPr algn="ctr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78826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484890"/>
          </a:xfrm>
        </p:spPr>
        <p:txBody>
          <a:bodyPr>
            <a:normAutofit/>
          </a:bodyPr>
          <a:lstStyle/>
          <a:p>
            <a:pPr algn="ctr"/>
            <a:r>
              <a:rPr lang="fa-IR" b="1" dirty="0" smtClean="0">
                <a:solidFill>
                  <a:srgbClr val="FF0000"/>
                </a:solidFill>
              </a:rPr>
              <a:t>اقوام </a:t>
            </a:r>
            <a:r>
              <a:rPr lang="fa-IR" b="1" dirty="0">
                <a:solidFill>
                  <a:srgbClr val="FF0000"/>
                </a:solidFill>
              </a:rPr>
              <a:t>اولیه ای که در ایران زندگی می کردند</a:t>
            </a:r>
          </a:p>
          <a:p>
            <a:endParaRPr lang="fa-IR" b="1" dirty="0" smtClean="0">
              <a:solidFill>
                <a:srgbClr val="FF0000"/>
              </a:solidFill>
            </a:endParaRPr>
          </a:p>
          <a:p>
            <a:r>
              <a:rPr lang="fa-IR" b="1" dirty="0" smtClean="0">
                <a:solidFill>
                  <a:srgbClr val="FF0000"/>
                </a:solidFill>
              </a:rPr>
              <a:t>لولوبیان </a:t>
            </a:r>
            <a:r>
              <a:rPr lang="fa-IR" dirty="0" smtClean="0">
                <a:solidFill>
                  <a:srgbClr val="FF0000"/>
                </a:solidFill>
              </a:rPr>
              <a:t>:</a:t>
            </a:r>
            <a:r>
              <a:rPr lang="fa-IR" b="1" dirty="0" smtClean="0"/>
              <a:t>لولوبیان </a:t>
            </a:r>
            <a:r>
              <a:rPr lang="fa-IR" b="1" dirty="0"/>
              <a:t>یک قوم کوهستان نشین ساکن در جبال زاگرس در جنوب زيستگاه گوتیها و شمال كاشیان بود. از جمله </a:t>
            </a:r>
            <a:r>
              <a:rPr lang="fa-IR" b="1" dirty="0">
                <a:solidFill>
                  <a:srgbClr val="FF0000"/>
                </a:solidFill>
              </a:rPr>
              <a:t>بنیاد گزاران طوائف لر و لک </a:t>
            </a:r>
            <a:r>
              <a:rPr lang="fa-IR" b="1" dirty="0"/>
              <a:t>لولوبیان نیز بوده اند، اما نام پر ارتباطی با لولوبی ندارد</a:t>
            </a:r>
            <a:r>
              <a:rPr lang="fa-IR" b="1" dirty="0" smtClean="0"/>
              <a:t>.</a:t>
            </a:r>
          </a:p>
          <a:p>
            <a:r>
              <a:rPr lang="fa-IR" b="1" dirty="0" smtClean="0">
                <a:solidFill>
                  <a:srgbClr val="FF0000"/>
                </a:solidFill>
              </a:rPr>
              <a:t>كا </a:t>
            </a:r>
            <a:r>
              <a:rPr lang="fa-IR" b="1" dirty="0">
                <a:solidFill>
                  <a:srgbClr val="FF0000"/>
                </a:solidFill>
              </a:rPr>
              <a:t>گوتی </a:t>
            </a:r>
            <a:r>
              <a:rPr lang="fa-IR" b="1" dirty="0" smtClean="0">
                <a:solidFill>
                  <a:srgbClr val="FF0000"/>
                </a:solidFill>
              </a:rPr>
              <a:t>ها لوتي ها </a:t>
            </a:r>
            <a:r>
              <a:rPr lang="fa-IR" b="1" dirty="0"/>
              <a:t>گوتیان قبیله ای کوه نشین </a:t>
            </a:r>
            <a:r>
              <a:rPr lang="fa-IR" b="1" dirty="0" smtClean="0"/>
              <a:t>ساکن </a:t>
            </a:r>
            <a:r>
              <a:rPr lang="fa-IR" b="1" dirty="0"/>
              <a:t>در بخش مرکزی زاگرس تا حدی منطبق با قسمتی از </a:t>
            </a:r>
            <a:r>
              <a:rPr lang="fa-IR" b="1" dirty="0">
                <a:solidFill>
                  <a:srgbClr val="FF0000"/>
                </a:solidFill>
              </a:rPr>
              <a:t>کردستان </a:t>
            </a:r>
            <a:r>
              <a:rPr lang="fa-IR" b="1" dirty="0"/>
              <a:t>امروز بودند. نام کوه جودی که در داستان نوح كشتي او بر آن نشسته است، از نام این قوم گرفته شده است. گوتیها جنگی بوده اند و سرانجام با آمیزش با برخی طوائف ماد به ویژه </a:t>
            </a:r>
            <a:r>
              <a:rPr lang="fa-IR" b="1" dirty="0" smtClean="0"/>
              <a:t>سگرته ها </a:t>
            </a:r>
            <a:r>
              <a:rPr lang="fa-IR" b="1" dirty="0"/>
              <a:t>در تکوین </a:t>
            </a:r>
            <a:r>
              <a:rPr lang="fa-IR" b="1" dirty="0">
                <a:solidFill>
                  <a:srgbClr val="FF0000"/>
                </a:solidFill>
              </a:rPr>
              <a:t>طوایف کرد </a:t>
            </a:r>
            <a:r>
              <a:rPr lang="fa-IR" b="1" dirty="0"/>
              <a:t>دخيل </a:t>
            </a:r>
            <a:r>
              <a:rPr lang="fa-IR" b="1" dirty="0" smtClean="0"/>
              <a:t>گشتند</a:t>
            </a:r>
          </a:p>
          <a:p>
            <a:r>
              <a:rPr lang="fa-IR" b="1" dirty="0" smtClean="0">
                <a:solidFill>
                  <a:srgbClr val="FF0000"/>
                </a:solidFill>
              </a:rPr>
              <a:t>مانناییان </a:t>
            </a:r>
            <a:r>
              <a:rPr lang="fa-IR" b="1" dirty="0" smtClean="0"/>
              <a:t>همسايه </a:t>
            </a:r>
            <a:r>
              <a:rPr lang="fa-IR" b="1" dirty="0"/>
              <a:t>شمالی گوتیان و </a:t>
            </a:r>
            <a:r>
              <a:rPr lang="fa-IR" b="1" dirty="0" smtClean="0"/>
              <a:t>همسايه </a:t>
            </a:r>
            <a:r>
              <a:rPr lang="fa-IR" b="1" dirty="0"/>
              <a:t>جنوب و جنوب شرقي اورارتوها و </a:t>
            </a:r>
            <a:r>
              <a:rPr lang="fa-IR" b="1" dirty="0" smtClean="0"/>
              <a:t>همسايه </a:t>
            </a:r>
            <a:r>
              <a:rPr lang="fa-IR" b="1" dirty="0"/>
              <a:t>شرقي </a:t>
            </a:r>
            <a:r>
              <a:rPr lang="fa-IR" b="1" dirty="0">
                <a:solidFill>
                  <a:srgbClr val="FF0000"/>
                </a:solidFill>
              </a:rPr>
              <a:t>میتانی ها </a:t>
            </a:r>
            <a:r>
              <a:rPr lang="fa-IR" b="1" dirty="0"/>
              <a:t>بودند. قومی ساکن در آذربایجان غربی و سواحل جنوبی دریاچه ارومیه. این قوم سرانجام مقهور اورارتوها و سپس اشوریان گردید. </a:t>
            </a:r>
            <a:r>
              <a:rPr lang="fa-IR" b="1" dirty="0">
                <a:solidFill>
                  <a:srgbClr val="FF0000"/>
                </a:solidFill>
              </a:rPr>
              <a:t>تمدن حسنلو </a:t>
            </a:r>
            <a:r>
              <a:rPr lang="fa-IR" b="1" dirty="0"/>
              <a:t>متعلق به این قوم است</a:t>
            </a:r>
            <a:r>
              <a:rPr lang="fa-IR" b="1" dirty="0" smtClean="0"/>
              <a:t>.</a:t>
            </a:r>
          </a:p>
          <a:p>
            <a:r>
              <a:rPr lang="fa-IR" b="1" dirty="0" smtClean="0"/>
              <a:t>"</a:t>
            </a:r>
            <a:endParaRPr lang="fa-I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6474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80720"/>
          </a:xfrm>
        </p:spPr>
        <p:txBody>
          <a:bodyPr>
            <a:normAutofit/>
          </a:bodyPr>
          <a:lstStyle/>
          <a:p>
            <a:r>
              <a:rPr lang="fa-IR" b="1" dirty="0"/>
              <a:t> </a:t>
            </a:r>
            <a:r>
              <a:rPr lang="fa-IR" b="1" dirty="0">
                <a:solidFill>
                  <a:srgbClr val="FF0000"/>
                </a:solidFill>
              </a:rPr>
              <a:t>كأسپی ها </a:t>
            </a:r>
            <a:r>
              <a:rPr lang="fa-IR" b="1" dirty="0"/>
              <a:t>یا </a:t>
            </a:r>
            <a:r>
              <a:rPr lang="fa-IR" b="1" dirty="0">
                <a:solidFill>
                  <a:srgbClr val="FF0000"/>
                </a:solidFill>
              </a:rPr>
              <a:t>کاسییدا</a:t>
            </a:r>
            <a:r>
              <a:rPr lang="fa-IR" b="1" dirty="0"/>
              <a:t> نام عمومی بسیاری از طوایف ساكن در قفقاز جنوبی از جمله در جمهوری آذربایجان و حدود تالش و گیلان و در آذربایجان شرقی تا حدودی زنجان بود. </a:t>
            </a:r>
            <a:r>
              <a:rPr lang="fa-IR" b="1" dirty="0">
                <a:solidFill>
                  <a:srgbClr val="FF0000"/>
                </a:solidFill>
              </a:rPr>
              <a:t>نام اروپایی کاسپین </a:t>
            </a:r>
            <a:r>
              <a:rPr lang="fa-IR" b="1" dirty="0"/>
              <a:t>برای دریای خزر از نام این قوم اقتباس شده است. </a:t>
            </a:r>
          </a:p>
          <a:p>
            <a:r>
              <a:rPr lang="fa-IR" b="1" dirty="0"/>
              <a:t>کاسپیان دارای آداب و رسوم و مناسکی ویژه خود بوده اند که برخي از ان رسوم و مناسک در آرياييان مؤثر افتاد. آنان در عین پیشرفتگي نسبي و مسالمت </a:t>
            </a:r>
            <a:r>
              <a:rPr lang="fa-IR" b="1" dirty="0">
                <a:solidFill>
                  <a:srgbClr val="FF0000"/>
                </a:solidFill>
              </a:rPr>
              <a:t>شيفته کار و کوشش دسته جمعی </a:t>
            </a:r>
            <a:r>
              <a:rPr lang="fa-IR" b="1" dirty="0"/>
              <a:t>بودند. آنان اجساد مردگان خویش را در بیابانی دور از مساكن و روستاهای خود می </a:t>
            </a:r>
            <a:r>
              <a:rPr lang="fa-IR" b="1" dirty="0" smtClean="0"/>
              <a:t>نهاند </a:t>
            </a:r>
            <a:r>
              <a:rPr lang="fa-IR" b="1" dirty="0"/>
              <a:t>و از دور مراقب آن اجساد بوده اند. به نظرشان اگر </a:t>
            </a:r>
            <a:r>
              <a:rPr lang="fa-IR" b="1" dirty="0">
                <a:solidFill>
                  <a:srgbClr val="FF0000"/>
                </a:solidFill>
              </a:rPr>
              <a:t>جسدی را کرکس </a:t>
            </a:r>
            <a:r>
              <a:rPr lang="fa-IR" b="1" dirty="0"/>
              <a:t>میخورد آن مرده در عالم باقي سخت خوشبخت و آمرزیده بود و اگر جانوراني زمینی مانند </a:t>
            </a:r>
            <a:r>
              <a:rPr lang="fa-IR" b="1" dirty="0">
                <a:solidFill>
                  <a:srgbClr val="FF0000"/>
                </a:solidFill>
              </a:rPr>
              <a:t>گرگ یا سگ </a:t>
            </a:r>
            <a:r>
              <a:rPr lang="fa-IR" b="1" dirty="0"/>
              <a:t>جسد را می خوردند، مرده کمتر آمرزیده بود</a:t>
            </a:r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53624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88640"/>
            <a:ext cx="8784976" cy="6336704"/>
          </a:xfrm>
        </p:spPr>
        <p:txBody>
          <a:bodyPr>
            <a:normAutofit/>
          </a:bodyPr>
          <a:lstStyle/>
          <a:p>
            <a:r>
              <a:rPr lang="fa-IR" b="1" dirty="0">
                <a:solidFill>
                  <a:srgbClr val="FF0000"/>
                </a:solidFill>
              </a:rPr>
              <a:t>اورارتو</a:t>
            </a:r>
            <a:r>
              <a:rPr lang="fa-IR" b="1" dirty="0"/>
              <a:t> قومی پیشرفته ساکن در نواحی کوهستانی آناتولی و شمال غرب آذربایجان امروز همساية هيتی ها و سپس همساية شمالي آشوريان بودند. </a:t>
            </a:r>
            <a:r>
              <a:rPr lang="fa-IR" b="1" dirty="0" smtClean="0"/>
              <a:t>بعدها </a:t>
            </a:r>
            <a:r>
              <a:rPr lang="fa-IR" b="1" dirty="0"/>
              <a:t>نامشان با نا </a:t>
            </a:r>
            <a:r>
              <a:rPr lang="fa-IR" b="1" dirty="0" smtClean="0"/>
              <a:t>حيه </a:t>
            </a:r>
            <a:r>
              <a:rPr lang="fa-IR" b="1" dirty="0">
                <a:solidFill>
                  <a:srgbClr val="FF0000"/>
                </a:solidFill>
              </a:rPr>
              <a:t>وان در ترکیه امروزی </a:t>
            </a:r>
            <a:r>
              <a:rPr lang="fa-IR" b="1" dirty="0"/>
              <a:t>ارتباط یافت. آنان ناچار در برابر قدرت توسعه طلب آشور متحدتر شدند و حکومتی تشکیل دادند که مخصوصا </a:t>
            </a:r>
            <a:r>
              <a:rPr lang="fa-IR" b="1" dirty="0">
                <a:solidFill>
                  <a:srgbClr val="FF0000"/>
                </a:solidFill>
              </a:rPr>
              <a:t>در حدود سال ۸۰۰ پیش از میلاد قوت </a:t>
            </a:r>
            <a:r>
              <a:rPr lang="fa-IR" b="1" dirty="0"/>
              <a:t>گرفت و تبدیل به یکی از قدرت های آسیای غربی گردید. </a:t>
            </a:r>
          </a:p>
          <a:p>
            <a:r>
              <a:rPr lang="fa-IR" b="1" dirty="0"/>
              <a:t>در این زمان طوائف آرياني موسوم به ماد شده، داشتند از شرق به حدود سینک و رگه یاری می رسیدند. </a:t>
            </a:r>
          </a:p>
          <a:p>
            <a:r>
              <a:rPr lang="fa-IR" b="1" dirty="0">
                <a:solidFill>
                  <a:srgbClr val="FF0000"/>
                </a:solidFill>
              </a:rPr>
              <a:t>اورارتو ها </a:t>
            </a:r>
            <a:r>
              <a:rPr lang="fa-IR" b="1" dirty="0"/>
              <a:t>خط و کتابت داشتند کتیبه های چندی از شاهان اورارتو به دست آمده است. نام </a:t>
            </a:r>
            <a:r>
              <a:rPr lang="fa-IR" b="1" dirty="0">
                <a:solidFill>
                  <a:srgbClr val="FF0000"/>
                </a:solidFill>
              </a:rPr>
              <a:t>کوه های آرارات به اورارتو </a:t>
            </a:r>
            <a:r>
              <a:rPr lang="fa-IR" b="1" dirty="0"/>
              <a:t>مربوط است. </a:t>
            </a:r>
          </a:p>
          <a:p>
            <a:r>
              <a:rPr lang="fa-IR" b="1" dirty="0">
                <a:solidFill>
                  <a:srgbClr val="FF0000"/>
                </a:solidFill>
              </a:rPr>
              <a:t>حملات مکرر سكایان و کیمریان </a:t>
            </a:r>
            <a:r>
              <a:rPr lang="fa-IR" b="1" dirty="0"/>
              <a:t>از قفقاز و </a:t>
            </a:r>
            <a:r>
              <a:rPr lang="fa-IR" b="1" dirty="0">
                <a:solidFill>
                  <a:srgbClr val="FF0000"/>
                </a:solidFill>
              </a:rPr>
              <a:t>سپس مادها </a:t>
            </a:r>
            <a:r>
              <a:rPr lang="fa-IR" b="1" dirty="0"/>
              <a:t>در حدود ۶۶۰ پیش از میلاد پادشاهي اورارتو را به سقوط کشاند. سرانجام مردمش با قومی هندواروپانی آمده از</a:t>
            </a:r>
            <a:r>
              <a:rPr lang="fa-IR" b="1" dirty="0">
                <a:solidFill>
                  <a:srgbClr val="FF0000"/>
                </a:solidFill>
              </a:rPr>
              <a:t> بالکان </a:t>
            </a:r>
            <a:r>
              <a:rPr lang="fa-IR" b="1" dirty="0"/>
              <a:t>به اسیای صغیر در آمیختند و </a:t>
            </a:r>
            <a:r>
              <a:rPr lang="fa-IR" b="1" dirty="0">
                <a:solidFill>
                  <a:srgbClr val="FF0000"/>
                </a:solidFill>
              </a:rPr>
              <a:t>قوم ارمنی </a:t>
            </a:r>
            <a:r>
              <a:rPr lang="fa-IR" b="1" dirty="0"/>
              <a:t>را بوجود آوردند</a:t>
            </a:r>
            <a:endParaRPr lang="fa-IR" dirty="0"/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96203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algn="ctr"/>
            <a:r>
              <a:rPr lang="fa-IR" sz="3600" b="1" dirty="0" smtClean="0">
                <a:solidFill>
                  <a:srgbClr val="FF0000"/>
                </a:solidFill>
              </a:rPr>
              <a:t>حضور در تاریخ (بخش دوم)</a:t>
            </a:r>
          </a:p>
          <a:p>
            <a:r>
              <a:rPr lang="fa-IR" sz="2800" dirty="0">
                <a:solidFill>
                  <a:srgbClr val="000000"/>
                </a:solidFill>
                <a:latin typeface="Arial"/>
                <a:ea typeface="Calibri"/>
                <a:cs typeface="2  Titr"/>
              </a:rPr>
              <a:t>از اواسط هزاره های </a:t>
            </a:r>
            <a:r>
              <a:rPr lang="fa-IR" sz="2800" dirty="0" smtClean="0">
                <a:solidFill>
                  <a:srgbClr val="000000"/>
                </a:solidFill>
                <a:latin typeface="Arial"/>
                <a:ea typeface="Calibri"/>
                <a:cs typeface="2  Titr"/>
              </a:rPr>
              <a:t>دوم و </a:t>
            </a:r>
            <a:r>
              <a:rPr lang="fa-IR" sz="2800" dirty="0">
                <a:solidFill>
                  <a:srgbClr val="000000"/>
                </a:solidFill>
                <a:latin typeface="Arial"/>
                <a:ea typeface="Calibri"/>
                <a:cs typeface="2  Titr"/>
              </a:rPr>
              <a:t>سوم </a:t>
            </a:r>
            <a:r>
              <a:rPr lang="fa-IR" sz="2800" dirty="0" smtClean="0">
                <a:solidFill>
                  <a:srgbClr val="000000"/>
                </a:solidFill>
                <a:latin typeface="Arial"/>
                <a:ea typeface="Calibri"/>
                <a:cs typeface="2  Titr"/>
              </a:rPr>
              <a:t>پیش از میلاد</a:t>
            </a:r>
          </a:p>
          <a:p>
            <a:r>
              <a:rPr lang="fa-IR" dirty="0"/>
              <a:t>آریاها در حرکت های </a:t>
            </a:r>
            <a:r>
              <a:rPr lang="fa-IR" dirty="0" smtClean="0"/>
              <a:t>دسته جمعی به </a:t>
            </a:r>
            <a:r>
              <a:rPr lang="fa-IR" dirty="0"/>
              <a:t>سوی </a:t>
            </a:r>
            <a:r>
              <a:rPr lang="fa-IR" dirty="0" smtClean="0"/>
              <a:t>فلات </a:t>
            </a:r>
            <a:r>
              <a:rPr lang="fa-IR" dirty="0"/>
              <a:t>ایران عمدتا از </a:t>
            </a:r>
            <a:r>
              <a:rPr lang="fa-IR" dirty="0" smtClean="0"/>
              <a:t>بخش </a:t>
            </a:r>
            <a:r>
              <a:rPr lang="fa-IR" dirty="0"/>
              <a:t>شمال شرقي</a:t>
            </a:r>
            <a:r>
              <a:rPr lang="fa-IR" dirty="0">
                <a:solidFill>
                  <a:srgbClr val="FF0000"/>
                </a:solidFill>
              </a:rPr>
              <a:t> نجد </a:t>
            </a:r>
            <a:r>
              <a:rPr lang="fa-IR" dirty="0"/>
              <a:t>انجام می شد، گر چه به صورت پراکنده و </a:t>
            </a:r>
            <a:r>
              <a:rPr lang="fa-IR" dirty="0" smtClean="0"/>
              <a:t>درگروههای </a:t>
            </a:r>
            <a:r>
              <a:rPr lang="fa-IR" dirty="0"/>
              <a:t>خانوادگی </a:t>
            </a:r>
            <a:r>
              <a:rPr lang="fa-IR" dirty="0">
                <a:solidFill>
                  <a:srgbClr val="FF0000"/>
                </a:solidFill>
              </a:rPr>
              <a:t>(نمان) و ویس و زنتو </a:t>
            </a:r>
            <a:r>
              <a:rPr lang="fa-IR" dirty="0"/>
              <a:t>می آمدند </a:t>
            </a:r>
            <a:endParaRPr lang="fa-IR" dirty="0" smtClean="0"/>
          </a:p>
          <a:p>
            <a:r>
              <a:rPr lang="fa-IR" dirty="0" smtClean="0"/>
              <a:t>بالطبع </a:t>
            </a:r>
            <a:r>
              <a:rPr lang="fa-IR" dirty="0"/>
              <a:t>شمارشان در جریان هر کوچی اندک بود؛ با این همه، تا زمان رسیدن به مرزهای امپراطوری های بزرگ خاور نزدیک (</a:t>
            </a:r>
            <a:r>
              <a:rPr lang="fa-IR" dirty="0">
                <a:solidFill>
                  <a:srgbClr val="FF0000"/>
                </a:solidFill>
              </a:rPr>
              <a:t>اشور، بابل، ليدی، اورارتو، ایلام</a:t>
            </a:r>
            <a:r>
              <a:rPr lang="fa-IR" dirty="0"/>
              <a:t>) با هیچ گونه مقاومت جدی روبرو نشدند. </a:t>
            </a:r>
            <a:endParaRPr lang="fa-IR" dirty="0" smtClean="0"/>
          </a:p>
          <a:p>
            <a:r>
              <a:rPr lang="fa-IR" dirty="0" smtClean="0"/>
              <a:t>هر </a:t>
            </a:r>
            <a:r>
              <a:rPr lang="fa-IR" dirty="0"/>
              <a:t>ویس و زنتویی که به پیش می آمد، در هر آن در سرزمینی که با شرایط خود </a:t>
            </a:r>
            <a:r>
              <a:rPr lang="fa-IR" dirty="0" smtClean="0"/>
              <a:t>سازگار </a:t>
            </a:r>
            <a:r>
              <a:rPr lang="fa-IR" dirty="0"/>
              <a:t>می دید می </a:t>
            </a:r>
            <a:r>
              <a:rPr lang="fa-IR" dirty="0" smtClean="0"/>
              <a:t>ماند.</a:t>
            </a:r>
          </a:p>
          <a:p>
            <a:r>
              <a:rPr lang="fa-IR" dirty="0" smtClean="0"/>
              <a:t> </a:t>
            </a:r>
            <a:r>
              <a:rPr lang="fa-IR" dirty="0"/>
              <a:t>آنان از </a:t>
            </a:r>
            <a:r>
              <a:rPr lang="fa-IR" dirty="0">
                <a:solidFill>
                  <a:srgbClr val="FF0000"/>
                </a:solidFill>
              </a:rPr>
              <a:t>جنوب خراسان تا </a:t>
            </a:r>
            <a:r>
              <a:rPr lang="fa-IR" dirty="0" smtClean="0">
                <a:solidFill>
                  <a:srgbClr val="FF0000"/>
                </a:solidFill>
              </a:rPr>
              <a:t>گرگان و طبرستان </a:t>
            </a:r>
            <a:r>
              <a:rPr lang="fa-IR" dirty="0">
                <a:solidFill>
                  <a:srgbClr val="FF0000"/>
                </a:solidFill>
              </a:rPr>
              <a:t>و ری </a:t>
            </a:r>
            <a:r>
              <a:rPr lang="fa-IR" dirty="0"/>
              <a:t>سکنی گزیدند و ساکنان قدیمی این سرزمین ها </a:t>
            </a:r>
            <a:r>
              <a:rPr lang="fa-IR" dirty="0">
                <a:solidFill>
                  <a:srgbClr val="FF0000"/>
                </a:solidFill>
              </a:rPr>
              <a:t>مقاومتی جدی </a:t>
            </a:r>
            <a:r>
              <a:rPr lang="fa-IR" dirty="0"/>
              <a:t>در برابر آنان نشان ندادند.</a:t>
            </a:r>
            <a:endParaRPr lang="en-US" dirty="0"/>
          </a:p>
          <a:p>
            <a:endParaRPr lang="fa-I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28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336704"/>
          </a:xfrm>
        </p:spPr>
        <p:txBody>
          <a:bodyPr>
            <a:normAutofit/>
          </a:bodyPr>
          <a:lstStyle/>
          <a:p>
            <a:r>
              <a:rPr lang="fa-IR" b="1" dirty="0">
                <a:solidFill>
                  <a:srgbClr val="FF0000"/>
                </a:solidFill>
              </a:rPr>
              <a:t>در حدود هزاره </a:t>
            </a:r>
            <a:r>
              <a:rPr lang="fa-IR" b="1" dirty="0" smtClean="0">
                <a:solidFill>
                  <a:srgbClr val="FF0000"/>
                </a:solidFill>
              </a:rPr>
              <a:t>اول</a:t>
            </a:r>
          </a:p>
          <a:p>
            <a:r>
              <a:rPr lang="fa-IR" dirty="0" smtClean="0"/>
              <a:t> </a:t>
            </a:r>
            <a:r>
              <a:rPr lang="fa-IR" dirty="0"/>
              <a:t>«ویدیو دات» </a:t>
            </a:r>
            <a:r>
              <a:rPr lang="fa-IR" dirty="0" smtClean="0"/>
              <a:t>یا </a:t>
            </a:r>
            <a:r>
              <a:rPr lang="fa-IR" dirty="0"/>
              <a:t>وندیداد در بخش جغرافیایی خود مرز نهایی </a:t>
            </a:r>
            <a:r>
              <a:rPr lang="fa-IR" dirty="0">
                <a:solidFill>
                  <a:srgbClr val="FF0000"/>
                </a:solidFill>
              </a:rPr>
              <a:t>سرزمین های آریایی </a:t>
            </a:r>
            <a:r>
              <a:rPr lang="fa-IR" dirty="0"/>
              <a:t>را «</a:t>
            </a:r>
            <a:r>
              <a:rPr lang="fa-IR" dirty="0">
                <a:solidFill>
                  <a:srgbClr val="FF0000"/>
                </a:solidFill>
              </a:rPr>
              <a:t>ری</a:t>
            </a:r>
            <a:r>
              <a:rPr lang="fa-IR" dirty="0"/>
              <a:t>» </a:t>
            </a:r>
            <a:r>
              <a:rPr lang="fa-IR" dirty="0" smtClean="0"/>
              <a:t>می </a:t>
            </a:r>
            <a:r>
              <a:rPr lang="fa-IR" dirty="0"/>
              <a:t>نویسد</a:t>
            </a:r>
            <a:r>
              <a:rPr lang="fa-IR" dirty="0" smtClean="0"/>
              <a:t>.</a:t>
            </a:r>
          </a:p>
          <a:p>
            <a:r>
              <a:rPr lang="fa-IR" b="1" dirty="0" smtClean="0">
                <a:solidFill>
                  <a:srgbClr val="FF0000"/>
                </a:solidFill>
              </a:rPr>
              <a:t>سده </a:t>
            </a:r>
            <a:r>
              <a:rPr lang="fa-IR" b="1" dirty="0">
                <a:solidFill>
                  <a:srgbClr val="FF0000"/>
                </a:solidFill>
              </a:rPr>
              <a:t>دوم هزاره </a:t>
            </a:r>
            <a:r>
              <a:rPr lang="fa-IR" b="1" dirty="0" smtClean="0">
                <a:solidFill>
                  <a:srgbClr val="FF0000"/>
                </a:solidFill>
              </a:rPr>
              <a:t>اول </a:t>
            </a:r>
          </a:p>
          <a:p>
            <a:r>
              <a:rPr lang="fa-IR" dirty="0" smtClean="0"/>
              <a:t>در </a:t>
            </a:r>
            <a:r>
              <a:rPr lang="fa-IR" dirty="0"/>
              <a:t>سالنامه های آشوری از آریاها </a:t>
            </a:r>
            <a:r>
              <a:rPr lang="fa-IR" dirty="0" smtClean="0"/>
              <a:t>در </a:t>
            </a:r>
            <a:r>
              <a:rPr lang="fa-IR" dirty="0"/>
              <a:t>پیرامون</a:t>
            </a:r>
            <a:r>
              <a:rPr lang="fa-IR" dirty="0">
                <a:solidFill>
                  <a:srgbClr val="FF0000"/>
                </a:solidFill>
              </a:rPr>
              <a:t> دماوند </a:t>
            </a:r>
            <a:r>
              <a:rPr lang="fa-IR" dirty="0"/>
              <a:t>خبر می دهند</a:t>
            </a:r>
            <a:r>
              <a:rPr lang="fa-IR" dirty="0" smtClean="0"/>
              <a:t>.</a:t>
            </a:r>
          </a:p>
          <a:p>
            <a:r>
              <a:rPr lang="fa-IR" dirty="0" smtClean="0"/>
              <a:t> </a:t>
            </a:r>
            <a:r>
              <a:rPr lang="fa-IR" dirty="0"/>
              <a:t>از این به بعد حرکت به باختر، گرچه دشوار است ولی، وجهی تعیین کننده دارد. </a:t>
            </a:r>
            <a:endParaRPr lang="fa-IR" dirty="0" smtClean="0"/>
          </a:p>
          <a:p>
            <a:r>
              <a:rPr lang="fa-IR" dirty="0" smtClean="0"/>
              <a:t>در </a:t>
            </a:r>
            <a:r>
              <a:rPr lang="fa-IR" dirty="0"/>
              <a:t>سده دوم هزاره اول چندین زنتوی آریایی از «ری» (که در دست مغان بود) تا سرزمین </a:t>
            </a:r>
            <a:r>
              <a:rPr lang="fa-IR" dirty="0">
                <a:solidFill>
                  <a:srgbClr val="0070C0"/>
                </a:solidFill>
              </a:rPr>
              <a:t>ماننایی ها و لولوبی ها </a:t>
            </a:r>
            <a:r>
              <a:rPr lang="fa-IR" dirty="0">
                <a:solidFill>
                  <a:srgbClr val="FF0000"/>
                </a:solidFill>
              </a:rPr>
              <a:t>یعنی تا همدان و آذربایجان </a:t>
            </a:r>
            <a:r>
              <a:rPr lang="fa-IR" dirty="0"/>
              <a:t>و از جهت دیگر تا اصفهان و انشان (پارس) حضور داشتند </a:t>
            </a:r>
            <a:endParaRPr lang="fa-IR" dirty="0" smtClean="0"/>
          </a:p>
          <a:p>
            <a:r>
              <a:rPr lang="fa-IR" b="1" dirty="0" smtClean="0">
                <a:solidFill>
                  <a:srgbClr val="FF0000"/>
                </a:solidFill>
              </a:rPr>
              <a:t>در </a:t>
            </a:r>
            <a:r>
              <a:rPr lang="fa-IR" b="1" dirty="0">
                <a:solidFill>
                  <a:srgbClr val="FF0000"/>
                </a:solidFill>
              </a:rPr>
              <a:t>هزاره دوم پیش از </a:t>
            </a:r>
            <a:r>
              <a:rPr lang="fa-IR" b="1" dirty="0" smtClean="0">
                <a:solidFill>
                  <a:srgbClr val="FF0000"/>
                </a:solidFill>
              </a:rPr>
              <a:t>میلاد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 </a:t>
            </a:r>
            <a:r>
              <a:rPr lang="fa-IR" dirty="0"/>
              <a:t>میتانی ها و هیتی های آریایی در بین النهرین و آناتولی </a:t>
            </a:r>
            <a:r>
              <a:rPr lang="fa-IR" dirty="0" smtClean="0"/>
              <a:t>بودند </a:t>
            </a:r>
          </a:p>
          <a:p>
            <a:r>
              <a:rPr lang="fa-IR" dirty="0" smtClean="0"/>
              <a:t>در </a:t>
            </a:r>
            <a:r>
              <a:rPr lang="fa-IR" dirty="0"/>
              <a:t>هزاره دوم پیش از میلاد میتانی ها و هیتی </a:t>
            </a:r>
            <a:r>
              <a:rPr lang="fa-IR" dirty="0" smtClean="0"/>
              <a:t>می زیستند </a:t>
            </a:r>
            <a:r>
              <a:rPr lang="fa-IR" dirty="0"/>
              <a:t>که از حوزه بحث ما </a:t>
            </a:r>
            <a:r>
              <a:rPr lang="fa-IR" dirty="0" smtClean="0"/>
              <a:t>خارج است</a:t>
            </a:r>
            <a:r>
              <a:rPr lang="fa-IR" dirty="0"/>
              <a:t>.</a:t>
            </a:r>
            <a:endParaRPr lang="en-US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8713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35960"/>
          </a:xfrm>
        </p:spPr>
        <p:txBody>
          <a:bodyPr>
            <a:normAutofit fontScale="85000" lnSpcReduction="20000"/>
          </a:bodyPr>
          <a:lstStyle/>
          <a:p>
            <a:r>
              <a:rPr lang="fa-IR" b="1" dirty="0">
                <a:solidFill>
                  <a:srgbClr val="FF0000"/>
                </a:solidFill>
              </a:rPr>
              <a:t>از حدود قرن سوم هزاره اول پیش از میلاد </a:t>
            </a:r>
            <a:endParaRPr lang="fa-IR" b="1" dirty="0" smtClean="0">
              <a:solidFill>
                <a:srgbClr val="FF0000"/>
              </a:solidFill>
            </a:endParaRPr>
          </a:p>
          <a:p>
            <a:r>
              <a:rPr lang="fa-IR" dirty="0" smtClean="0">
                <a:solidFill>
                  <a:srgbClr val="0070C0"/>
                </a:solidFill>
              </a:rPr>
              <a:t>پدیدهای </a:t>
            </a:r>
            <a:r>
              <a:rPr lang="fa-IR" dirty="0">
                <a:solidFill>
                  <a:srgbClr val="0070C0"/>
                </a:solidFill>
              </a:rPr>
              <a:t>سیاسی </a:t>
            </a:r>
            <a:r>
              <a:rPr lang="fa-IR" dirty="0"/>
              <a:t>در آذربایجان و ری شکل گرفت که راستای </a:t>
            </a:r>
            <a:r>
              <a:rPr lang="fa-IR" dirty="0">
                <a:solidFill>
                  <a:srgbClr val="0070C0"/>
                </a:solidFill>
              </a:rPr>
              <a:t>تاریخ جهان </a:t>
            </a:r>
            <a:r>
              <a:rPr lang="fa-IR" dirty="0"/>
              <a:t>را دگرگون ساخت و آن </a:t>
            </a:r>
            <a:r>
              <a:rPr lang="fa-IR" dirty="0">
                <a:solidFill>
                  <a:srgbClr val="FF0000"/>
                </a:solidFill>
              </a:rPr>
              <a:t>تشکیل دولت و ملت ایرانی «</a:t>
            </a:r>
            <a:r>
              <a:rPr lang="fa-IR" dirty="0" smtClean="0">
                <a:solidFill>
                  <a:srgbClr val="FF0000"/>
                </a:solidFill>
              </a:rPr>
              <a:t>مادی»است </a:t>
            </a:r>
          </a:p>
          <a:p>
            <a:endParaRPr lang="fa-IR" dirty="0" smtClean="0">
              <a:solidFill>
                <a:srgbClr val="FF0000"/>
              </a:solidFill>
            </a:endParaRPr>
          </a:p>
          <a:p>
            <a:r>
              <a:rPr lang="fa-IR" dirty="0" smtClean="0"/>
              <a:t>کوچ نشینهای آریایی </a:t>
            </a:r>
            <a:r>
              <a:rPr lang="fa-IR" dirty="0"/>
              <a:t>از </a:t>
            </a:r>
            <a:r>
              <a:rPr lang="fa-IR" dirty="0" smtClean="0"/>
              <a:t>زمانی که در </a:t>
            </a:r>
            <a:r>
              <a:rPr lang="fa-IR" dirty="0"/>
              <a:t>همسایگی </a:t>
            </a:r>
            <a:r>
              <a:rPr lang="fa-IR" dirty="0" smtClean="0"/>
              <a:t>آشور</a:t>
            </a:r>
            <a:r>
              <a:rPr lang="fa-IR" dirty="0"/>
              <a:t> با ی</a:t>
            </a:r>
            <a:r>
              <a:rPr lang="fa-IR" dirty="0">
                <a:solidFill>
                  <a:srgbClr val="FF0000"/>
                </a:solidFill>
              </a:rPr>
              <a:t>کدیگر متحد </a:t>
            </a:r>
            <a:r>
              <a:rPr lang="fa-IR" dirty="0" smtClean="0">
                <a:solidFill>
                  <a:srgbClr val="FF0000"/>
                </a:solidFill>
              </a:rPr>
              <a:t>شدند </a:t>
            </a:r>
            <a:r>
              <a:rPr lang="fa-IR" dirty="0" smtClean="0"/>
              <a:t>تا </a:t>
            </a:r>
            <a:r>
              <a:rPr lang="fa-IR" dirty="0"/>
              <a:t>زمانی که سرانجام </a:t>
            </a:r>
            <a:r>
              <a:rPr lang="fa-IR" dirty="0" smtClean="0"/>
              <a:t>این </a:t>
            </a:r>
            <a:r>
              <a:rPr lang="fa-IR" dirty="0">
                <a:solidFill>
                  <a:srgbClr val="FF0000"/>
                </a:solidFill>
              </a:rPr>
              <a:t>امپراتوری </a:t>
            </a:r>
            <a:r>
              <a:rPr lang="fa-IR" dirty="0" smtClean="0">
                <a:solidFill>
                  <a:srgbClr val="FF0000"/>
                </a:solidFill>
              </a:rPr>
              <a:t>نیرومند آشور </a:t>
            </a:r>
            <a:r>
              <a:rPr lang="fa-IR" dirty="0"/>
              <a:t>را در هم </a:t>
            </a:r>
            <a:r>
              <a:rPr lang="fa-IR" dirty="0" smtClean="0"/>
              <a:t>شکستند </a:t>
            </a:r>
            <a:r>
              <a:rPr lang="fa-IR" dirty="0"/>
              <a:t>و رهبران ایشان همان بزرگان ویسها و </a:t>
            </a:r>
            <a:r>
              <a:rPr lang="fa-IR" dirty="0" smtClean="0"/>
              <a:t>زنتوها بودند.</a:t>
            </a:r>
          </a:p>
          <a:p>
            <a:pPr algn="ctr"/>
            <a:r>
              <a:rPr lang="fa-IR" sz="3800" b="1" dirty="0" smtClean="0">
                <a:solidFill>
                  <a:srgbClr val="0070C0"/>
                </a:solidFill>
              </a:rPr>
              <a:t>تشکیل دولت(فصل اول بخش دوم )</a:t>
            </a:r>
          </a:p>
          <a:p>
            <a:r>
              <a:rPr lang="fa-IR" b="1" dirty="0" smtClean="0">
                <a:solidFill>
                  <a:srgbClr val="FF0000"/>
                </a:solidFill>
              </a:rPr>
              <a:t>علت درگیری آریایی ها با آشور:</a:t>
            </a:r>
            <a:r>
              <a:rPr lang="fa-IR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 </a:t>
            </a:r>
          </a:p>
          <a:p>
            <a:r>
              <a:rPr lang="fa-IR" dirty="0">
                <a:solidFill>
                  <a:srgbClr val="FF0000"/>
                </a:solidFill>
              </a:rPr>
              <a:t>این ویس ها و زنتوهای </a:t>
            </a:r>
            <a:r>
              <a:rPr lang="fa-IR" dirty="0"/>
              <a:t>پراکنده و کم جمعیت به هیچ روی به تنهایی یارای مقاومت در برابر ارتش آشور را نداشتند و ناگزیر بودند که به امپراتوری مزبور </a:t>
            </a:r>
            <a:r>
              <a:rPr lang="fa-IR" dirty="0">
                <a:solidFill>
                  <a:srgbClr val="FF0000"/>
                </a:solidFill>
              </a:rPr>
              <a:t>خراج و گروگان </a:t>
            </a:r>
            <a:r>
              <a:rPr lang="fa-IR" dirty="0"/>
              <a:t>دهند</a:t>
            </a:r>
            <a:r>
              <a:rPr lang="fa-IR" dirty="0" smtClean="0"/>
              <a:t>.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fa-IR" dirty="0" smtClean="0"/>
              <a:t> </a:t>
            </a:r>
            <a:r>
              <a:rPr lang="fa-IR" dirty="0"/>
              <a:t>سالنامه های آشوری سده های دوم و سوم هزاره اول قبل از میلاد نشان می دهند که این </a:t>
            </a:r>
            <a:r>
              <a:rPr lang="fa-IR" dirty="0">
                <a:solidFill>
                  <a:srgbClr val="FF0000"/>
                </a:solidFill>
              </a:rPr>
              <a:t>امپراتوری پیمان های جداگانه ای با هر یک از بزرگان ویس ها </a:t>
            </a:r>
            <a:r>
              <a:rPr lang="fa-IR" dirty="0"/>
              <a:t>می بست و از شاهزادگان ویس ها او زنتوها گروگانهایی نزد خود نگاه می داشت</a:t>
            </a:r>
            <a:r>
              <a:rPr lang="fa-IR" dirty="0" smtClean="0"/>
              <a:t>.</a:t>
            </a:r>
          </a:p>
          <a:p>
            <a:r>
              <a:rPr lang="fa-IR" dirty="0" smtClean="0"/>
              <a:t> </a:t>
            </a:r>
            <a:r>
              <a:rPr lang="fa-IR" dirty="0"/>
              <a:t>بیرون آمدن از زیر فشار اقتصادی، نظام سیاسی آشور نیازی عاجل و بدیهی بود و این ایستادگی های </a:t>
            </a:r>
            <a:r>
              <a:rPr lang="fa-IR" dirty="0">
                <a:solidFill>
                  <a:srgbClr val="FF0000"/>
                </a:solidFill>
              </a:rPr>
              <a:t>هر ساله </a:t>
            </a:r>
            <a:r>
              <a:rPr lang="fa-IR" dirty="0"/>
              <a:t>در برابر ارتش آشور، با هنگام </a:t>
            </a:r>
            <a:r>
              <a:rPr lang="fa-IR" dirty="0">
                <a:solidFill>
                  <a:srgbClr val="FF0000"/>
                </a:solidFill>
              </a:rPr>
              <a:t>پرداخت خراج، منجر به برخوردهای تازه </a:t>
            </a:r>
            <a:r>
              <a:rPr lang="fa-IR" dirty="0"/>
              <a:t>و دادن گروگانها و بالطبع خراج های تازه تری می شد، واقعیتی که نشان می داد </a:t>
            </a:r>
            <a:r>
              <a:rPr lang="fa-IR" dirty="0" smtClean="0"/>
              <a:t>واین وضعیت قابل تحمل نبود</a:t>
            </a:r>
            <a:r>
              <a:rPr lang="fa-IR" dirty="0"/>
              <a:t>.</a:t>
            </a:r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32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1642</TotalTime>
  <Words>4597</Words>
  <Application>Microsoft Office PowerPoint</Application>
  <PresentationFormat>On-screen Show (4:3)</PresentationFormat>
  <Paragraphs>218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MRT www.Win2Farsi.com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MRT Pack 20 DVDs</dc:creator>
  <cp:lastModifiedBy>MRT Pack 20 DVDs</cp:lastModifiedBy>
  <cp:revision>114</cp:revision>
  <dcterms:created xsi:type="dcterms:W3CDTF">2020-02-29T10:04:11Z</dcterms:created>
  <dcterms:modified xsi:type="dcterms:W3CDTF">2020-07-21T10:58:34Z</dcterms:modified>
</cp:coreProperties>
</file>