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 id="335" r:id="rId39"/>
    <p:sldId id="334" r:id="rId40"/>
    <p:sldId id="336" r:id="rId4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4734D2-D35E-470C-BE38-F3711D9AA534}" type="datetimeFigureOut">
              <a:rPr lang="fa-IR" smtClean="0"/>
              <a:t>12/01/1441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5A20C26D-6882-47DD-9C0A-F66D30D898D0}"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34D2-D35E-470C-BE38-F3711D9AA534}" type="datetimeFigureOut">
              <a:rPr lang="fa-IR" smtClean="0"/>
              <a:t>12/01/1441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34D2-D35E-470C-BE38-F3711D9AA534}" type="datetimeFigureOut">
              <a:rPr lang="fa-IR" smtClean="0"/>
              <a:t>12/01/1441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734D2-D35E-470C-BE38-F3711D9AA534}" type="datetimeFigureOut">
              <a:rPr lang="fa-IR" smtClean="0"/>
              <a:t>12/01/1441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4734D2-D35E-470C-BE38-F3711D9AA534}" type="datetimeFigureOut">
              <a:rPr lang="fa-IR" smtClean="0"/>
              <a:t>12/01/1441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A20C26D-6882-47DD-9C0A-F66D30D898D0}"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734D2-D35E-470C-BE38-F3711D9AA534}" type="datetimeFigureOut">
              <a:rPr lang="fa-IR" smtClean="0"/>
              <a:t>12/01/1441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4734D2-D35E-470C-BE38-F3711D9AA534}" type="datetimeFigureOut">
              <a:rPr lang="fa-IR" smtClean="0"/>
              <a:t>12/01/1441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4734D2-D35E-470C-BE38-F3711D9AA534}" type="datetimeFigureOut">
              <a:rPr lang="fa-IR" smtClean="0"/>
              <a:t>12/01/1441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734D2-D35E-470C-BE38-F3711D9AA534}" type="datetimeFigureOut">
              <a:rPr lang="fa-IR" smtClean="0"/>
              <a:t>12/01/1441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734D2-D35E-470C-BE38-F3711D9AA534}" type="datetimeFigureOut">
              <a:rPr lang="fa-IR" smtClean="0"/>
              <a:t>12/01/1441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A20C26D-6882-47DD-9C0A-F66D30D898D0}"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4734D2-D35E-470C-BE38-F3711D9AA534}" type="datetimeFigureOut">
              <a:rPr lang="fa-IR" smtClean="0"/>
              <a:t>12/01/1441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5A20C26D-6882-47DD-9C0A-F66D30D898D0}" type="slidenum">
              <a:rPr lang="fa-IR" smtClean="0"/>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4734D2-D35E-470C-BE38-F3711D9AA534}" type="datetimeFigureOut">
              <a:rPr lang="fa-IR" smtClean="0"/>
              <a:t>12/01/1441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20C26D-6882-47DD-9C0A-F66D30D898D0}"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76672"/>
            <a:ext cx="8640960" cy="5832648"/>
          </a:xfrm>
        </p:spPr>
        <p:txBody>
          <a:bodyPr>
            <a:normAutofit/>
          </a:bodyPr>
          <a:lstStyle/>
          <a:p>
            <a:pPr algn="ctr"/>
            <a:r>
              <a:rPr lang="en-US" sz="9600" dirty="0" smtClean="0">
                <a:latin typeface="110_Besmellah_2(MRT)" pitchFamily="2" charset="0"/>
              </a:rPr>
              <a:t>Ç</a:t>
            </a:r>
            <a:endParaRPr lang="fa-IR" sz="9600" dirty="0" smtClean="0"/>
          </a:p>
          <a:p>
            <a:pPr algn="ctr"/>
            <a:r>
              <a:rPr lang="fa-IR" sz="3900" dirty="0" smtClean="0"/>
              <a:t>روش تحقیق کیفی</a:t>
            </a:r>
            <a:endParaRPr lang="en-US" sz="3900" dirty="0" smtClean="0"/>
          </a:p>
          <a:p>
            <a:pPr algn="ctr"/>
            <a:r>
              <a:rPr lang="fa-IR" dirty="0" smtClean="0"/>
              <a:t>اقتباس ازکتاب :</a:t>
            </a:r>
            <a:endParaRPr lang="en-US" dirty="0"/>
          </a:p>
          <a:p>
            <a:pPr algn="ctr"/>
            <a:r>
              <a:rPr lang="fa-IR" b="1" dirty="0"/>
              <a:t>روش تحقیق در علوم اجتماعی </a:t>
            </a:r>
            <a:r>
              <a:rPr lang="en-US" b="1" dirty="0" smtClean="0"/>
              <a:t>)</a:t>
            </a:r>
            <a:r>
              <a:rPr lang="fa-IR" b="1" dirty="0" smtClean="0"/>
              <a:t>مرحله ویا فصل دوم )</a:t>
            </a:r>
            <a:endParaRPr lang="en-US" dirty="0"/>
          </a:p>
          <a:p>
            <a:pPr algn="ctr"/>
            <a:r>
              <a:rPr lang="fa-IR" b="1" dirty="0"/>
              <a:t>نویسنده گان : ریمون کیوی  ولوک وان کامپنهود </a:t>
            </a:r>
            <a:endParaRPr lang="en-US" dirty="0"/>
          </a:p>
          <a:p>
            <a:pPr algn="ctr"/>
            <a:r>
              <a:rPr lang="fa-IR" b="1" dirty="0"/>
              <a:t>ترجمعه :دکتر عبدالحسین نیک گهر</a:t>
            </a:r>
            <a:endParaRPr lang="en-US" dirty="0"/>
          </a:p>
          <a:p>
            <a:pPr algn="ctr"/>
            <a:r>
              <a:rPr lang="fa-IR" sz="2800" dirty="0" smtClean="0"/>
              <a:t>تهیه </a:t>
            </a:r>
            <a:r>
              <a:rPr lang="fa-IR" sz="2800" dirty="0" smtClean="0"/>
              <a:t>وتنظیم :</a:t>
            </a:r>
          </a:p>
          <a:p>
            <a:pPr algn="ctr"/>
            <a:r>
              <a:rPr lang="fa-IR" sz="2800" dirty="0" smtClean="0"/>
              <a:t>یوسف هدایی</a:t>
            </a:r>
          </a:p>
          <a:p>
            <a:pPr algn="ctr"/>
            <a:r>
              <a:rPr lang="fa-IR" sz="2800" smtClean="0"/>
              <a:t>اردیبشهت </a:t>
            </a:r>
            <a:r>
              <a:rPr lang="fa-IR" sz="2800" dirty="0" smtClean="0"/>
              <a:t>1399</a:t>
            </a:r>
            <a:endParaRPr lang="fa-IR" sz="2800" b="1" dirty="0" smtClean="0"/>
          </a:p>
          <a:p>
            <a:endParaRPr lang="fa-IR" sz="2800" dirty="0" smtClean="0"/>
          </a:p>
          <a:p>
            <a:endParaRPr lang="fa-IR" dirty="0" smtClean="0"/>
          </a:p>
          <a:p>
            <a:endParaRPr lang="fa-IR" dirty="0"/>
          </a:p>
          <a:p>
            <a:endParaRPr lang="fa-IR" dirty="0"/>
          </a:p>
        </p:txBody>
      </p:sp>
    </p:spTree>
    <p:extLst>
      <p:ext uri="{BB962C8B-B14F-4D97-AF65-F5344CB8AC3E}">
        <p14:creationId xmlns:p14="http://schemas.microsoft.com/office/powerpoint/2010/main" val="2500939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lnSpcReduction="10000"/>
          </a:bodyPr>
          <a:lstStyle/>
          <a:p>
            <a:r>
              <a:rPr lang="fa-IR" b="1" dirty="0">
                <a:solidFill>
                  <a:srgbClr val="FF0000"/>
                </a:solidFill>
              </a:rPr>
              <a:t>ب) کجا می توان این متون را یافت؟</a:t>
            </a:r>
          </a:p>
          <a:p>
            <a:r>
              <a:rPr lang="fa-IR" dirty="0"/>
              <a:t> پیش از رفتن به سراغ برگه دان های کتابخانه ها ، محقق باید بداند دنبال چه می گردد. </a:t>
            </a:r>
            <a:endParaRPr lang="fa-IR" dirty="0" smtClean="0"/>
          </a:p>
          <a:p>
            <a:r>
              <a:rPr lang="fa-IR" dirty="0" smtClean="0"/>
              <a:t>تردیدی </a:t>
            </a:r>
            <a:r>
              <a:rPr lang="fa-IR" dirty="0"/>
              <a:t>نیست در کتابخانه های علوم اجتماعی </a:t>
            </a:r>
            <a:r>
              <a:rPr lang="fa-IR" dirty="0" smtClean="0"/>
              <a:t>هزاران </a:t>
            </a:r>
            <a:r>
              <a:rPr lang="fa-IR" dirty="0"/>
              <a:t>اثر مکتوب موجود است</a:t>
            </a:r>
            <a:r>
              <a:rPr lang="fa-IR" dirty="0" smtClean="0"/>
              <a:t>.</a:t>
            </a:r>
          </a:p>
          <a:p>
            <a:r>
              <a:rPr lang="fa-IR" dirty="0" smtClean="0"/>
              <a:t> </a:t>
            </a:r>
            <a:r>
              <a:rPr lang="fa-IR" dirty="0"/>
              <a:t>تصور باطلی است اگر امیدوار باشیم که با گردشی تصادفی در قفسه های کتابخانه یا با نیم نگاهی به برگه دان ها، کتاب یا مقاله مورد نظر را پیدا خواهیم کرد. </a:t>
            </a:r>
            <a:endParaRPr lang="fa-IR" dirty="0" smtClean="0"/>
          </a:p>
          <a:p>
            <a:r>
              <a:rPr lang="fa-IR" dirty="0" smtClean="0"/>
              <a:t>در </a:t>
            </a:r>
            <a:r>
              <a:rPr lang="fa-IR" dirty="0"/>
              <a:t>اینجا نیز باید روش کار داشت و قدم اول مشخص کردن نوع متونی است که در جستجویش هستیم. </a:t>
            </a:r>
            <a:endParaRPr lang="fa-IR" dirty="0" smtClean="0"/>
          </a:p>
          <a:p>
            <a:r>
              <a:rPr lang="fa-IR" dirty="0" smtClean="0"/>
              <a:t>در </a:t>
            </a:r>
            <a:r>
              <a:rPr lang="fa-IR" dirty="0"/>
              <a:t>این مرحله از کار هم شتابزدگی ممکن است خیلی گران تمام شود</a:t>
            </a:r>
            <a:r>
              <a:rPr lang="fa-IR" dirty="0" smtClean="0"/>
              <a:t>.</a:t>
            </a:r>
          </a:p>
          <a:p>
            <a:r>
              <a:rPr lang="fa-IR" dirty="0" smtClean="0"/>
              <a:t> </a:t>
            </a:r>
            <a:r>
              <a:rPr lang="fa-IR" dirty="0"/>
              <a:t>کم نیستند محققانی که بهای چند ساعت صرفه جویی در فکر کردن در این را با از دست دادن هفته ها بلکه ماه ها از وقت گرانبهایشان پرداخته اند.</a:t>
            </a:r>
            <a:endParaRPr lang="en-US" dirty="0"/>
          </a:p>
        </p:txBody>
      </p:sp>
    </p:spTree>
    <p:extLst>
      <p:ext uri="{BB962C8B-B14F-4D97-AF65-F5344CB8AC3E}">
        <p14:creationId xmlns:p14="http://schemas.microsoft.com/office/powerpoint/2010/main" val="3490730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712968" cy="4392488"/>
          </a:xfrm>
        </p:spPr>
        <p:txBody>
          <a:bodyPr/>
          <a:lstStyle/>
          <a:p>
            <a:r>
              <a:rPr lang="fa-IR" dirty="0"/>
              <a:t>- از مقاله های مجلات، گزارش ها و مصاحبه های متخصصانی که در مطبوعات برای عموم مردم فرهیخته منتشر شده </a:t>
            </a:r>
            <a:r>
              <a:rPr lang="fa-IR" dirty="0" smtClean="0"/>
              <a:t>است.</a:t>
            </a:r>
          </a:p>
          <a:p>
            <a:r>
              <a:rPr lang="fa-IR" dirty="0" smtClean="0"/>
              <a:t>از </a:t>
            </a:r>
            <a:r>
              <a:rPr lang="fa-IR" dirty="0"/>
              <a:t>انتشارات سازمان های تخصصی و اسناد و مدارک دیگر غافل نشوید. </a:t>
            </a:r>
            <a:endParaRPr lang="fa-IR" dirty="0" smtClean="0"/>
          </a:p>
          <a:p>
            <a:r>
              <a:rPr lang="fa-IR" dirty="0" smtClean="0"/>
              <a:t>بدون </a:t>
            </a:r>
            <a:r>
              <a:rPr lang="fa-IR" dirty="0"/>
              <a:t>آن که در معنای اخص، گزارش علمی به حساب آیند حاوی نکات اطلاعاتی جالبی هستند که ممکن است برایتان بسیار ارزشمند باشد.                                                                                                      </a:t>
            </a:r>
            <a:endParaRPr lang="en-US" dirty="0"/>
          </a:p>
        </p:txBody>
      </p:sp>
    </p:spTree>
    <p:extLst>
      <p:ext uri="{BB962C8B-B14F-4D97-AF65-F5344CB8AC3E}">
        <p14:creationId xmlns:p14="http://schemas.microsoft.com/office/powerpoint/2010/main" val="207804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5472608"/>
          </a:xfrm>
        </p:spPr>
        <p:txBody>
          <a:bodyPr/>
          <a:lstStyle/>
          <a:p>
            <a:r>
              <a:rPr lang="fa-IR" dirty="0"/>
              <a:t>- </a:t>
            </a:r>
            <a:r>
              <a:rPr lang="fa-IR" b="1" dirty="0">
                <a:solidFill>
                  <a:srgbClr val="FF0000"/>
                </a:solidFill>
              </a:rPr>
              <a:t>مجلات تخصصی در زمینه تحقيقتان به دو دلیل حائز اهمیت اند</a:t>
            </a:r>
            <a:r>
              <a:rPr lang="fa-IR" b="1" dirty="0" smtClean="0">
                <a:solidFill>
                  <a:srgbClr val="FF0000"/>
                </a:solidFill>
              </a:rPr>
              <a:t>:</a:t>
            </a:r>
          </a:p>
          <a:p>
            <a:r>
              <a:rPr lang="fa-IR" dirty="0" smtClean="0"/>
              <a:t> </a:t>
            </a:r>
            <a:r>
              <a:rPr lang="fa-IR" dirty="0"/>
              <a:t>نخست به این دلیل که آخرین و جدیدترین شناخت های مربوط به موضوع را در آن ها می یابید، و از نظرات انتقادی درباره شناخت های تحصیل شده قبلی آگاهی پیدا می کنید. </a:t>
            </a:r>
            <a:endParaRPr lang="fa-IR" dirty="0" smtClean="0"/>
          </a:p>
          <a:p>
            <a:r>
              <a:rPr lang="fa-IR" dirty="0" smtClean="0"/>
              <a:t>در </a:t>
            </a:r>
            <a:r>
              <a:rPr lang="fa-IR" dirty="0"/>
              <a:t>هر دو حالت، مقاله ها آخرین نظرات و راه حل ها را درباره مسئله موضوع بررسی ارائه می دهند و به طور مناسبی فهرستی از انتشارات مهم درباره موضوع را ذکر می کنند. </a:t>
            </a:r>
            <a:endParaRPr lang="fa-IR" dirty="0" smtClean="0"/>
          </a:p>
          <a:p>
            <a:r>
              <a:rPr lang="fa-IR" dirty="0" smtClean="0"/>
              <a:t>دلیل </a:t>
            </a:r>
            <a:r>
              <a:rPr lang="fa-IR" dirty="0"/>
              <a:t>دوم این است که مجلات تخصصی عموما" نقد و تفسیرهای کتاب شناسی درباره آثار منتشر شده جدید منتشر می کنند و به برکت آن شما می توانید خواندنی های مناسب برای تحقيقتان را انتخاب کنید. </a:t>
            </a:r>
          </a:p>
          <a:p>
            <a:endParaRPr lang="en-US" dirty="0"/>
          </a:p>
        </p:txBody>
      </p:sp>
    </p:spTree>
    <p:extLst>
      <p:ext uri="{BB962C8B-B14F-4D97-AF65-F5344CB8AC3E}">
        <p14:creationId xmlns:p14="http://schemas.microsoft.com/office/powerpoint/2010/main" val="1201842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6496000"/>
          </a:xfrm>
        </p:spPr>
        <p:txBody>
          <a:bodyPr/>
          <a:lstStyle/>
          <a:p>
            <a:r>
              <a:rPr lang="fa-IR" dirty="0"/>
              <a:t>- با بررسی فهرست کتاب نامه ها و کتاب شناسی مندرج در آخر کتاب ها و مقاله ها به زودی با تعداد کثیری آثار مکتوب آشنایی پیدا می کنید. </a:t>
            </a:r>
            <a:endParaRPr lang="fa-IR" dirty="0" smtClean="0"/>
          </a:p>
          <a:p>
            <a:r>
              <a:rPr lang="fa-IR" dirty="0" smtClean="0"/>
              <a:t>کار </a:t>
            </a:r>
            <a:r>
              <a:rPr lang="fa-IR" dirty="0"/>
              <a:t>جستجو را وقتی تمام شده تلقی کنید که به طور سیستماتیک به مراجعی برخورد می کنید که قبلا می شناخته اید.  </a:t>
            </a:r>
            <a:endParaRPr lang="fa-IR" dirty="0" smtClean="0"/>
          </a:p>
          <a:p>
            <a:r>
              <a:rPr lang="fa-IR" dirty="0" smtClean="0"/>
              <a:t>- </a:t>
            </a:r>
            <a:r>
              <a:rPr lang="fa-IR" dirty="0"/>
              <a:t>از حجم یا از قطر بعضی از کتاب ها نترسید</a:t>
            </a:r>
            <a:r>
              <a:rPr lang="fa-IR" dirty="0" smtClean="0"/>
              <a:t>.</a:t>
            </a:r>
          </a:p>
          <a:p>
            <a:r>
              <a:rPr lang="fa-IR" dirty="0" smtClean="0"/>
              <a:t> </a:t>
            </a:r>
            <a:r>
              <a:rPr lang="fa-IR" dirty="0"/>
              <a:t>همیشه لازم نیست آنها را از اول تا به آخر خواند. </a:t>
            </a:r>
            <a:endParaRPr lang="fa-IR" dirty="0" smtClean="0"/>
          </a:p>
          <a:p>
            <a:r>
              <a:rPr lang="fa-IR" dirty="0" smtClean="0"/>
              <a:t>وانگهی</a:t>
            </a:r>
            <a:r>
              <a:rPr lang="fa-IR" dirty="0"/>
              <a:t>، بعضی از آن ها مجموعه متونی هستند که مؤلف آن ها را یک جا جمع آوری کرده و سعی می کند ظاهر یگانه ای به آن ها بدهد. </a:t>
            </a:r>
            <a:endParaRPr lang="fa-IR" dirty="0" smtClean="0"/>
          </a:p>
          <a:p>
            <a:r>
              <a:rPr lang="fa-IR" dirty="0" smtClean="0"/>
              <a:t>در </a:t>
            </a:r>
            <a:r>
              <a:rPr lang="fa-IR" dirty="0"/>
              <a:t>این گونه کتاب ها به فهرست مندرجات و به خلاصه فصل ها (اگر موجود باشد) رجوع کنید. </a:t>
            </a:r>
            <a:endParaRPr lang="fa-IR" dirty="0" smtClean="0"/>
          </a:p>
          <a:p>
            <a:r>
              <a:rPr lang="fa-IR" dirty="0" smtClean="0"/>
              <a:t>نگاهی </a:t>
            </a:r>
            <a:r>
              <a:rPr lang="fa-IR" dirty="0"/>
              <a:t>به اول و آخر هر فصل بیاندازید و ببینید از جه بحث می کند. و اگر هنوز تردیدی داشته باشید، با اهل حرفه مشورت کنید.                                                                                                                           </a:t>
            </a:r>
            <a:endParaRPr lang="en-US" dirty="0"/>
          </a:p>
        </p:txBody>
      </p:sp>
    </p:spTree>
    <p:extLst>
      <p:ext uri="{BB962C8B-B14F-4D97-AF65-F5344CB8AC3E}">
        <p14:creationId xmlns:p14="http://schemas.microsoft.com/office/powerpoint/2010/main" val="234913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91944"/>
          </a:xfrm>
        </p:spPr>
        <p:txBody>
          <a:bodyPr/>
          <a:lstStyle/>
          <a:p>
            <a:r>
              <a:rPr lang="fa-IR" dirty="0"/>
              <a:t>- به کتابخانه ها با به کار گرفتن روش های مدرن کتابداری خدمات کتاب شناسی ارزنده ای به مراجعان خود ارائه می دهند</a:t>
            </a:r>
            <a:r>
              <a:rPr lang="fa-IR" dirty="0" smtClean="0"/>
              <a:t>:</a:t>
            </a:r>
          </a:p>
          <a:p>
            <a:r>
              <a:rPr lang="fa-IR" dirty="0" smtClean="0"/>
              <a:t> </a:t>
            </a:r>
            <a:r>
              <a:rPr lang="fa-IR" dirty="0"/>
              <a:t>طبقه بندی موضوعی بر مبنای واژه های کلیدی، فهرست برداری سیستماتیک تخصصی عمده، فهرست انفورماتیکی کتاب شناسی تخصصی و غیره. این جا نیز مصلحت ایجاب می کند </a:t>
            </a:r>
            <a:endParaRPr lang="fa-IR" dirty="0" smtClean="0"/>
          </a:p>
          <a:p>
            <a:r>
              <a:rPr lang="fa-IR" dirty="0" smtClean="0"/>
              <a:t>قبل </a:t>
            </a:r>
            <a:r>
              <a:rPr lang="fa-IR" dirty="0"/>
              <a:t>از اقدام به جستجوی کتاب و مقاله چند ساعت وقت صرف کسب اطلاعات درباره شیوه استفاده از کتابخانه و خدماتی که عرضه می کند گردد. آن هایی که خواسته اند راه میان بر بروند، ساعت ها وقتشان را در کتابخانه های مجهز و آماده خدمت به محققان، بدون یافتن آنچه که در جستجویش هستند، به هدر داده اند</a:t>
            </a:r>
            <a:r>
              <a:rPr lang="fa-IR" dirty="0" smtClean="0"/>
              <a:t>.</a:t>
            </a:r>
          </a:p>
          <a:p>
            <a:pPr marL="0" indent="0" algn="ctr">
              <a:buNone/>
            </a:pPr>
            <a:endParaRPr lang="fa-IR" b="1" dirty="0">
              <a:solidFill>
                <a:srgbClr val="FF0000"/>
              </a:solidFill>
            </a:endParaRPr>
          </a:p>
          <a:p>
            <a:pPr algn="ctr"/>
            <a:r>
              <a:rPr lang="fa-IR" b="1" dirty="0" smtClean="0">
                <a:solidFill>
                  <a:srgbClr val="FF0000"/>
                </a:solidFill>
              </a:rPr>
              <a:t>قاعده </a:t>
            </a:r>
            <a:r>
              <a:rPr lang="fa-IR" b="1" dirty="0">
                <a:solidFill>
                  <a:srgbClr val="FF0000"/>
                </a:solidFill>
              </a:rPr>
              <a:t>کلی: قبل از مبادرت به کار، از خود بپرسیم دقیقا دنبال چه هستیم و بهترین شیوه اقدام کدام است.</a:t>
            </a:r>
            <a:endParaRPr lang="en-US" b="1" dirty="0">
              <a:solidFill>
                <a:srgbClr val="FF0000"/>
              </a:solidFill>
            </a:endParaRPr>
          </a:p>
        </p:txBody>
      </p:sp>
    </p:spTree>
    <p:extLst>
      <p:ext uri="{BB962C8B-B14F-4D97-AF65-F5344CB8AC3E}">
        <p14:creationId xmlns:p14="http://schemas.microsoft.com/office/powerpoint/2010/main" val="3116617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404664"/>
            <a:ext cx="8568952" cy="635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541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832648"/>
          </a:xfrm>
        </p:spPr>
        <p:txBody>
          <a:bodyPr>
            <a:normAutofit fontScale="92500" lnSpcReduction="10000"/>
          </a:bodyPr>
          <a:lstStyle/>
          <a:p>
            <a:r>
              <a:rPr lang="fa-IR" b="1" dirty="0">
                <a:solidFill>
                  <a:srgbClr val="FF0000"/>
                </a:solidFill>
              </a:rPr>
              <a:t>1-2. چگونه بخوانیم </a:t>
            </a:r>
          </a:p>
          <a:p>
            <a:endParaRPr lang="fa-IR" dirty="0" smtClean="0"/>
          </a:p>
          <a:p>
            <a:r>
              <a:rPr lang="fa-IR" dirty="0" smtClean="0"/>
              <a:t>هدف </a:t>
            </a:r>
            <a:r>
              <a:rPr lang="fa-IR" dirty="0"/>
              <a:t>اصلی از خواندن متون این است که از آن ایده هایی برای کار تحقیقی خودمان بیرون بکشیم</a:t>
            </a:r>
            <a:r>
              <a:rPr lang="fa-IR" dirty="0" smtClean="0"/>
              <a:t>.</a:t>
            </a:r>
          </a:p>
          <a:p>
            <a:r>
              <a:rPr lang="fa-IR" dirty="0" smtClean="0"/>
              <a:t> </a:t>
            </a:r>
            <a:r>
              <a:rPr lang="fa-IR" dirty="0"/>
              <a:t>چنین قصدی ایجاب می کند که خواننده ایده ها را استخراج کرده، آنها را عمیقا" بفهمد و با یکدیگر مقایسه کند. </a:t>
            </a:r>
            <a:endParaRPr lang="fa-IR" dirty="0" smtClean="0"/>
          </a:p>
          <a:p>
            <a:r>
              <a:rPr lang="fa-IR" dirty="0" smtClean="0"/>
              <a:t> </a:t>
            </a:r>
            <a:r>
              <a:rPr lang="fa-IR" dirty="0"/>
              <a:t>البته به مرور زمان و با کسب تجربه، محقق با مشکلات عمده ای روبررو  نخواهد شد. </a:t>
            </a:r>
            <a:endParaRPr lang="fa-IR" dirty="0" smtClean="0"/>
          </a:p>
          <a:p>
            <a:r>
              <a:rPr lang="fa-IR" dirty="0" smtClean="0"/>
              <a:t>اما </a:t>
            </a:r>
            <a:r>
              <a:rPr lang="fa-IR" dirty="0"/>
              <a:t>این تمرین برای داوطلبانی که آموزش نظیرشان ضعیف است و با واژگان علوم اجتماعی مانوس نیستند، مشکلات عمده ای مطرح می کند. در صفحات بعد روی سخن با این دسته از داوطلبان کار پژوهشی است. </a:t>
            </a:r>
            <a:endParaRPr lang="fa-IR" dirty="0" smtClean="0"/>
          </a:p>
          <a:p>
            <a:r>
              <a:rPr lang="fa-IR" dirty="0" smtClean="0"/>
              <a:t>وزین خواندن </a:t>
            </a:r>
            <a:r>
              <a:rPr lang="fa-IR" dirty="0"/>
              <a:t>متن یک چیز است، درست فهمیدن و </a:t>
            </a:r>
            <a:r>
              <a:rPr lang="fa-IR" dirty="0" smtClean="0"/>
              <a:t>لب </a:t>
            </a:r>
            <a:r>
              <a:rPr lang="fa-IR" dirty="0"/>
              <a:t>مطلب را از بیرون کشیدن یک چیز دیگر. </a:t>
            </a:r>
            <a:endParaRPr lang="fa-IR" dirty="0" smtClean="0"/>
          </a:p>
          <a:p>
            <a:r>
              <a:rPr lang="fa-IR" dirty="0" smtClean="0"/>
              <a:t>قوه </a:t>
            </a:r>
            <a:r>
              <a:rPr lang="fa-IR" dirty="0"/>
              <a:t>درک یک متن موهبتی نیست که از آسمان نازل شده باشد، استعدادی است که با تمرین به دست می آید. </a:t>
            </a:r>
            <a:endParaRPr lang="en-US" dirty="0"/>
          </a:p>
        </p:txBody>
      </p:sp>
    </p:spTree>
    <p:extLst>
      <p:ext uri="{BB962C8B-B14F-4D97-AF65-F5344CB8AC3E}">
        <p14:creationId xmlns:p14="http://schemas.microsoft.com/office/powerpoint/2010/main" val="87962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919936"/>
          </a:xfrm>
        </p:spPr>
        <p:txBody>
          <a:bodyPr>
            <a:normAutofit/>
          </a:bodyPr>
          <a:lstStyle/>
          <a:p>
            <a:r>
              <a:rPr lang="fa-IR" b="1" dirty="0">
                <a:solidFill>
                  <a:srgbClr val="FF0000"/>
                </a:solidFill>
              </a:rPr>
              <a:t>الف ) جدول خواندن</a:t>
            </a:r>
          </a:p>
          <a:p>
            <a:pPr marL="0" indent="0">
              <a:buNone/>
            </a:pPr>
            <a:endParaRPr lang="fa-IR" dirty="0"/>
          </a:p>
          <a:p>
            <a:r>
              <a:rPr lang="fa-IR" dirty="0" smtClean="0"/>
              <a:t>برای </a:t>
            </a:r>
            <a:r>
              <a:rPr lang="fa-IR" dirty="0"/>
              <a:t>آگاه شدن از طرز استفاده این جدول، پیشنهاد می کنیم که شما آن را درباره یک متن از دورکیم درباره « خودکشی» به کار ببرید و نتیجه کاری را که ما انجام داده ایم مقایسه کنید. </a:t>
            </a:r>
            <a:endParaRPr lang="fa-IR" dirty="0" smtClean="0"/>
          </a:p>
          <a:p>
            <a:r>
              <a:rPr lang="fa-IR" dirty="0" smtClean="0"/>
              <a:t>دستورالعمل </a:t>
            </a:r>
            <a:r>
              <a:rPr lang="fa-IR" dirty="0"/>
              <a:t>های استفاده از این جدول در کار عملی شماره3، ارائه شده است.</a:t>
            </a:r>
          </a:p>
          <a:p>
            <a:r>
              <a:rPr lang="fa-IR" dirty="0" smtClean="0">
                <a:solidFill>
                  <a:srgbClr val="FF0000"/>
                </a:solidFill>
              </a:rPr>
              <a:t>چکیده </a:t>
            </a:r>
            <a:r>
              <a:rPr lang="fa-IR" dirty="0">
                <a:solidFill>
                  <a:srgbClr val="FF0000"/>
                </a:solidFill>
              </a:rPr>
              <a:t>نویسی یک متن عبارت است از آشکارسازی ایده اصلی آن و ارتباطاتی که میانشان برقرار است به نحوی که وحدت فکری نویسنده نمایان گردد. این هدف اول خواندن اکتشافی و لذا، نتیجه طبیعی کار خواندن است.</a:t>
            </a:r>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085184"/>
            <a:ext cx="8136904" cy="161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7385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24936" cy="6279976"/>
          </a:xfrm>
        </p:spPr>
        <p:txBody>
          <a:bodyPr>
            <a:normAutofit fontScale="85000" lnSpcReduction="20000"/>
          </a:bodyPr>
          <a:lstStyle/>
          <a:p>
            <a:r>
              <a:rPr lang="fa-IR" b="1" dirty="0">
                <a:solidFill>
                  <a:srgbClr val="FF0000"/>
                </a:solidFill>
              </a:rPr>
              <a:t>2. مصابحه های اکتشافی</a:t>
            </a:r>
          </a:p>
          <a:p>
            <a:r>
              <a:rPr lang="fa-IR" dirty="0"/>
              <a:t>خواندن متون و مصاحبه های اکتشافی باید به تدوین نظری مسئله تحقیق کمک کند. </a:t>
            </a:r>
            <a:endParaRPr lang="fa-IR" dirty="0" smtClean="0"/>
          </a:p>
          <a:p>
            <a:r>
              <a:rPr lang="fa-IR" dirty="0" smtClean="0"/>
              <a:t>خواندن </a:t>
            </a:r>
            <a:r>
              <a:rPr lang="fa-IR" dirty="0"/>
              <a:t>متون کمک می کند که درباره شناختهای مربوط به پرسش آغازی حضور ذهن پیدا کرد؛ مصاحبه ها کمک می کند تا چشم اندازهای تازه ای را کشف کرد و میدان خواندن متون را وسعت بخشید یا تصحیح کرد. </a:t>
            </a:r>
            <a:endParaRPr lang="fa-IR" dirty="0" smtClean="0"/>
          </a:p>
          <a:p>
            <a:r>
              <a:rPr lang="fa-IR" dirty="0" smtClean="0"/>
              <a:t>خواندن </a:t>
            </a:r>
            <a:r>
              <a:rPr lang="fa-IR" dirty="0"/>
              <a:t>متون و مصاحبه های اکتشافی مکمل هم هستند و متقابلا" یکدیگر را تقویت می کنند. </a:t>
            </a:r>
            <a:endParaRPr lang="fa-IR" dirty="0" smtClean="0"/>
          </a:p>
          <a:p>
            <a:r>
              <a:rPr lang="fa-IR" dirty="0" smtClean="0"/>
              <a:t>خواندن </a:t>
            </a:r>
            <a:r>
              <a:rPr lang="fa-IR" dirty="0"/>
              <a:t>متون چارچوبی برای مصاحبه های اکتشافی فراهم می کند، مصاحبه ها نیز ما را از درست بودن این چارچوب آگاه می کند. </a:t>
            </a:r>
            <a:endParaRPr lang="fa-IR" dirty="0" smtClean="0"/>
          </a:p>
          <a:p>
            <a:r>
              <a:rPr lang="fa-IR" dirty="0" smtClean="0"/>
              <a:t>مصاحبه </a:t>
            </a:r>
            <a:r>
              <a:rPr lang="fa-IR" dirty="0"/>
              <a:t>های اکتشافی به محقق کمک می کند تا از صرف بیهوده انرژی و و وقت در خواندن متون، ساختن فرضیه ها و مشاهده صرفه جویی کند</a:t>
            </a:r>
            <a:r>
              <a:rPr lang="fa-IR" dirty="0" smtClean="0"/>
              <a:t>.</a:t>
            </a:r>
          </a:p>
          <a:p>
            <a:r>
              <a:rPr lang="fa-IR" dirty="0" smtClean="0"/>
              <a:t> </a:t>
            </a:r>
            <a:r>
              <a:rPr lang="fa-IR" dirty="0"/>
              <a:t>در واقع از طریق مصاحبه های اکتشافی محقق پیش از آن که همه امکاناتش را بسیج کند، میدان تحقیق را دور می زند.                                                                                                                        بنابراین، مصاحبه های اکتشافی کارشان این است که جنبه هایی از پديدة موضوع تحقیق را برای محقق آشکار کند که خود او خود به خود به فکر آن ها نمی افتاد و بدین ترتیب عرصه های تحقیق را که خواندن متون به رویش باز میکند تکمیل می کند. </a:t>
            </a:r>
            <a:endParaRPr lang="fa-IR" dirty="0" smtClean="0"/>
          </a:p>
          <a:p>
            <a:r>
              <a:rPr lang="fa-IR" dirty="0" smtClean="0"/>
              <a:t>به </a:t>
            </a:r>
            <a:r>
              <a:rPr lang="fa-IR" dirty="0"/>
              <a:t>این دلیل مصاحبه ها باید به شیوه ای خیلی راحت و خیلی انعطاف پذیر صورت گیرد و محقق باید از طرح پرسش های خیلی زیاد خیلی دقیق خودداری کند</a:t>
            </a:r>
            <a:r>
              <a:rPr lang="fa-IR" dirty="0" smtClean="0"/>
              <a:t>.</a:t>
            </a:r>
          </a:p>
          <a:p>
            <a:r>
              <a:rPr lang="fa-IR" dirty="0" smtClean="0"/>
              <a:t> </a:t>
            </a:r>
            <a:r>
              <a:rPr lang="fa-IR" dirty="0">
                <a:solidFill>
                  <a:srgbClr val="FF0000"/>
                </a:solidFill>
              </a:rPr>
              <a:t>چگونه باید عمل کرد؟ </a:t>
            </a:r>
            <a:endParaRPr lang="en-US" dirty="0">
              <a:solidFill>
                <a:srgbClr val="FF0000"/>
              </a:solidFill>
            </a:endParaRPr>
          </a:p>
        </p:txBody>
      </p:sp>
    </p:spTree>
    <p:extLst>
      <p:ext uri="{BB962C8B-B14F-4D97-AF65-F5344CB8AC3E}">
        <p14:creationId xmlns:p14="http://schemas.microsoft.com/office/powerpoint/2010/main" val="2890458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579296" cy="6120680"/>
          </a:xfrm>
        </p:spPr>
        <p:txBody>
          <a:bodyPr>
            <a:normAutofit fontScale="92500" lnSpcReduction="10000"/>
          </a:bodyPr>
          <a:lstStyle/>
          <a:p>
            <a:r>
              <a:rPr lang="fa-IR" dirty="0"/>
              <a:t>. محقق بی تجربه، گرفتار توهم روشن بینی، در تاریکی تأیید سطحی ایده های پیش ساخته پیش می رود. </a:t>
            </a:r>
            <a:endParaRPr lang="fa-IR" dirty="0" smtClean="0"/>
          </a:p>
          <a:p>
            <a:r>
              <a:rPr lang="fa-IR" dirty="0" smtClean="0"/>
              <a:t>تحقيقش </a:t>
            </a:r>
            <a:r>
              <a:rPr lang="fa-IR" dirty="0"/>
              <a:t>لاجرم به شکست خواهد انجامید، زیرا  مطالعات اکتشافی از وظیفه اصلی اش یعنی</a:t>
            </a:r>
            <a:r>
              <a:rPr lang="fa-IR" dirty="0" smtClean="0"/>
              <a:t>:</a:t>
            </a:r>
          </a:p>
          <a:p>
            <a:r>
              <a:rPr lang="fa-IR" dirty="0" smtClean="0"/>
              <a:t> </a:t>
            </a:r>
            <a:r>
              <a:rPr lang="fa-IR" dirty="0"/>
              <a:t>گسستن از پیش داوری ها، پشت کردن به داد و ستد رایگان لفظی منحرف شده است. </a:t>
            </a:r>
            <a:endParaRPr lang="fa-IR" dirty="0" smtClean="0"/>
          </a:p>
          <a:p>
            <a:r>
              <a:rPr lang="fa-IR" dirty="0" smtClean="0"/>
              <a:t>یک </a:t>
            </a:r>
            <a:r>
              <a:rPr lang="fa-IR" dirty="0"/>
              <a:t>نمونه کامل تحقیق که در آخر کتاب ارائه شده است، این خطر و اهمیت این مرحله را به خوبی شما نشان خواهد داد.                                                                                                                          مصاحبه های اکتشافی برای آن که وظیفه گسستن را ایفا کند باید شرایطی را مراعات کند که آنها را به صورت پاسخ هایی به سه پرسش کرده ایم</a:t>
            </a:r>
            <a:r>
              <a:rPr lang="fa-IR" dirty="0" smtClean="0"/>
              <a:t>:</a:t>
            </a:r>
            <a:endParaRPr lang="fa-IR" dirty="0"/>
          </a:p>
          <a:p>
            <a:r>
              <a:rPr lang="fa-IR" dirty="0"/>
              <a:t>- </a:t>
            </a:r>
            <a:r>
              <a:rPr lang="fa-IR" b="1" dirty="0">
                <a:solidFill>
                  <a:srgbClr val="FF0000"/>
                </a:solidFill>
              </a:rPr>
              <a:t>مصاحبه با چه کسانی مفید است؟ </a:t>
            </a:r>
          </a:p>
          <a:p>
            <a:endParaRPr lang="fa-IR" dirty="0" smtClean="0"/>
          </a:p>
          <a:p>
            <a:r>
              <a:rPr lang="fa-IR" dirty="0" smtClean="0"/>
              <a:t>- </a:t>
            </a:r>
            <a:r>
              <a:rPr lang="fa-IR" b="1" dirty="0">
                <a:solidFill>
                  <a:srgbClr val="FF0000"/>
                </a:solidFill>
              </a:rPr>
              <a:t>موضوع مصاحبه ها چیست؟ و چگونه باید به آن عمل کرد.</a:t>
            </a:r>
          </a:p>
          <a:p>
            <a:endParaRPr lang="fa-IR" dirty="0" smtClean="0"/>
          </a:p>
          <a:p>
            <a:r>
              <a:rPr lang="fa-IR" dirty="0" smtClean="0"/>
              <a:t>- </a:t>
            </a:r>
            <a:r>
              <a:rPr lang="fa-IR" b="1" dirty="0">
                <a:solidFill>
                  <a:srgbClr val="FF0000"/>
                </a:solidFill>
              </a:rPr>
              <a:t>چگونه باید از مصاحبه ها بهره برداری کرد تا در گسستن واقعی از پیش داوری ها، سوابق ذهنی و توهمات روشن بینی مان به ما کمک کند؟</a:t>
            </a:r>
          </a:p>
          <a:p>
            <a:endParaRPr lang="en-US" dirty="0"/>
          </a:p>
        </p:txBody>
      </p:sp>
    </p:spTree>
    <p:extLst>
      <p:ext uri="{BB962C8B-B14F-4D97-AF65-F5344CB8AC3E}">
        <p14:creationId xmlns:p14="http://schemas.microsoft.com/office/powerpoint/2010/main" val="261558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3548" y="332656"/>
            <a:ext cx="8136904" cy="640871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636164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424936" cy="5544616"/>
          </a:xfrm>
        </p:spPr>
        <p:txBody>
          <a:bodyPr>
            <a:normAutofit fontScale="85000" lnSpcReduction="10000"/>
          </a:bodyPr>
          <a:lstStyle/>
          <a:p>
            <a:r>
              <a:rPr lang="fa-IR" b="1" dirty="0">
                <a:solidFill>
                  <a:srgbClr val="FF0000"/>
                </a:solidFill>
              </a:rPr>
              <a:t>1-2. مصاحبه با چه کسانی مفید است؟ </a:t>
            </a:r>
            <a:endParaRPr lang="fa-IR" b="1" dirty="0" smtClean="0">
              <a:solidFill>
                <a:srgbClr val="FF0000"/>
              </a:solidFill>
            </a:endParaRPr>
          </a:p>
          <a:p>
            <a:endParaRPr lang="fa-IR" dirty="0"/>
          </a:p>
          <a:p>
            <a:r>
              <a:rPr lang="fa-IR" b="1" dirty="0">
                <a:solidFill>
                  <a:srgbClr val="FF0000"/>
                </a:solidFill>
              </a:rPr>
              <a:t>سه سنخ اشخاص می توانند مخاطبان خوبی برای مصاحبه باشند</a:t>
            </a:r>
            <a:r>
              <a:rPr lang="fa-IR" b="1" dirty="0" smtClean="0">
                <a:solidFill>
                  <a:srgbClr val="FF0000"/>
                </a:solidFill>
              </a:rPr>
              <a:t>.</a:t>
            </a:r>
          </a:p>
          <a:p>
            <a:pPr marL="0" indent="0">
              <a:buNone/>
            </a:pPr>
            <a:endParaRPr lang="fa-IR" dirty="0" smtClean="0"/>
          </a:p>
          <a:p>
            <a:r>
              <a:rPr lang="fa-IR" b="1" dirty="0" smtClean="0">
                <a:solidFill>
                  <a:srgbClr val="FF0000"/>
                </a:solidFill>
              </a:rPr>
              <a:t>* </a:t>
            </a:r>
            <a:r>
              <a:rPr lang="fa-IR" b="1" dirty="0">
                <a:solidFill>
                  <a:srgbClr val="FF0000"/>
                </a:solidFill>
              </a:rPr>
              <a:t>نخست، هیئت علمی دانشگاه ها، محققان کارآزموده و کارشناسان خبره در مسئله موضوع تحقیق</a:t>
            </a:r>
            <a:r>
              <a:rPr lang="fa-IR" b="1" dirty="0" smtClean="0">
                <a:solidFill>
                  <a:srgbClr val="FF0000"/>
                </a:solidFill>
              </a:rPr>
              <a:t>.</a:t>
            </a:r>
          </a:p>
          <a:p>
            <a:r>
              <a:rPr lang="fa-IR" dirty="0" smtClean="0"/>
              <a:t> </a:t>
            </a:r>
            <a:r>
              <a:rPr lang="fa-IR" dirty="0"/>
              <a:t>پیش از این فایده نظرخواهی از آنان را درباره انتخاب متون خواندنی متذکر شده ایم. </a:t>
            </a:r>
            <a:endParaRPr lang="fa-IR" dirty="0" smtClean="0"/>
          </a:p>
          <a:p>
            <a:r>
              <a:rPr lang="fa-IR" dirty="0" smtClean="0"/>
              <a:t>علاوه </a:t>
            </a:r>
            <a:r>
              <a:rPr lang="fa-IR" dirty="0"/>
              <a:t>بر این آنان می توانند با بیان نتایج تحقیقاتشان و نیز شرح روشی که به کار برده اند، مشکلاتی که با آنها روبرو شده اند و موانعی که باید احتراز کرد، شناخت شما را درباره موضوع تحقيق بهتر کنند</a:t>
            </a:r>
            <a:r>
              <a:rPr lang="fa-IR" dirty="0" smtClean="0"/>
              <a:t>.</a:t>
            </a:r>
          </a:p>
          <a:p>
            <a:r>
              <a:rPr lang="fa-IR" dirty="0" smtClean="0"/>
              <a:t> </a:t>
            </a:r>
            <a:r>
              <a:rPr lang="fa-IR" dirty="0"/>
              <a:t>این نوع مصاحبه به فن خاصی نیاز ندارد، منتها ثمربخش بودن را در گرو کوششی است که شما برای فرمول بندی هرچه روشن تر پرسش آغازی تحقيقتان به عمل می آورید، به طوری که مخاطبتان بدون کوچ سایه ابهامی منظورتان را </a:t>
            </a:r>
            <a:r>
              <a:rPr lang="fa-IR" dirty="0" smtClean="0"/>
              <a:t>بفهمد. </a:t>
            </a:r>
          </a:p>
          <a:p>
            <a:r>
              <a:rPr lang="fa-IR" dirty="0" smtClean="0"/>
              <a:t>برای </a:t>
            </a:r>
            <a:r>
              <a:rPr lang="fa-IR" dirty="0"/>
              <a:t>آن هایی که هنوز پرسش آغازیشان بلاتکلیف است، این مصاحبه می تواند به ایضاح آن کمک کند؛ البته به شرطی که مخاطب آمادگی کمک کردن در این خصوص را داشته باشد- چیزی که خیلی معمول نیست.</a:t>
            </a:r>
          </a:p>
          <a:p>
            <a:endParaRPr lang="en-US" dirty="0"/>
          </a:p>
        </p:txBody>
      </p:sp>
    </p:spTree>
    <p:extLst>
      <p:ext uri="{BB962C8B-B14F-4D97-AF65-F5344CB8AC3E}">
        <p14:creationId xmlns:p14="http://schemas.microsoft.com/office/powerpoint/2010/main" val="1156212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20688"/>
            <a:ext cx="8229600" cy="6120680"/>
          </a:xfrm>
        </p:spPr>
        <p:txBody>
          <a:bodyPr/>
          <a:lstStyle/>
          <a:p>
            <a:r>
              <a:rPr lang="fa-IR" b="1" dirty="0">
                <a:solidFill>
                  <a:srgbClr val="FF0000"/>
                </a:solidFill>
              </a:rPr>
              <a:t>* دومین سنخ مخاطبانی که برای انجام مصاحبه های اکتشافی توصیه می شوند، شاهدان عینی هستند.</a:t>
            </a:r>
            <a:r>
              <a:rPr lang="fa-IR" dirty="0"/>
              <a:t> </a:t>
            </a:r>
            <a:endParaRPr lang="fa-IR" dirty="0" smtClean="0"/>
          </a:p>
          <a:p>
            <a:r>
              <a:rPr lang="fa-IR" dirty="0" smtClean="0"/>
              <a:t>اینها </a:t>
            </a:r>
            <a:r>
              <a:rPr lang="fa-IR" dirty="0"/>
              <a:t>اشخاصی هستند که به لحاظ موقعیت شغلی یا مسولیت هایشان شناخت خوبی از مسئله دارند. </a:t>
            </a:r>
            <a:endParaRPr lang="fa-IR" dirty="0" smtClean="0"/>
          </a:p>
          <a:p>
            <a:r>
              <a:rPr lang="fa-IR" dirty="0" smtClean="0"/>
              <a:t>این </a:t>
            </a:r>
            <a:r>
              <a:rPr lang="fa-IR" dirty="0"/>
              <a:t>شاهدان ممکن است در زمره جماعتی باشند که قرار است درباره شان تحقیق شود و یا خارج از آن، اما با جماعت موضوع تحقیق مناسبات نزدیکی داشته باشند. </a:t>
            </a:r>
            <a:endParaRPr lang="fa-IR" dirty="0" smtClean="0"/>
          </a:p>
          <a:p>
            <a:r>
              <a:rPr lang="fa-IR" dirty="0" smtClean="0"/>
              <a:t>مثلا"در </a:t>
            </a:r>
            <a:r>
              <a:rPr lang="fa-IR" dirty="0"/>
              <a:t>تحقیقی درباره نظام ارزشی جوانان می توان با جوانانی که مسئول سازمان های جوانان هستند مصاحبه کرد یا با بزرگسالانی (مربیان، معلمان، روحانیون، قضات دادگاه ها اطفال و ... ) که مسئولیت شغلیشان آنان را با مسائل جوانان در ارتباط مستقیم می گذارد. </a:t>
            </a:r>
            <a:endParaRPr lang="en-US" dirty="0"/>
          </a:p>
        </p:txBody>
      </p:sp>
    </p:spTree>
    <p:extLst>
      <p:ext uri="{BB962C8B-B14F-4D97-AF65-F5344CB8AC3E}">
        <p14:creationId xmlns:p14="http://schemas.microsoft.com/office/powerpoint/2010/main" val="3415656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904656"/>
          </a:xfrm>
        </p:spPr>
        <p:txBody>
          <a:bodyPr/>
          <a:lstStyle/>
          <a:p>
            <a:r>
              <a:rPr lang="fa-IR" b="1" dirty="0">
                <a:solidFill>
                  <a:srgbClr val="FF0000"/>
                </a:solidFill>
              </a:rPr>
              <a:t>* سومین سنخ مخاطبان مفید، جماعتی هستند که موضوع تحقيق مستقيما" به آن ها مربوط می شوند.</a:t>
            </a:r>
            <a:r>
              <a:rPr lang="fa-IR" dirty="0"/>
              <a:t> </a:t>
            </a:r>
            <a:endParaRPr lang="fa-IR" dirty="0" smtClean="0"/>
          </a:p>
          <a:p>
            <a:r>
              <a:rPr lang="fa-IR" dirty="0" smtClean="0"/>
              <a:t>یعنی</a:t>
            </a:r>
            <a:r>
              <a:rPr lang="fa-IR" dirty="0"/>
              <a:t>، در مثال پیشین، خود جوانان. در اینجا مهم این است که مصاحبه ها طیف کاملی از جماعت موضوع تحقیق را زیر پوشش داشته </a:t>
            </a:r>
            <a:r>
              <a:rPr lang="fa-IR" dirty="0" smtClean="0"/>
              <a:t>باشد. </a:t>
            </a:r>
          </a:p>
          <a:p>
            <a:r>
              <a:rPr lang="fa-IR" dirty="0" smtClean="0">
                <a:solidFill>
                  <a:srgbClr val="FF0000"/>
                </a:solidFill>
              </a:rPr>
              <a:t>مصاحبه </a:t>
            </a:r>
            <a:r>
              <a:rPr lang="fa-IR" dirty="0">
                <a:solidFill>
                  <a:srgbClr val="FF0000"/>
                </a:solidFill>
              </a:rPr>
              <a:t>ها با مخاطبان سنخ دوم و سوم به سبب توهم روشن بینی بزرگترین خطر انحراف از واقعیات را در بر دارد. </a:t>
            </a:r>
            <a:endParaRPr lang="fa-IR" dirty="0" smtClean="0">
              <a:solidFill>
                <a:srgbClr val="FF0000"/>
              </a:solidFill>
            </a:endParaRPr>
          </a:p>
          <a:p>
            <a:r>
              <a:rPr lang="fa-IR" dirty="0" smtClean="0"/>
              <a:t>این </a:t>
            </a:r>
            <a:r>
              <a:rPr lang="fa-IR" dirty="0"/>
              <a:t>دو دسته از مخاطبان دست اندرکار معمولا تمایل دارند که اعمالشان را به طرز موجهی تبیین کنند. </a:t>
            </a:r>
            <a:endParaRPr lang="fa-IR" dirty="0" smtClean="0"/>
          </a:p>
          <a:p>
            <a:r>
              <a:rPr lang="fa-IR" dirty="0" smtClean="0"/>
              <a:t>ذهنیت </a:t>
            </a:r>
            <a:r>
              <a:rPr lang="fa-IR" dirty="0"/>
              <a:t>غالب، بینش یک سویه و جبهه گیرانه از معایب ذاتی این گونه مصاحبه ها است. </a:t>
            </a:r>
            <a:endParaRPr lang="fa-IR" dirty="0" smtClean="0"/>
          </a:p>
          <a:p>
            <a:r>
              <a:rPr lang="fa-IR" dirty="0" smtClean="0"/>
              <a:t>داشتن </a:t>
            </a:r>
            <a:r>
              <a:rPr lang="fa-IR" dirty="0"/>
              <a:t>ذهنی نقاد و استفاده از فوت و فن مصاحبه برای احتراز از دام هایی که از هر لحظه امکان افتادن در آنها وجود دارد ضروری هستند.</a:t>
            </a:r>
            <a:endParaRPr lang="en-US" dirty="0"/>
          </a:p>
        </p:txBody>
      </p:sp>
    </p:spTree>
    <p:extLst>
      <p:ext uri="{BB962C8B-B14F-4D97-AF65-F5344CB8AC3E}">
        <p14:creationId xmlns:p14="http://schemas.microsoft.com/office/powerpoint/2010/main" val="3786346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4389120"/>
          </a:xfrm>
        </p:spPr>
        <p:txBody>
          <a:bodyPr/>
          <a:lstStyle/>
          <a:p>
            <a:r>
              <a:rPr lang="fa-IR" b="1" dirty="0">
                <a:solidFill>
                  <a:srgbClr val="FF0000"/>
                </a:solidFill>
              </a:rPr>
              <a:t>۲ – ۲. موضوع مصاحبه ها چیست و چگونه باید به آن عمل کرد؟ </a:t>
            </a:r>
            <a:r>
              <a:rPr lang="fa-IR" b="1" dirty="0" smtClean="0">
                <a:solidFill>
                  <a:srgbClr val="FF0000"/>
                </a:solidFill>
              </a:rPr>
              <a:t>                                                                        </a:t>
            </a:r>
            <a:r>
              <a:rPr lang="fa-IR" dirty="0"/>
              <a:t>مبانی روش شناختی مصاحبه اکتشافی را عمدتا" باید در کتاب روان درمانی کارل راجرز (</a:t>
            </a:r>
            <a:r>
              <a:rPr lang="en-US" dirty="0"/>
              <a:t>Carl Rogers) </a:t>
            </a:r>
            <a:r>
              <a:rPr lang="fa-IR" dirty="0"/>
              <a:t>جستجو کرد</a:t>
            </a:r>
            <a:r>
              <a:rPr lang="fa-IR" dirty="0" smtClean="0"/>
              <a:t>.</a:t>
            </a:r>
          </a:p>
          <a:p>
            <a:r>
              <a:rPr lang="fa-IR" dirty="0" smtClean="0"/>
              <a:t> </a:t>
            </a:r>
            <a:r>
              <a:rPr lang="fa-IR" dirty="0"/>
              <a:t>ما ابتدا چند کلمه ای در بیان اصول و روح این روش خواهیم گفت، سپس منحصر به مسائلی خواهیم پرداخت که در تحقیق اجتماعی کاربرد دارد.                                                                                                                                            آنچه در زیر گفته می شود عمدتا" در مصاحبه با دو سنخ اخیر از مخاطبانی که در بالا معرفی شده اند صدق می کند. </a:t>
            </a:r>
            <a:endParaRPr lang="en-US" dirty="0"/>
          </a:p>
        </p:txBody>
      </p:sp>
    </p:spTree>
    <p:extLst>
      <p:ext uri="{BB962C8B-B14F-4D97-AF65-F5344CB8AC3E}">
        <p14:creationId xmlns:p14="http://schemas.microsoft.com/office/powerpoint/2010/main" val="2588460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5544616"/>
          </a:xfrm>
        </p:spPr>
        <p:txBody>
          <a:bodyPr>
            <a:normAutofit fontScale="85000" lnSpcReduction="20000"/>
          </a:bodyPr>
          <a:lstStyle/>
          <a:p>
            <a:r>
              <a:rPr lang="fa-IR" b="1" dirty="0">
                <a:solidFill>
                  <a:srgbClr val="FF0000"/>
                </a:solidFill>
              </a:rPr>
              <a:t>الف ) مبنای روشن                                                                                                                                                                            کارل راجرز متخصص روان درمانی است.</a:t>
            </a:r>
            <a:r>
              <a:rPr lang="fa-IR" dirty="0"/>
              <a:t> </a:t>
            </a:r>
            <a:endParaRPr lang="fa-IR" dirty="0" smtClean="0"/>
          </a:p>
          <a:p>
            <a:r>
              <a:rPr lang="fa-IR" dirty="0" smtClean="0"/>
              <a:t>هدف </a:t>
            </a:r>
            <a:r>
              <a:rPr lang="fa-IR" dirty="0"/>
              <a:t>عملی اش کمک </a:t>
            </a:r>
            <a:r>
              <a:rPr lang="fa-IR" dirty="0" smtClean="0"/>
              <a:t>به </a:t>
            </a:r>
            <a:r>
              <a:rPr lang="fa-IR" dirty="0"/>
              <a:t>اشخاصی است که برای حل مشکلات روان شناختی شان به او مراجعه می کنند. </a:t>
            </a:r>
            <a:endParaRPr lang="fa-IR" dirty="0" smtClean="0"/>
          </a:p>
          <a:p>
            <a:r>
              <a:rPr lang="fa-IR" dirty="0" smtClean="0"/>
              <a:t>با </a:t>
            </a:r>
            <a:r>
              <a:rPr lang="fa-IR" dirty="0"/>
              <a:t>این وصف، روشی که راجرز پیشنهاد می کندکلا" از همه روشهای روان درمانی که در آنها نقش کم و بیش مهمی به درمانگر در تحلیل مشکل واگذار می شود، متفاوت است. </a:t>
            </a:r>
            <a:endParaRPr lang="fa-IR" dirty="0" smtClean="0"/>
          </a:p>
          <a:p>
            <a:r>
              <a:rPr lang="fa-IR" dirty="0" smtClean="0"/>
              <a:t>راجرز </a:t>
            </a:r>
            <a:r>
              <a:rPr lang="fa-IR" dirty="0"/>
              <a:t>معتقد است تحلیل مشکل وقتی کاملا"عافیت بخش خواهد شد که آن را از اول تا به آخر «مشتری» هدایت کرده باشد. </a:t>
            </a:r>
            <a:endParaRPr lang="fa-IR" dirty="0" smtClean="0"/>
          </a:p>
          <a:p>
            <a:r>
              <a:rPr lang="fa-IR" dirty="0" smtClean="0"/>
              <a:t>به </a:t>
            </a:r>
            <a:r>
              <a:rPr lang="fa-IR" dirty="0"/>
              <a:t>نظر وی، «مشتری» با شناختی که شخصا از خودش از گذر تحليل مشکلاتش پیدا می کند، پختگی و اعتماد به نفسی تحصیل می کند که برایش فوایدی فراتر از حل مشکل خاصی که به خاطر آن به درمانگر مراجعه کرده بود دارد. </a:t>
            </a:r>
            <a:endParaRPr lang="fa-IR" dirty="0" smtClean="0"/>
          </a:p>
          <a:p>
            <a:r>
              <a:rPr lang="fa-IR" dirty="0" smtClean="0"/>
              <a:t>برای </a:t>
            </a:r>
            <a:r>
              <a:rPr lang="fa-IR" dirty="0"/>
              <a:t>رسیدن به این هدف راجرز روشی روان درمانی اندیشیده وتجربه کرده است که به «بی رهنمود» ( </a:t>
            </a:r>
            <a:r>
              <a:rPr lang="en-US" dirty="0"/>
              <a:t>non- directive )</a:t>
            </a:r>
            <a:r>
              <a:rPr lang="fa-IR" dirty="0"/>
              <a:t>شهرت پیدا کرده است و بعدها آن را در آموزش نیز به کار بسته است. صفت اصلی این روش این است که انتخاب مضمون مصاحبه و همچنین اختيار هدایت آن را به مشتری واگذار می کند. </a:t>
            </a:r>
            <a:endParaRPr lang="fa-IR" dirty="0" smtClean="0"/>
          </a:p>
          <a:p>
            <a:r>
              <a:rPr lang="fa-IR" dirty="0" smtClean="0"/>
              <a:t>کار </a:t>
            </a:r>
            <a:r>
              <a:rPr lang="fa-IR" dirty="0"/>
              <a:t>درمانگر یا «کمک کننده» در این روش آن طور هم که به نظر می رسد ساده نیست. </a:t>
            </a:r>
            <a:endParaRPr lang="en-US" dirty="0"/>
          </a:p>
        </p:txBody>
      </p:sp>
    </p:spTree>
    <p:extLst>
      <p:ext uri="{BB962C8B-B14F-4D97-AF65-F5344CB8AC3E}">
        <p14:creationId xmlns:p14="http://schemas.microsoft.com/office/powerpoint/2010/main" val="2811406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472608"/>
          </a:xfrm>
        </p:spPr>
        <p:txBody>
          <a:bodyPr>
            <a:normAutofit lnSpcReduction="10000"/>
          </a:bodyPr>
          <a:lstStyle/>
          <a:p>
            <a:r>
              <a:rPr lang="fa-IR" b="1" dirty="0">
                <a:solidFill>
                  <a:srgbClr val="FF0000"/>
                </a:solidFill>
              </a:rPr>
              <a:t>ب) کاربرد روش بی رهنمود در تحقیق اجتماعی </a:t>
            </a:r>
          </a:p>
          <a:p>
            <a:r>
              <a:rPr lang="fa-IR" dirty="0"/>
              <a:t>ماکس پاژس </a:t>
            </a:r>
            <a:r>
              <a:rPr lang="en-US" dirty="0"/>
              <a:t>Max Pages </a:t>
            </a:r>
            <a:r>
              <a:rPr lang="fa-IR" dirty="0"/>
              <a:t>در کتابش راهنمایی بی رهنمود در روان درمانی و روانشناسی اجتماعی چنین بیان می کند: </a:t>
            </a:r>
            <a:endParaRPr lang="fa-IR" dirty="0" smtClean="0"/>
          </a:p>
          <a:p>
            <a:r>
              <a:rPr lang="fa-IR" dirty="0" smtClean="0"/>
              <a:t>«</a:t>
            </a:r>
            <a:r>
              <a:rPr lang="fa-IR" dirty="0"/>
              <a:t>تناقضی را که میان راهنمایی بی رهنمود و کاربرد مصاحبه بی رهنمود به عنوان ابزار تحقیق اجتماعی وجود دارد... به آسانی می توان نشان داد.» او می نویسد</a:t>
            </a:r>
            <a:r>
              <a:rPr lang="fa-IR" dirty="0" smtClean="0"/>
              <a:t>؛</a:t>
            </a:r>
          </a:p>
          <a:p>
            <a:r>
              <a:rPr lang="fa-IR" dirty="0" smtClean="0">
                <a:solidFill>
                  <a:srgbClr val="FF0000"/>
                </a:solidFill>
              </a:rPr>
              <a:t>در </a:t>
            </a:r>
            <a:r>
              <a:rPr lang="fa-IR" dirty="0">
                <a:solidFill>
                  <a:srgbClr val="FF0000"/>
                </a:solidFill>
              </a:rPr>
              <a:t>روان درمانی</a:t>
            </a:r>
            <a:r>
              <a:rPr lang="fa-IR" dirty="0"/>
              <a:t>، هدف مصاحبه را مشترى شخصا" تعیین میکند و درمانگر سعی نمی کند او را تحت تاثیر قرار دهد</a:t>
            </a:r>
            <a:r>
              <a:rPr lang="fa-IR" dirty="0" smtClean="0"/>
              <a:t>.</a:t>
            </a:r>
          </a:p>
          <a:p>
            <a:r>
              <a:rPr lang="fa-IR" dirty="0" smtClean="0"/>
              <a:t> </a:t>
            </a:r>
            <a:r>
              <a:rPr lang="fa-IR" dirty="0"/>
              <a:t>در تحقيق اجتماعی، این مصاحبه کننده است که هدف مصاحبه را هر چه باشد تعیین می کند</a:t>
            </a:r>
            <a:r>
              <a:rPr lang="fa-IR" dirty="0" smtClean="0"/>
              <a:t>:</a:t>
            </a:r>
          </a:p>
          <a:p>
            <a:r>
              <a:rPr lang="fa-IR" dirty="0" smtClean="0"/>
              <a:t> </a:t>
            </a:r>
            <a:r>
              <a:rPr lang="fa-IR" dirty="0"/>
              <a:t>فراهم آوردن اطلاعاتی برای یک گروه، همکاری کردن در یک </a:t>
            </a:r>
            <a:r>
              <a:rPr lang="fa-IR" dirty="0" smtClean="0"/>
              <a:t>تحقیق</a:t>
            </a:r>
          </a:p>
          <a:p>
            <a:r>
              <a:rPr lang="fa-IR" dirty="0" smtClean="0"/>
              <a:t>فراهم </a:t>
            </a:r>
            <a:r>
              <a:rPr lang="fa-IR" dirty="0"/>
              <a:t>آوردن زمینه مساعد برای توسعه بازرگانی یک شرکت، تبلیغات دولت و غیره»</a:t>
            </a:r>
          </a:p>
          <a:p>
            <a:endParaRPr lang="en-US" dirty="0"/>
          </a:p>
        </p:txBody>
      </p:sp>
    </p:spTree>
    <p:extLst>
      <p:ext uri="{BB962C8B-B14F-4D97-AF65-F5344CB8AC3E}">
        <p14:creationId xmlns:p14="http://schemas.microsoft.com/office/powerpoint/2010/main" val="1908734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568952" cy="6192688"/>
          </a:xfrm>
        </p:spPr>
        <p:txBody>
          <a:bodyPr>
            <a:normAutofit fontScale="77500" lnSpcReduction="20000"/>
          </a:bodyPr>
          <a:lstStyle/>
          <a:p>
            <a:r>
              <a:rPr lang="fa-IR" dirty="0"/>
              <a:t>با این همه، محقق اجتماعی بدون زیاده روی در خصلت بی رهنمودی مصاحبه های اکتشافی که می خواهد انجام دهد، می تواند با برخورداری از خصوصیات عمده روش راجرز رفتارش را در مصاحبه اکتشافی از پاره ای جهات از روی رفتار درمانگر بی رهنمود گرته برداری کند</a:t>
            </a:r>
            <a:r>
              <a:rPr lang="fa-IR" dirty="0" smtClean="0"/>
              <a:t>.</a:t>
            </a:r>
          </a:p>
          <a:p>
            <a:r>
              <a:rPr lang="fa-IR" dirty="0" smtClean="0"/>
              <a:t> </a:t>
            </a:r>
            <a:r>
              <a:rPr lang="fa-IR" dirty="0"/>
              <a:t>در واقع، به استثنای مساعیی که به خرج خواهد داد تا نگذارد مخاطبش مدتی طولانی درباره موضوعاتی که هیچ ربطی با مضمون پیش بینی شده در آغاز ندارد حرف بزند، خواهد کوشید ایستاری حتی الامکان بی رهنمود در پیش بگیرد و جو راحتی برای حرف زدن مخاطب فراهم کند. </a:t>
            </a:r>
            <a:endParaRPr lang="fa-IR" dirty="0" smtClean="0"/>
          </a:p>
          <a:p>
            <a:r>
              <a:rPr lang="fa-IR" b="1" dirty="0" smtClean="0">
                <a:solidFill>
                  <a:srgbClr val="FF0000"/>
                </a:solidFill>
              </a:rPr>
              <a:t>عملا </a:t>
            </a:r>
            <a:r>
              <a:rPr lang="fa-IR" b="1" dirty="0">
                <a:solidFill>
                  <a:srgbClr val="FF0000"/>
                </a:solidFill>
              </a:rPr>
              <a:t>ویژگی های این ایستار (</a:t>
            </a:r>
            <a:r>
              <a:rPr lang="en-US" b="1" dirty="0" smtClean="0">
                <a:solidFill>
                  <a:srgbClr val="FF0000"/>
                </a:solidFill>
              </a:rPr>
              <a:t>attitude </a:t>
            </a:r>
            <a:r>
              <a:rPr lang="fa-IR" b="1" dirty="0" smtClean="0">
                <a:solidFill>
                  <a:srgbClr val="FF0000"/>
                </a:solidFill>
              </a:rPr>
              <a:t>) عبارتند </a:t>
            </a:r>
            <a:r>
              <a:rPr lang="fa-IR" b="1" dirty="0">
                <a:solidFill>
                  <a:srgbClr val="FF0000"/>
                </a:solidFill>
              </a:rPr>
              <a:t>از: </a:t>
            </a:r>
            <a:endParaRPr lang="fa-IR" b="1" dirty="0" smtClean="0">
              <a:solidFill>
                <a:srgbClr val="FF0000"/>
              </a:solidFill>
            </a:endParaRPr>
          </a:p>
          <a:p>
            <a:endParaRPr lang="fa-IR" b="1" dirty="0" smtClean="0">
              <a:solidFill>
                <a:srgbClr val="FF0000"/>
              </a:solidFill>
            </a:endParaRPr>
          </a:p>
          <a:p>
            <a:r>
              <a:rPr lang="fa-IR" b="1" dirty="0">
                <a:solidFill>
                  <a:srgbClr val="FF0000"/>
                </a:solidFill>
              </a:rPr>
              <a:t>۱) مصاحبه کننده باید بکوشد حتی </a:t>
            </a:r>
            <a:r>
              <a:rPr lang="fa-IR" b="1" dirty="0" smtClean="0">
                <a:solidFill>
                  <a:srgbClr val="FF0000"/>
                </a:solidFill>
              </a:rPr>
              <a:t>المقدور:</a:t>
            </a:r>
          </a:p>
          <a:p>
            <a:r>
              <a:rPr lang="fa-IR" b="1" dirty="0" smtClean="0">
                <a:solidFill>
                  <a:srgbClr val="FF0000"/>
                </a:solidFill>
              </a:rPr>
              <a:t> </a:t>
            </a:r>
            <a:r>
              <a:rPr lang="fa-IR" dirty="0"/>
              <a:t>پرسش های کمتری مطرح کند.                                                                                    مصاحبه نه یک بازجویی است، نه بررسی با استفاده از پرسش نامه. </a:t>
            </a:r>
            <a:endParaRPr lang="fa-IR" dirty="0" smtClean="0"/>
          </a:p>
          <a:p>
            <a:r>
              <a:rPr lang="fa-IR" dirty="0" smtClean="0"/>
              <a:t>زیاده </a:t>
            </a:r>
            <a:r>
              <a:rPr lang="fa-IR" dirty="0"/>
              <a:t>روی در پرسش کردن همیشه به یک نتیجه می </a:t>
            </a:r>
            <a:r>
              <a:rPr lang="fa-IR" dirty="0" smtClean="0"/>
              <a:t>رسد</a:t>
            </a:r>
          </a:p>
          <a:p>
            <a:r>
              <a:rPr lang="fa-IR" dirty="0" smtClean="0"/>
              <a:t> </a:t>
            </a:r>
            <a:r>
              <a:rPr lang="fa-IR" dirty="0"/>
              <a:t>مصاحبه شونده خیلی زود احساس می کند که از او خواسته شده است فقط به یک سری پرسش های معین پاسخ بدهد</a:t>
            </a:r>
            <a:r>
              <a:rPr lang="fa-IR" dirty="0" smtClean="0"/>
              <a:t>،</a:t>
            </a:r>
          </a:p>
          <a:p>
            <a:r>
              <a:rPr lang="fa-IR" dirty="0" smtClean="0"/>
              <a:t> </a:t>
            </a:r>
            <a:r>
              <a:rPr lang="fa-IR" dirty="0"/>
              <a:t>لذا از بیان اندیشه های عمیق و تجربیاتش شانه خالی می کند. </a:t>
            </a:r>
            <a:endParaRPr lang="fa-IR" dirty="0" smtClean="0"/>
          </a:p>
          <a:p>
            <a:r>
              <a:rPr lang="fa-IR" dirty="0" smtClean="0"/>
              <a:t>او </a:t>
            </a:r>
            <a:r>
              <a:rPr lang="fa-IR" dirty="0"/>
              <a:t>پس از پاسخ دادن به پرسش قبلی، درست مثل این که در انتظار دریافت یک دستور تازه باشد، منتظر طرح پرسش بعدی خواهد ماند</a:t>
            </a:r>
            <a:r>
              <a:rPr lang="fa-IR" dirty="0" smtClean="0"/>
              <a:t>.</a:t>
            </a:r>
          </a:p>
          <a:p>
            <a:r>
              <a:rPr lang="fa-IR" dirty="0" smtClean="0"/>
              <a:t> </a:t>
            </a:r>
            <a:r>
              <a:rPr lang="fa-IR" dirty="0"/>
              <a:t>مصاحبه کننده باید در نظر داشته باشد که شرح مختصری درباره هدفهای مصاحبه و درباره آنچه از آن انتظار دارد، معمولا کافی است که مخاطب را در فضای گفت و شنودی آزاد و صریح وارد </a:t>
            </a:r>
            <a:r>
              <a:rPr lang="fa-IR" dirty="0" smtClean="0"/>
              <a:t>کند.</a:t>
            </a:r>
            <a:endParaRPr lang="en-US" b="1" dirty="0">
              <a:solidFill>
                <a:srgbClr val="FF0000"/>
              </a:solidFill>
            </a:endParaRPr>
          </a:p>
        </p:txBody>
      </p:sp>
    </p:spTree>
    <p:extLst>
      <p:ext uri="{BB962C8B-B14F-4D97-AF65-F5344CB8AC3E}">
        <p14:creationId xmlns:p14="http://schemas.microsoft.com/office/powerpoint/2010/main" val="2545759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5919936"/>
          </a:xfrm>
        </p:spPr>
        <p:txBody>
          <a:bodyPr>
            <a:normAutofit fontScale="85000" lnSpcReduction="20000"/>
          </a:bodyPr>
          <a:lstStyle/>
          <a:p>
            <a:r>
              <a:rPr lang="fa-IR" dirty="0">
                <a:solidFill>
                  <a:srgbClr val="FF0000"/>
                </a:solidFill>
              </a:rPr>
              <a:t>۲) هرگاه در جریان مصاحبه به حداقل مداخله ای نیاز باشد، مثلا برای آن که بتوان گفتگوها را به مسیر اصلی مصاحبه </a:t>
            </a:r>
            <a:r>
              <a:rPr lang="fa-IR" dirty="0" smtClean="0">
                <a:solidFill>
                  <a:srgbClr val="FF0000"/>
                </a:solidFill>
              </a:rPr>
              <a:t>برگرداند</a:t>
            </a:r>
          </a:p>
          <a:p>
            <a:pPr marL="0" indent="0">
              <a:buNone/>
            </a:pPr>
            <a:r>
              <a:rPr lang="fa-IR" dirty="0" smtClean="0"/>
              <a:t>یا </a:t>
            </a:r>
            <a:r>
              <a:rPr lang="fa-IR" dirty="0"/>
              <a:t>روح تازه ای در آن دمیده و آن را از یکنواختی بیرون آورد و یا مصاحبه شونده را ترغیب کرد که برخی از جنبه های مهم مضمون ایده هایش را بیشتر بشکافاند مصاحبه کننده باید پرسش هایش را به روشن ترین وج ممکن عنوان کند در جریان مصاحبه های اکتشافی مهم این است که مصاحبه شونده بتواند آنچه را که به نظرش «واقعیت» است با زبان خودش، با مقوله های فکری خودش و با قالب های مرجع خودش بیان کند</a:t>
            </a:r>
            <a:r>
              <a:rPr lang="fa-IR" dirty="0" smtClean="0"/>
              <a:t>.</a:t>
            </a:r>
          </a:p>
          <a:p>
            <a:pPr marL="0" indent="0">
              <a:buNone/>
            </a:pPr>
            <a:r>
              <a:rPr lang="fa-IR" dirty="0" smtClean="0"/>
              <a:t> </a:t>
            </a:r>
            <a:r>
              <a:rPr lang="fa-IR" dirty="0"/>
              <a:t>با طرح پرسش های دقیق و تحکم آمیز مصاحبه کننده مقوله های ذهن خود را القا می کند. </a:t>
            </a:r>
            <a:endParaRPr lang="fa-IR" dirty="0" smtClean="0"/>
          </a:p>
          <a:p>
            <a:pPr marL="0" indent="0">
              <a:buNone/>
            </a:pPr>
            <a:r>
              <a:rPr lang="fa-IR" dirty="0" smtClean="0"/>
              <a:t>در </a:t>
            </a:r>
            <a:r>
              <a:rPr lang="fa-IR" dirty="0"/>
              <a:t>این حالت، مصاحبه دیگر نمی تواند نقش اکتشافیش را ایفا کند، زیرا مخاطب انتخاب دیگری ندارد جز آن که در درون این مقوله ها پاسخ دهد، یعنی ایده هایی را تأیید یا تکذیب کند که محقق بیش از این به آنها فکر کرده بود</a:t>
            </a:r>
            <a:r>
              <a:rPr lang="fa-IR" dirty="0" smtClean="0"/>
              <a:t>.</a:t>
            </a:r>
          </a:p>
          <a:p>
            <a:pPr marL="0" indent="0">
              <a:buNone/>
            </a:pPr>
            <a:r>
              <a:rPr lang="fa-IR" dirty="0" smtClean="0"/>
              <a:t> </a:t>
            </a:r>
            <a:r>
              <a:rPr lang="fa-IR" dirty="0"/>
              <a:t>در واقع، به ندرت پیش می آید که مخاطب چارچوبی را که در آن مسئله برایش طرح شده است رد کند: یا به این دلیل که نخستین بار است که به آن می اندیشد، یا به دليل که تحت تأثیر پایگاه محقق و وضعیت مصاحبه واقع شده است</a:t>
            </a:r>
            <a:r>
              <a:rPr lang="fa-IR" dirty="0" smtClean="0"/>
              <a:t>.</a:t>
            </a:r>
          </a:p>
          <a:p>
            <a:pPr marL="0" indent="0">
              <a:buNone/>
            </a:pPr>
            <a:r>
              <a:rPr lang="fa-IR" dirty="0" smtClean="0"/>
              <a:t> </a:t>
            </a:r>
            <a:r>
              <a:rPr lang="fa-IR" dirty="0"/>
              <a:t>مصاحبه کننده با مداخله هایی نظیر آنچه در زیر می آید می تواند به مصاحبه شونده برای اظهارنظر ازاد کمک کند. </a:t>
            </a:r>
            <a:endParaRPr lang="fa-IR" dirty="0" smtClean="0"/>
          </a:p>
          <a:p>
            <a:pPr marL="0" indent="0">
              <a:buNone/>
            </a:pPr>
            <a:r>
              <a:rPr lang="fa-IR" dirty="0" smtClean="0"/>
              <a:t>اصطلاحا</a:t>
            </a:r>
            <a:r>
              <a:rPr lang="fa-IR" dirty="0"/>
              <a:t>" این گونه مداخله ها را « راه اندازی مجدد» </a:t>
            </a:r>
            <a:r>
              <a:rPr lang="en-US" dirty="0" smtClean="0"/>
              <a:t>(</a:t>
            </a:r>
            <a:r>
              <a:rPr lang="en-US" dirty="0" err="1"/>
              <a:t>relances</a:t>
            </a:r>
            <a:r>
              <a:rPr lang="en-US" dirty="0" smtClean="0"/>
              <a:t> )</a:t>
            </a:r>
            <a:r>
              <a:rPr lang="fa-IR" dirty="0" smtClean="0"/>
              <a:t> </a:t>
            </a:r>
            <a:r>
              <a:rPr lang="fa-IR" dirty="0"/>
              <a:t>نامند. </a:t>
            </a:r>
            <a:endParaRPr lang="en-US" dirty="0"/>
          </a:p>
        </p:txBody>
      </p:sp>
    </p:spTree>
    <p:extLst>
      <p:ext uri="{BB962C8B-B14F-4D97-AF65-F5344CB8AC3E}">
        <p14:creationId xmlns:p14="http://schemas.microsoft.com/office/powerpoint/2010/main" val="2753094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496944" cy="6408712"/>
          </a:xfrm>
        </p:spPr>
        <p:txBody>
          <a:bodyPr>
            <a:normAutofit fontScale="85000" lnSpcReduction="10000"/>
          </a:bodyPr>
          <a:lstStyle/>
          <a:p>
            <a:r>
              <a:rPr lang="fa-IR" dirty="0"/>
              <a:t>-«اگر درست فهمیده باشم منظورتان این است که ... </a:t>
            </a:r>
            <a:r>
              <a:rPr lang="fa-IR" dirty="0" smtClean="0"/>
              <a:t>»</a:t>
            </a:r>
            <a:endParaRPr lang="en-US" dirty="0" smtClean="0"/>
          </a:p>
          <a:p>
            <a:r>
              <a:rPr lang="fa-IR" dirty="0" smtClean="0"/>
              <a:t>- </a:t>
            </a:r>
            <a:r>
              <a:rPr lang="fa-IR" dirty="0"/>
              <a:t>« بله ... البته » ( برای نشان دادن توجه و علاقه به سخنان پاسخگو).                                                                                       </a:t>
            </a:r>
            <a:endParaRPr lang="en-US" dirty="0" smtClean="0"/>
          </a:p>
          <a:p>
            <a:r>
              <a:rPr lang="fa-IR" dirty="0" smtClean="0"/>
              <a:t>- </a:t>
            </a:r>
            <a:r>
              <a:rPr lang="fa-IR" dirty="0"/>
              <a:t>« شما الساعه میگفتید که ... ( برای برگشتن به موضوعی که جا دارد بیشتر شکافته شود ). می توانید توضیح بدهید ...؟ »       </a:t>
            </a:r>
            <a:endParaRPr lang="en-US" dirty="0" smtClean="0"/>
          </a:p>
          <a:p>
            <a:r>
              <a:rPr lang="fa-IR" dirty="0" smtClean="0"/>
              <a:t> </a:t>
            </a:r>
            <a:r>
              <a:rPr lang="fa-IR" dirty="0"/>
              <a:t>- « </a:t>
            </a:r>
            <a:r>
              <a:rPr lang="fa-IR" dirty="0" smtClean="0"/>
              <a:t>وقتی</a:t>
            </a:r>
            <a:r>
              <a:rPr lang="en-US" dirty="0" smtClean="0"/>
              <a:t>  </a:t>
            </a:r>
            <a:r>
              <a:rPr lang="fa-IR" dirty="0" smtClean="0"/>
              <a:t> </a:t>
            </a:r>
            <a:r>
              <a:rPr lang="fa-IR" dirty="0"/>
              <a:t>می گویید ... منظور تان دقیقا چیست؟ »                                                                                                                      </a:t>
            </a:r>
            <a:endParaRPr lang="en-US" dirty="0" smtClean="0"/>
          </a:p>
          <a:p>
            <a:r>
              <a:rPr lang="fa-IR" dirty="0" smtClean="0"/>
              <a:t>- </a:t>
            </a:r>
            <a:r>
              <a:rPr lang="fa-IR" dirty="0"/>
              <a:t>« شما برای مسئله دو جنبه (دلیل) قایل شدید، اولی را شرح دادید، دومی کدام است؟ »                                                                                   </a:t>
            </a:r>
            <a:endParaRPr lang="en-US" dirty="0" smtClean="0"/>
          </a:p>
          <a:p>
            <a:r>
              <a:rPr lang="fa-IR" dirty="0" smtClean="0"/>
              <a:t>( </a:t>
            </a:r>
            <a:r>
              <a:rPr lang="fa-IR" dirty="0"/>
              <a:t>برای تذکر نکته ای « فراموش شده » ). </a:t>
            </a:r>
            <a:endParaRPr lang="en-US" dirty="0" smtClean="0"/>
          </a:p>
          <a:p>
            <a:r>
              <a:rPr lang="fa-IR" dirty="0"/>
              <a:t>- ما هنوز درباره این موضوع صحبت نکرده ایم ...؛ لطفا" نظرتان را در این باره اعلام بفرمایید؟ » ( برای اظهار نظر درباره جنبه دیگری از موضوع) همان طور که مداخله به موقع لطمه ای به جریان مصاحبه نمی زند، سکوت های به موقع هم بسیار کارساز بوده و به پاسخگو فرصت  می دهد آرام تر بیاندیشد، خاطراتش را جمع و جور کند و مخصوصا توجه پیدا کند از فرجه آزادی عمل وسیعی برخوردار است</a:t>
            </a:r>
            <a:r>
              <a:rPr lang="fa-IR" dirty="0" smtClean="0"/>
              <a:t>.</a:t>
            </a:r>
          </a:p>
          <a:p>
            <a:r>
              <a:rPr lang="fa-IR" dirty="0" smtClean="0"/>
              <a:t> </a:t>
            </a:r>
            <a:r>
              <a:rPr lang="fa-IR" dirty="0"/>
              <a:t>در جریان مصاحبه هر سکوتی را با طرح پرسش های عجولانه ای شکستن بازتاب ترس است و آزادی بیان را از پاسخگو سلب می کند. </a:t>
            </a:r>
            <a:endParaRPr lang="fa-IR" dirty="0" smtClean="0"/>
          </a:p>
          <a:p>
            <a:r>
              <a:rPr lang="fa-IR" dirty="0" smtClean="0"/>
              <a:t>در </a:t>
            </a:r>
            <a:r>
              <a:rPr lang="fa-IR" dirty="0"/>
              <a:t>حالی که در جریان این سکوتها چيزها زیادی از مخیله پاسخگو می گذرد</a:t>
            </a:r>
            <a:r>
              <a:rPr lang="fa-IR" dirty="0" smtClean="0"/>
              <a:t>.</a:t>
            </a:r>
          </a:p>
          <a:p>
            <a:r>
              <a:rPr lang="fa-IR" dirty="0" smtClean="0"/>
              <a:t> </a:t>
            </a:r>
            <a:r>
              <a:rPr lang="fa-IR" dirty="0"/>
              <a:t>او در اظهار آنها غالبا" دچار تردید می شود. شما با لبخندی یا با ژست مناسب دیگری می توانید جرئت او را زیاد کنید، زیرا آنچه خواهد گفت ممکن است بسیار مهم باشد. </a:t>
            </a:r>
            <a:endParaRPr lang="en-US" dirty="0"/>
          </a:p>
        </p:txBody>
      </p:sp>
    </p:spTree>
    <p:extLst>
      <p:ext uri="{BB962C8B-B14F-4D97-AF65-F5344CB8AC3E}">
        <p14:creationId xmlns:p14="http://schemas.microsoft.com/office/powerpoint/2010/main" val="892436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r>
              <a:rPr lang="fa-IR" dirty="0"/>
              <a:t>3) پرواضح است که مصاحبه کننده باید از هرگونه جبهه گیری در محتوای مصاحبه خودداری کند، مخصوصا" نباید در مناظره های ایدئولوژیکی درگیر شود یا در برابر پیشنهادات پاسخگو موضع گیری کند. حتی از ابزار رضایت هم باید احتراز شود، زیرا اگر مخاطب به آن عادت کند و به مذاقش خوش آید، بعد از آن هر نگرش مشروطی را حمل بر مخالف خواهد کرد.              </a:t>
            </a:r>
            <a:endParaRPr lang="en-US" dirty="0" smtClean="0"/>
          </a:p>
          <a:p>
            <a:r>
              <a:rPr lang="fa-IR" dirty="0" smtClean="0"/>
              <a:t> 4)از </a:t>
            </a:r>
            <a:r>
              <a:rPr lang="fa-IR" dirty="0"/>
              <a:t>سوی دیگر، باید مراقبت کرد تا مصاحبه در محیطی مناسب و آرام صورت بگیرد</a:t>
            </a:r>
            <a:r>
              <a:rPr lang="fa-IR" dirty="0" smtClean="0"/>
              <a:t>.</a:t>
            </a:r>
          </a:p>
          <a:p>
            <a:r>
              <a:rPr lang="fa-IR" dirty="0" smtClean="0"/>
              <a:t> </a:t>
            </a:r>
            <a:r>
              <a:rPr lang="fa-IR" dirty="0"/>
              <a:t>نباید امیدوار بود که در حضور اشخاص غریبه و در محیطی پر سر و صدا و ناراحت که تلفن هر لحظه زنگ می زند یا پاسخگو برای آن که فرصت ملاقات دیگری را از دست ندهد دم به دم به ساعتش نگاه می کند، بتوان مصاحبه مفید و پر محتوایی انجام داد. </a:t>
            </a:r>
            <a:endParaRPr lang="en-US" dirty="0"/>
          </a:p>
        </p:txBody>
      </p:sp>
    </p:spTree>
    <p:extLst>
      <p:ext uri="{BB962C8B-B14F-4D97-AF65-F5344CB8AC3E}">
        <p14:creationId xmlns:p14="http://schemas.microsoft.com/office/powerpoint/2010/main" val="2646695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568952" cy="6480720"/>
          </a:xfrm>
        </p:spPr>
        <p:txBody>
          <a:bodyPr>
            <a:normAutofit fontScale="92500" lnSpcReduction="10000"/>
          </a:bodyPr>
          <a:lstStyle/>
          <a:p>
            <a:r>
              <a:rPr lang="fa-IR" dirty="0">
                <a:solidFill>
                  <a:srgbClr val="FF0000"/>
                </a:solidFill>
              </a:rPr>
              <a:t>هدف ها</a:t>
            </a:r>
          </a:p>
          <a:p>
            <a:r>
              <a:rPr lang="fa-IR" dirty="0"/>
              <a:t>در فصل پیشین فرمول بندی طرح تحقیق را به صورت پرسش آغازی مناسب یاد گرفتیم.  تا اطلاع بعدی این پرسش آغازی خط راهنمای تحقیق خواهد  بود. اکنون می خواهیم بدانیم چگونه برای کسب اطلاعات عمل کنیم، چگونه میدان تحقیق را برای تدوین نظری مسئله تحقیق بپیماییم</a:t>
            </a:r>
            <a:r>
              <a:rPr lang="fa-IR" dirty="0" smtClean="0"/>
              <a:t>.</a:t>
            </a:r>
          </a:p>
          <a:p>
            <a:r>
              <a:rPr lang="fa-IR" b="1" dirty="0" smtClean="0"/>
              <a:t>موضوع وسر فصل ها عبارتنداز: </a:t>
            </a:r>
          </a:p>
          <a:p>
            <a:r>
              <a:rPr lang="fa-IR" b="1" dirty="0" smtClean="0">
                <a:solidFill>
                  <a:srgbClr val="FF0000"/>
                </a:solidFill>
              </a:rPr>
              <a:t>1-</a:t>
            </a:r>
            <a:r>
              <a:rPr lang="fa-IR" dirty="0" smtClean="0">
                <a:solidFill>
                  <a:srgbClr val="FF0000"/>
                </a:solidFill>
              </a:rPr>
              <a:t>اکتشاف </a:t>
            </a:r>
            <a:r>
              <a:rPr lang="fa-IR" dirty="0">
                <a:solidFill>
                  <a:srgbClr val="FF0000"/>
                </a:solidFill>
              </a:rPr>
              <a:t>شامل عملیات خواندن </a:t>
            </a:r>
            <a:r>
              <a:rPr lang="fa-IR" dirty="0" smtClean="0">
                <a:solidFill>
                  <a:srgbClr val="FF0000"/>
                </a:solidFill>
              </a:rPr>
              <a:t>متون</a:t>
            </a:r>
          </a:p>
          <a:p>
            <a:r>
              <a:rPr lang="fa-IR" dirty="0" smtClean="0">
                <a:solidFill>
                  <a:srgbClr val="FF0000"/>
                </a:solidFill>
              </a:rPr>
              <a:t>2-مصاحبه </a:t>
            </a:r>
            <a:r>
              <a:rPr lang="fa-IR" dirty="0">
                <a:solidFill>
                  <a:srgbClr val="FF0000"/>
                </a:solidFill>
              </a:rPr>
              <a:t>های اکتشافی </a:t>
            </a:r>
            <a:endParaRPr lang="fa-IR" dirty="0" smtClean="0">
              <a:solidFill>
                <a:srgbClr val="FF0000"/>
              </a:solidFill>
            </a:endParaRPr>
          </a:p>
          <a:p>
            <a:r>
              <a:rPr lang="fa-IR" dirty="0" smtClean="0">
                <a:solidFill>
                  <a:srgbClr val="FF0000"/>
                </a:solidFill>
              </a:rPr>
              <a:t>3- </a:t>
            </a:r>
            <a:r>
              <a:rPr lang="fa-IR" dirty="0">
                <a:solidFill>
                  <a:srgbClr val="FF0000"/>
                </a:solidFill>
              </a:rPr>
              <a:t>چند روش اکتشافی تکمیلی است. </a:t>
            </a:r>
            <a:endParaRPr lang="fa-IR" dirty="0" smtClean="0">
              <a:solidFill>
                <a:srgbClr val="FF0000"/>
              </a:solidFill>
            </a:endParaRPr>
          </a:p>
          <a:p>
            <a:r>
              <a:rPr lang="fa-IR" dirty="0" smtClean="0"/>
              <a:t>خواندن </a:t>
            </a:r>
            <a:r>
              <a:rPr lang="fa-IR" dirty="0"/>
              <a:t>متون، کیفیت پرسش ها را بالا می </a:t>
            </a:r>
            <a:r>
              <a:rPr lang="fa-IR" dirty="0" smtClean="0"/>
              <a:t>برد</a:t>
            </a:r>
          </a:p>
          <a:p>
            <a:r>
              <a:rPr lang="fa-IR" dirty="0" smtClean="0"/>
              <a:t> </a:t>
            </a:r>
            <a:r>
              <a:rPr lang="fa-IR" dirty="0"/>
              <a:t>در حالی که مصاحبه ها و روشهای تکمیلی به محقق کمک می کند تا با واقعیت تجربه شدۀ کنشگران اجتماعی از نزدیک آشنا شود.</a:t>
            </a:r>
          </a:p>
          <a:p>
            <a:r>
              <a:rPr lang="fa-IR" dirty="0"/>
              <a:t>ما اینجا روشهای دقیقی را مطالعه خواهیم کرد که هر محققی - موضوع تحقیقش هرچه باشد- می تواند مستقیما آنها را به کار بندد</a:t>
            </a:r>
            <a:r>
              <a:rPr lang="fa-IR" dirty="0" smtClean="0"/>
              <a:t>.</a:t>
            </a:r>
          </a:p>
          <a:p>
            <a:r>
              <a:rPr lang="fa-IR" dirty="0" smtClean="0"/>
              <a:t> </a:t>
            </a:r>
            <a:r>
              <a:rPr lang="fa-IR" dirty="0"/>
              <a:t>این روش ها برای کمک کردن به محقق طراحی شده اند تا نگرشی نافذ در موضوع مطالعه اش برگزیند و در پرتو آن، ایده ها و اندیشه های روشنگر را پیدا کند.</a:t>
            </a:r>
          </a:p>
          <a:p>
            <a:endParaRPr lang="en-US" dirty="0"/>
          </a:p>
        </p:txBody>
      </p:sp>
    </p:spTree>
    <p:extLst>
      <p:ext uri="{BB962C8B-B14F-4D97-AF65-F5344CB8AC3E}">
        <p14:creationId xmlns:p14="http://schemas.microsoft.com/office/powerpoint/2010/main" val="686669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76664"/>
          </a:xfrm>
        </p:spPr>
        <p:txBody>
          <a:bodyPr>
            <a:normAutofit fontScale="92500" lnSpcReduction="20000"/>
          </a:bodyPr>
          <a:lstStyle/>
          <a:p>
            <a:r>
              <a:rPr lang="fa-IR" dirty="0"/>
              <a:t>5) از لحاظ فنی، لازم است که مصاحبه ها را ضبط کرد. در حال حاضر </a:t>
            </a:r>
            <a:r>
              <a:rPr lang="fa-IR" dirty="0" smtClean="0"/>
              <a:t>ضبط </a:t>
            </a:r>
            <a:r>
              <a:rPr lang="fa-IR" dirty="0"/>
              <a:t>صوت های (خبرنگاری) قابل حمل جیبی با میکروفون سر هم وجود دارد</a:t>
            </a:r>
            <a:r>
              <a:rPr lang="fa-IR" dirty="0" smtClean="0"/>
              <a:t>.</a:t>
            </a:r>
          </a:p>
          <a:p>
            <a:r>
              <a:rPr lang="fa-IR" dirty="0" smtClean="0"/>
              <a:t> </a:t>
            </a:r>
            <a:r>
              <a:rPr lang="fa-IR" dirty="0"/>
              <a:t>این دستگاه های جمع و جور پاسخگویان را کمتر تحت تأثیر قرار می دهد و آنان را پس از چند دقیقه دیگر توجهی به آن نمی کنند. بدیهی است که اجازه قبلی پاسخگویان باشد</a:t>
            </a:r>
            <a:r>
              <a:rPr lang="fa-IR" dirty="0" smtClean="0"/>
              <a:t>.</a:t>
            </a:r>
          </a:p>
          <a:p>
            <a:r>
              <a:rPr lang="fa-IR" dirty="0" smtClean="0"/>
              <a:t> </a:t>
            </a:r>
            <a:r>
              <a:rPr lang="fa-IR" dirty="0"/>
              <a:t>معمولا این اجازه بدون مقاومت داده می شود، مشروط به این که هدف های مصاحبه به روشنی معرفی شود و مصاحبه کننده تعهد کند؛ اولا"، هویت مصاحبه شوندگان ناشناس می ماند، ثانيا" نوارها را بلافاصله پس از تحلیل گفتارها پاک می کند</a:t>
            </a:r>
            <a:r>
              <a:rPr lang="fa-IR" dirty="0" smtClean="0"/>
              <a:t>.</a:t>
            </a:r>
            <a:endParaRPr lang="en-US" dirty="0" smtClean="0"/>
          </a:p>
          <a:p>
            <a:r>
              <a:rPr lang="fa-IR" dirty="0"/>
              <a:t>از یادداشت برداشتن سیستماتیک در جریان مصاحبه حتی المقدور باید احتراز شود. این کار باعث می شود که مصاحبه کننده و نیز مصاحبه شونده مرکز حواسشان را از دست </a:t>
            </a:r>
            <a:r>
              <a:rPr lang="fa-IR" dirty="0" smtClean="0"/>
              <a:t>بدهند.</a:t>
            </a:r>
          </a:p>
          <a:p>
            <a:r>
              <a:rPr lang="fa-IR" dirty="0" smtClean="0"/>
              <a:t> </a:t>
            </a:r>
            <a:r>
              <a:rPr lang="fa-IR" dirty="0"/>
              <a:t>مصاحبه شونده یادداشت برداری کلمه به کلمه از سخنانش را نشانه ای از اهمیتی می داند که مخاطبش برای گفتگویش قائل است</a:t>
            </a:r>
            <a:r>
              <a:rPr lang="fa-IR" dirty="0" smtClean="0"/>
              <a:t>.</a:t>
            </a:r>
          </a:p>
          <a:p>
            <a:r>
              <a:rPr lang="fa-IR" dirty="0" smtClean="0"/>
              <a:t> </a:t>
            </a:r>
            <a:r>
              <a:rPr lang="fa-IR" dirty="0"/>
              <a:t>در عوض، یادداشت کردن چند کلمه ای گاه به گاه برای ساخت دادن به مصاحبه مفید و بدون اشکال است: </a:t>
            </a:r>
            <a:endParaRPr lang="fa-IR" dirty="0" smtClean="0"/>
          </a:p>
          <a:p>
            <a:r>
              <a:rPr lang="fa-IR" dirty="0" smtClean="0"/>
              <a:t>نکاتی </a:t>
            </a:r>
            <a:r>
              <a:rPr lang="fa-IR" dirty="0"/>
              <a:t>که باید روشن شود، پرسش هایی که باید از سرگرفت، مضمون هایی که باید بحث شود و غیره. </a:t>
            </a:r>
            <a:endParaRPr lang="en-US" dirty="0"/>
          </a:p>
        </p:txBody>
      </p:sp>
    </p:spTree>
    <p:extLst>
      <p:ext uri="{BB962C8B-B14F-4D97-AF65-F5344CB8AC3E}">
        <p14:creationId xmlns:p14="http://schemas.microsoft.com/office/powerpoint/2010/main" val="3102556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904656"/>
          </a:xfrm>
        </p:spPr>
        <p:txBody>
          <a:bodyPr/>
          <a:lstStyle/>
          <a:p>
            <a:r>
              <a:rPr lang="fa-IR" dirty="0">
                <a:solidFill>
                  <a:srgbClr val="FF0000"/>
                </a:solidFill>
              </a:rPr>
              <a:t>خلاصه، ویژگی های اصلی ایستاری که باید در جریان یک مصاحبه اتخاذ کرد عبارتند از:                                                  </a:t>
            </a:r>
            <a:endParaRPr lang="en-US" dirty="0" smtClean="0">
              <a:solidFill>
                <a:srgbClr val="FF0000"/>
              </a:solidFill>
            </a:endParaRPr>
          </a:p>
          <a:p>
            <a:r>
              <a:rPr lang="fa-IR" dirty="0" smtClean="0"/>
              <a:t> </a:t>
            </a:r>
            <a:r>
              <a:rPr lang="fa-IR" dirty="0"/>
              <a:t>- حتی المقدور پرسش های کمتری مطرح شود؛                                                                                                       </a:t>
            </a:r>
            <a:endParaRPr lang="en-US" dirty="0" smtClean="0"/>
          </a:p>
          <a:p>
            <a:r>
              <a:rPr lang="fa-IR" dirty="0" smtClean="0"/>
              <a:t>- </a:t>
            </a:r>
            <a:r>
              <a:rPr lang="fa-IR" dirty="0"/>
              <a:t>وقتی در جریان مصاحبه مداخلهای لازم باشد باید آن را به روشن ترین وجهی عنوان کرد؛                                                      </a:t>
            </a:r>
            <a:endParaRPr lang="en-US" dirty="0" smtClean="0"/>
          </a:p>
          <a:p>
            <a:r>
              <a:rPr lang="fa-IR" dirty="0" smtClean="0"/>
              <a:t>- </a:t>
            </a:r>
            <a:r>
              <a:rPr lang="fa-IR" dirty="0"/>
              <a:t>از جبهه گیری شخصی در محتوای مصاحبه خودداری کرد؛                                                                                        </a:t>
            </a:r>
            <a:endParaRPr lang="en-US" dirty="0" smtClean="0"/>
          </a:p>
          <a:p>
            <a:r>
              <a:rPr lang="fa-IR" dirty="0" smtClean="0"/>
              <a:t>- </a:t>
            </a:r>
            <a:r>
              <a:rPr lang="fa-IR" dirty="0"/>
              <a:t>دقت کرد که مصاحبه در محلی مناسب صورت </a:t>
            </a:r>
            <a:r>
              <a:rPr lang="fa-IR" dirty="0" smtClean="0"/>
              <a:t>گیرد.                                                                                                               </a:t>
            </a:r>
            <a:endParaRPr lang="en-US" dirty="0" smtClean="0"/>
          </a:p>
          <a:p>
            <a:r>
              <a:rPr lang="fa-IR" dirty="0" smtClean="0"/>
              <a:t>- </a:t>
            </a:r>
            <a:r>
              <a:rPr lang="fa-IR" dirty="0"/>
              <a:t>متن مصاحبه ها ضبط شود. </a:t>
            </a:r>
            <a:endParaRPr lang="en-US" dirty="0" smtClean="0"/>
          </a:p>
          <a:p>
            <a:r>
              <a:rPr lang="fa-IR" dirty="0"/>
              <a:t>بنابراین مصاحبه فنی است که هیچ سنخیتی نه با تبادل نظر میان دو شخص دارد،نه با نظر سنجی عقاید در این فن محقق پیشاپیش فقط مضمون هایی را مشخص می کند که میل دارد مخاطبش بدون هیچ گونه محدودیت، افکار، تجارب و احساساتش را درباره آنها بیان کند.</a:t>
            </a:r>
            <a:endParaRPr lang="en-US" dirty="0"/>
          </a:p>
        </p:txBody>
      </p:sp>
    </p:spTree>
    <p:extLst>
      <p:ext uri="{BB962C8B-B14F-4D97-AF65-F5344CB8AC3E}">
        <p14:creationId xmlns:p14="http://schemas.microsoft.com/office/powerpoint/2010/main" val="1705312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20680"/>
          </a:xfrm>
        </p:spPr>
        <p:txBody>
          <a:bodyPr>
            <a:normAutofit fontScale="77500" lnSpcReduction="20000"/>
          </a:bodyPr>
          <a:lstStyle/>
          <a:p>
            <a:r>
              <a:rPr lang="fa-IR" dirty="0">
                <a:solidFill>
                  <a:srgbClr val="FF0000"/>
                </a:solidFill>
              </a:rPr>
              <a:t>پ) یادگیری فن مصاحبه اکتشافی تنها از راه تجربه عملی ممکن است. </a:t>
            </a:r>
            <a:endParaRPr lang="fa-IR" dirty="0" smtClean="0">
              <a:solidFill>
                <a:srgbClr val="FF0000"/>
              </a:solidFill>
            </a:endParaRPr>
          </a:p>
          <a:p>
            <a:r>
              <a:rPr lang="fa-IR" dirty="0" smtClean="0">
                <a:solidFill>
                  <a:srgbClr val="FF0000"/>
                </a:solidFill>
              </a:rPr>
              <a:t>چنانچه </a:t>
            </a:r>
            <a:r>
              <a:rPr lang="fa-IR" dirty="0">
                <a:solidFill>
                  <a:srgbClr val="FF0000"/>
                </a:solidFill>
              </a:rPr>
              <a:t>قصد داشته باشید از این فن استفاده کنید و آن را بیاموزید، بهترین است که نخستین مصاحبه هایتان را ترجیحا" با چند تن از همکاران که به کارتان نگاهی بی طرفانه تر از خودتان دارند، به تفصیل تحلیل کنید</a:t>
            </a:r>
            <a:r>
              <a:rPr lang="fa-IR" dirty="0" smtClean="0">
                <a:solidFill>
                  <a:srgbClr val="FF0000"/>
                </a:solidFill>
              </a:rPr>
              <a:t>.</a:t>
            </a:r>
          </a:p>
          <a:p>
            <a:r>
              <a:rPr lang="fa-IR" dirty="0" smtClean="0">
                <a:solidFill>
                  <a:srgbClr val="FF0000"/>
                </a:solidFill>
              </a:rPr>
              <a:t> </a:t>
            </a:r>
            <a:r>
              <a:rPr lang="fa-IR" dirty="0">
                <a:solidFill>
                  <a:srgbClr val="FF0000"/>
                </a:solidFill>
              </a:rPr>
              <a:t>برای ارزیابی خودتان به شیوه زیر عمل کنید: </a:t>
            </a:r>
            <a:r>
              <a:rPr lang="fa-IR" dirty="0" smtClean="0"/>
              <a:t>                                                                       </a:t>
            </a:r>
            <a:endParaRPr lang="en-US" dirty="0" smtClean="0"/>
          </a:p>
          <a:p>
            <a:r>
              <a:rPr lang="fa-IR" dirty="0" smtClean="0"/>
              <a:t>- </a:t>
            </a:r>
            <a:r>
              <a:rPr lang="fa-IR" dirty="0"/>
              <a:t>به نوار ضبط گفتگوها گوش کنید و آن را پس از هر مداخله خودتان در گفتگو متوقف کنید.                                                           </a:t>
            </a:r>
            <a:endParaRPr lang="en-US" dirty="0" smtClean="0"/>
          </a:p>
          <a:p>
            <a:r>
              <a:rPr lang="fa-IR" dirty="0" smtClean="0"/>
              <a:t>- </a:t>
            </a:r>
            <a:r>
              <a:rPr lang="fa-IR" dirty="0"/>
              <a:t>هر یک از مداخله هایتان را یادداشت کرده و آن را تحلیل کنید: آیا اجتناب ناپذیر بود؟ </a:t>
            </a:r>
            <a:endParaRPr lang="fa-IR" dirty="0" smtClean="0"/>
          </a:p>
          <a:p>
            <a:r>
              <a:rPr lang="fa-IR" dirty="0" smtClean="0"/>
              <a:t>آیا </a:t>
            </a:r>
            <a:r>
              <a:rPr lang="fa-IR" dirty="0"/>
              <a:t>رشته کلام مخاطبتان را در حالی که گرم صحبت بود بدون دلیل موجه قطع نکرده اید؟ </a:t>
            </a:r>
            <a:endParaRPr lang="fa-IR" dirty="0" smtClean="0"/>
          </a:p>
          <a:p>
            <a:r>
              <a:rPr lang="fa-IR" dirty="0" smtClean="0"/>
              <a:t>آیا </a:t>
            </a:r>
            <a:r>
              <a:rPr lang="fa-IR" dirty="0"/>
              <a:t>در شکستن سکوتی که تنها چند ثانیه طول کشیده بود عجله به خرج نداده اید؟                                                                                                                                                                </a:t>
            </a:r>
            <a:endParaRPr lang="en-US" dirty="0" smtClean="0"/>
          </a:p>
          <a:p>
            <a:r>
              <a:rPr lang="fa-IR" dirty="0" smtClean="0"/>
              <a:t>- </a:t>
            </a:r>
            <a:r>
              <a:rPr lang="fa-IR" dirty="0"/>
              <a:t>پس از تحلیل هر مداخله تان به دنباله نوار گوش داده و شيوة واکنش مخاطبتان را به هریک از مداخله هایتان بررسی کنید. </a:t>
            </a:r>
            <a:endParaRPr lang="fa-IR" dirty="0" smtClean="0"/>
          </a:p>
          <a:p>
            <a:r>
              <a:rPr lang="fa-IR" dirty="0" smtClean="0"/>
              <a:t>آیا </a:t>
            </a:r>
            <a:r>
              <a:rPr lang="fa-IR" dirty="0"/>
              <a:t>این مداخله ها مخاطبتان را به توضیح و تعمیق بیشتر افکارش سوق داده است، یا بالعکس در او واکنشی کوتاه و مصلحتی برانگیخته است؟ </a:t>
            </a:r>
            <a:endParaRPr lang="fa-IR" dirty="0" smtClean="0"/>
          </a:p>
          <a:p>
            <a:r>
              <a:rPr lang="fa-IR" dirty="0" smtClean="0"/>
              <a:t>آیا </a:t>
            </a:r>
            <a:r>
              <a:rPr lang="fa-IR" dirty="0"/>
              <a:t>مداخله هایتان میان شما و مخاطبتان به مناظره ایدئولوژی منجر نشده است که در اثر آن خودتان را از نتایج تفکری عمیق و شهادتی اصیل که در وضعیتی دیگر مخاطبتان می توانست ارائه دهد، محروم نکرده اید؟                                              </a:t>
            </a:r>
            <a:endParaRPr lang="en-US" dirty="0" smtClean="0"/>
          </a:p>
          <a:p>
            <a:r>
              <a:rPr lang="fa-IR" dirty="0" smtClean="0"/>
              <a:t>- </a:t>
            </a:r>
            <a:r>
              <a:rPr lang="fa-IR" dirty="0"/>
              <a:t>در خاتمه گوش دادن به نوار، رفتار عمومی تان را ارزیابی کنید</a:t>
            </a:r>
            <a:r>
              <a:rPr lang="fa-IR" dirty="0" smtClean="0"/>
              <a:t>.</a:t>
            </a:r>
          </a:p>
          <a:p>
            <a:r>
              <a:rPr lang="fa-IR" dirty="0" smtClean="0"/>
              <a:t> </a:t>
            </a:r>
            <a:r>
              <a:rPr lang="fa-IR" dirty="0"/>
              <a:t>آیا مداخله هایتان خیلی زیاد یا خیلی جهت دهنده نبوده اند؟ </a:t>
            </a:r>
            <a:endParaRPr lang="fa-IR" dirty="0" smtClean="0"/>
          </a:p>
          <a:p>
            <a:r>
              <a:rPr lang="fa-IR" dirty="0" smtClean="0"/>
              <a:t>آیا </a:t>
            </a:r>
            <a:r>
              <a:rPr lang="fa-IR" dirty="0"/>
              <a:t>احساس می کنید مصاحبه </a:t>
            </a:r>
            <a:r>
              <a:rPr lang="fa-IR" dirty="0" smtClean="0"/>
              <a:t>ای صریح </a:t>
            </a:r>
            <a:r>
              <a:rPr lang="fa-IR" dirty="0"/>
              <a:t>و پرمحتوا انجام داده اید</a:t>
            </a:r>
            <a:r>
              <a:rPr lang="fa-IR" dirty="0" smtClean="0"/>
              <a:t>؟</a:t>
            </a:r>
          </a:p>
          <a:p>
            <a:r>
              <a:rPr lang="fa-IR" dirty="0" smtClean="0"/>
              <a:t> </a:t>
            </a:r>
            <a:r>
              <a:rPr lang="fa-IR" dirty="0"/>
              <a:t>ترازنامه نهایی تان مثبت است یا منفی و به نقاط ضعف کارتان که باید تصحیح شود کدامند؟</a:t>
            </a:r>
            <a:endParaRPr lang="en-US" dirty="0"/>
          </a:p>
        </p:txBody>
      </p:sp>
    </p:spTree>
    <p:extLst>
      <p:ext uri="{BB962C8B-B14F-4D97-AF65-F5344CB8AC3E}">
        <p14:creationId xmlns:p14="http://schemas.microsoft.com/office/powerpoint/2010/main" val="698584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976664"/>
          </a:xfrm>
        </p:spPr>
        <p:txBody>
          <a:bodyPr>
            <a:normAutofit fontScale="92500" lnSpcReduction="10000"/>
          </a:bodyPr>
          <a:lstStyle/>
          <a:p>
            <a:r>
              <a:rPr lang="fa-IR" b="1" dirty="0">
                <a:solidFill>
                  <a:srgbClr val="FF0000"/>
                </a:solidFill>
              </a:rPr>
              <a:t>3-2. استخراج مصاحبه های اکتشافی                                                                                                                                  در اینجا دو دیدگاه باید مد نظر باشد: گفتار به عنوان منبع اطلاعات، گفتار به عنوان فرایند.                                                                                          </a:t>
            </a:r>
            <a:endParaRPr lang="en-US" b="1" dirty="0" smtClean="0">
              <a:solidFill>
                <a:srgbClr val="FF0000"/>
              </a:solidFill>
            </a:endParaRPr>
          </a:p>
          <a:p>
            <a:r>
              <a:rPr lang="fa-IR" b="1" dirty="0" smtClean="0">
                <a:solidFill>
                  <a:srgbClr val="FF0000"/>
                </a:solidFill>
              </a:rPr>
              <a:t>الف </a:t>
            </a:r>
            <a:r>
              <a:rPr lang="fa-IR" b="1" dirty="0">
                <a:solidFill>
                  <a:srgbClr val="FF0000"/>
                </a:solidFill>
              </a:rPr>
              <a:t>) گفتار به عنوان منبع اطلاعات                                                                                                                        </a:t>
            </a:r>
            <a:r>
              <a:rPr lang="fa-IR" dirty="0"/>
              <a:t>وظیفه مصاحبه های اکتشافی نه رسیدگی به فرضیه های تحقیق است و نه جمع آوری یا تحليل داده های دقیق، بلکه گشودن محورهای تفکر، وسعت بخشیدن به چشم اندازهای متون خواندنی و آگاهی از ابعاد و عمق مسئله تحقیق است که محقق نمی تواند خود به خود به آن ها مصاحبه ها محقق را از پرداختن به مسائل کاذب که محصول ناآگاهانه پیش داوری ها و سوابق ذهنی هستند باز می دارد. </a:t>
            </a:r>
            <a:endParaRPr lang="en-US" dirty="0" smtClean="0"/>
          </a:p>
          <a:p>
            <a:r>
              <a:rPr lang="fa-IR" b="1" dirty="0">
                <a:solidFill>
                  <a:srgbClr val="FF0000"/>
                </a:solidFill>
              </a:rPr>
              <a:t>ب ) گفتار به عنوان فرایند                                                                                                                               </a:t>
            </a:r>
            <a:r>
              <a:rPr lang="fa-IR" dirty="0"/>
              <a:t>مصاحبه بی رهنمود هدفش این است که مخاطب را ترغیب کند تا از تجربیات یا از تصوراتی که درباره مسئله مورد نظر محقق دارد حرف بزند. در بیشتر موارد، مصاحبه، نخستین تجربه او برای حرف زدن در این موضوع است. پس باید درباره اش فکر کند، ایده هایش را جمع و جور کند، به آنها نظم بدهد کلمات (کم و بیش) مناسب را برای بیان دیدگاههایش پیدا کند.</a:t>
            </a:r>
            <a:endParaRPr lang="en-US" dirty="0"/>
          </a:p>
        </p:txBody>
      </p:sp>
    </p:spTree>
    <p:extLst>
      <p:ext uri="{BB962C8B-B14F-4D97-AF65-F5344CB8AC3E}">
        <p14:creationId xmlns:p14="http://schemas.microsoft.com/office/powerpoint/2010/main" val="1764958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97360"/>
            <a:ext cx="8712968" cy="5976664"/>
          </a:xfrm>
        </p:spPr>
        <p:txBody>
          <a:bodyPr>
            <a:normAutofit fontScale="70000" lnSpcReduction="20000"/>
          </a:bodyPr>
          <a:lstStyle/>
          <a:p>
            <a:r>
              <a:rPr lang="fa-IR" b="1" dirty="0" smtClean="0">
                <a:solidFill>
                  <a:srgbClr val="FF0000"/>
                </a:solidFill>
              </a:rPr>
              <a:t>اجرا </a:t>
            </a:r>
            <a:r>
              <a:rPr lang="fa-IR" b="1" dirty="0">
                <a:solidFill>
                  <a:srgbClr val="FF0000"/>
                </a:solidFill>
              </a:rPr>
              <a:t>و تحلیل مصابحه های اکتشافی</a:t>
            </a:r>
          </a:p>
          <a:p>
            <a:r>
              <a:rPr lang="fa-IR" dirty="0" smtClean="0">
                <a:solidFill>
                  <a:srgbClr val="FF0000"/>
                </a:solidFill>
              </a:rPr>
              <a:t>1</a:t>
            </a:r>
            <a:r>
              <a:rPr lang="fa-IR" b="1" dirty="0">
                <a:solidFill>
                  <a:srgbClr val="FF0000"/>
                </a:solidFill>
              </a:rPr>
              <a:t>) تهیه:</a:t>
            </a:r>
          </a:p>
          <a:p>
            <a:r>
              <a:rPr lang="fa-IR" dirty="0"/>
              <a:t>- هدف های مصاحبه ها را به روشنی تعریف کنید. یادآورمی شویم که منظور از مصاحبه های اکتشافی جمع آوری اطلاعات دقیق نیست، بلکه روشن کردن جنبه های مهم مسئله، وسعت بخشیدنبه چشم انداز های نظری، یافتن ایده ها، و اطلاع پیدا کردن از تجربیات اشخاص مطلع درباره مسئله موضوع تحقیق است یا غیره.</a:t>
            </a:r>
          </a:p>
          <a:p>
            <a:r>
              <a:rPr lang="fa-IR" b="1" dirty="0">
                <a:solidFill>
                  <a:srgbClr val="FF0000"/>
                </a:solidFill>
              </a:rPr>
              <a:t>- جنبه های علمی مصاحبه را روبراه کنید: </a:t>
            </a:r>
            <a:r>
              <a:rPr lang="fa-IR" dirty="0"/>
              <a:t>اشخاص یا سنخ اشخاصی که باید ملاقات کرد، تعدادشان( خیلی کم برای فاز اول، مثلا" سه تا پنج نفر)، شیوه معرفی خودتان و لوازم کار( دفترچه یادداشت، ضبط صوت نوار مغناطیسی...).</a:t>
            </a:r>
          </a:p>
          <a:p>
            <a:r>
              <a:rPr lang="fa-IR" dirty="0"/>
              <a:t>- </a:t>
            </a:r>
            <a:r>
              <a:rPr lang="fa-IR" b="1" dirty="0">
                <a:solidFill>
                  <a:srgbClr val="FF0000"/>
                </a:solidFill>
              </a:rPr>
              <a:t>محتوای مصاحبه را تهیه کنید: </a:t>
            </a:r>
            <a:r>
              <a:rPr lang="fa-IR" dirty="0"/>
              <a:t>موضوع اصلی مصاحبه ها، شیوه شروع مصاحبه و معرفی هدف های آن به اشخاصی که ملاقات خواهید کرد.</a:t>
            </a:r>
          </a:p>
          <a:p>
            <a:r>
              <a:rPr lang="fa-IR" b="1" dirty="0">
                <a:solidFill>
                  <a:srgbClr val="FF0000"/>
                </a:solidFill>
              </a:rPr>
              <a:t>2) اجرا:</a:t>
            </a:r>
          </a:p>
          <a:p>
            <a:r>
              <a:rPr lang="fa-IR" dirty="0"/>
              <a:t>- مصاحبه ها را شروع کرده و دقت کنید که نوار های ضبط شده مصاحبه ها را در وضعیت خوب حفظ کنید و ملاحظات احتمالی تان درباره هر مصاحبه را دراسرع وقت یادداشت کنید.</a:t>
            </a:r>
          </a:p>
          <a:p>
            <a:r>
              <a:rPr lang="fa-IR" dirty="0">
                <a:solidFill>
                  <a:srgbClr val="FF0000"/>
                </a:solidFill>
              </a:rPr>
              <a:t>3</a:t>
            </a:r>
            <a:r>
              <a:rPr lang="fa-IR" b="1" dirty="0">
                <a:solidFill>
                  <a:srgbClr val="FF0000"/>
                </a:solidFill>
              </a:rPr>
              <a:t>) استخراج:</a:t>
            </a:r>
          </a:p>
          <a:p>
            <a:r>
              <a:rPr lang="fa-IR" dirty="0"/>
              <a:t>- به نوار های ظبط شده مصاحبه ها در حالی که از آنها یادداشت بر می دارید، مکرر گوش کنید(هردفعه اضافی که به نوار ها گوش می دهید چیزهای جالبی کشف خواهید کرد)</a:t>
            </a:r>
          </a:p>
          <a:p>
            <a:r>
              <a:rPr lang="fa-IR" dirty="0"/>
              <a:t>- اگر جا داشته باشد از یک یا دو همکارانتان بخواهید که به نوارمصاحبه ها گوش بدهند.تجربه خودتان را برایشان شرح دهید و از آنها بخواهید نظراتشان را درباره ایده هایتان بیان کنند.</a:t>
            </a:r>
          </a:p>
          <a:p>
            <a:r>
              <a:rPr lang="fa-IR" dirty="0"/>
              <a:t>- امکان تحلیل محتواب مصاحبه ها را به عنوان فرایند(پرورانیدن تفکر) مطالعه کرده و احیانا" به این کار مبادرت کنید.</a:t>
            </a:r>
          </a:p>
          <a:p>
            <a:r>
              <a:rPr lang="fa-IR" dirty="0"/>
              <a:t>- برای نتیجه گیری، سعی کنید ایده های مصاحبه ها را با یکدیگر مرتبط کنید</a:t>
            </a:r>
            <a:r>
              <a:rPr lang="fa-IR" dirty="0" smtClean="0"/>
              <a:t>.</a:t>
            </a:r>
          </a:p>
          <a:p>
            <a:r>
              <a:rPr lang="fa-IR" dirty="0" smtClean="0"/>
              <a:t> </a:t>
            </a:r>
            <a:r>
              <a:rPr lang="fa-IR" dirty="0"/>
              <a:t>ایدهای اصلی را مشخص کرده و ایده های مکمل را </a:t>
            </a:r>
            <a:r>
              <a:rPr lang="fa-IR" dirty="0" smtClean="0"/>
              <a:t>دسته بندی </a:t>
            </a:r>
            <a:r>
              <a:rPr lang="fa-IR" dirty="0"/>
              <a:t>کنید. </a:t>
            </a:r>
            <a:endParaRPr lang="fa-IR" dirty="0" smtClean="0"/>
          </a:p>
          <a:p>
            <a:r>
              <a:rPr lang="fa-IR" b="1" dirty="0" smtClean="0"/>
              <a:t>خلاصه</a:t>
            </a:r>
            <a:r>
              <a:rPr lang="fa-IR" b="1" dirty="0"/>
              <a:t>، سعی کنید به نتیجه کارتان ساخت بدهید.</a:t>
            </a:r>
          </a:p>
          <a:p>
            <a:endParaRPr lang="en-US" dirty="0"/>
          </a:p>
        </p:txBody>
      </p:sp>
    </p:spTree>
    <p:extLst>
      <p:ext uri="{BB962C8B-B14F-4D97-AF65-F5344CB8AC3E}">
        <p14:creationId xmlns:p14="http://schemas.microsoft.com/office/powerpoint/2010/main" val="3479376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832648"/>
          </a:xfrm>
        </p:spPr>
        <p:txBody>
          <a:bodyPr/>
          <a:lstStyle/>
          <a:p>
            <a:r>
              <a:rPr lang="fa-IR" b="1" dirty="0">
                <a:solidFill>
                  <a:srgbClr val="FF0000"/>
                </a:solidFill>
              </a:rPr>
              <a:t>٣. روشهای اکتشافی تکمیلی</a:t>
            </a:r>
          </a:p>
          <a:p>
            <a:r>
              <a:rPr lang="fa-IR" dirty="0"/>
              <a:t> در عمل به ندرت اتفاق می افتد که مصاحبه های اکتشافی با مشاهده یا با تحلیل اسناد و مدارک همراه نباشد. مثلا"، به هنگام تحقيق درباره وضعیت موزه ها در بروکسل و در والونى </a:t>
            </a:r>
            <a:r>
              <a:rPr lang="fa-IR" dirty="0" smtClean="0"/>
              <a:t>(</a:t>
            </a:r>
            <a:r>
              <a:rPr lang="en-US" dirty="0" smtClean="0"/>
              <a:t> (</a:t>
            </a:r>
            <a:r>
              <a:rPr lang="en-US" dirty="0" err="1" smtClean="0"/>
              <a:t>Wallonie</a:t>
            </a:r>
            <a:r>
              <a:rPr lang="fa-IR" dirty="0" smtClean="0"/>
              <a:t>یکی </a:t>
            </a:r>
            <a:r>
              <a:rPr lang="fa-IR" dirty="0"/>
              <a:t>از ما (مولفان کتاب) برای انجام مصاحبه به ملاقات رؤسای موزه ها می رفت. چون مصاحبه ها عموما" در محل موزه ها ترتیب داده می شد، لذا فرصت بازدید و گاهی مراجعت به آنجا به منظور فهمیدن جوشان، مفهوم آموزشی شان یا شیوه رفتار بازدیدکنندگان کم نبود. علاوه بر این، مخاطبانشان بیشتر وقتها سندی درباره موزه خودشان یا درباره مسئله عمومی که مایه اشتغال خاطرشان بود، به او می دادند.</a:t>
            </a:r>
          </a:p>
          <a:p>
            <a:endParaRPr lang="en-US" dirty="0"/>
          </a:p>
        </p:txBody>
      </p:sp>
    </p:spTree>
    <p:extLst>
      <p:ext uri="{BB962C8B-B14F-4D97-AF65-F5344CB8AC3E}">
        <p14:creationId xmlns:p14="http://schemas.microsoft.com/office/powerpoint/2010/main" val="1158054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8166" y="980728"/>
            <a:ext cx="8318290" cy="5616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83043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651304" cy="6264696"/>
          </a:xfrm>
        </p:spPr>
        <p:txBody>
          <a:bodyPr>
            <a:normAutofit fontScale="85000" lnSpcReduction="10000"/>
          </a:bodyPr>
          <a:lstStyle/>
          <a:p>
            <a:r>
              <a:rPr lang="fa-IR" b="1" dirty="0">
                <a:solidFill>
                  <a:srgbClr val="FF0000"/>
                </a:solidFill>
              </a:rPr>
              <a:t>خلاصه مرحله دوم، مطالعات اکتشافی</a:t>
            </a:r>
          </a:p>
          <a:p>
            <a:r>
              <a:rPr lang="fa-IR" dirty="0"/>
              <a:t>پس از فرمول بندی موقتی طرح تحقیق به صورت یک پرسش آغازی، حال می باید اطلاعاتی در خصوص موضوع مطالعه کسب کرد و بهترین شیوه بررسی موضوع را جستجو کرد</a:t>
            </a:r>
            <a:r>
              <a:rPr lang="fa-IR" dirty="0" smtClean="0"/>
              <a:t>.</a:t>
            </a:r>
          </a:p>
          <a:p>
            <a:r>
              <a:rPr lang="fa-IR" dirty="0" smtClean="0"/>
              <a:t> </a:t>
            </a:r>
            <a:r>
              <a:rPr lang="fa-IR" b="1" dirty="0"/>
              <a:t>این کار بر عهده مطالعات اکتشافی است و از دو قسمت تشکیل شده است که عموما" به موازات یکدیگر پیش می روند: </a:t>
            </a:r>
            <a:endParaRPr lang="fa-IR" b="1" dirty="0" smtClean="0"/>
          </a:p>
          <a:p>
            <a:r>
              <a:rPr lang="fa-IR" dirty="0" smtClean="0"/>
              <a:t>از </a:t>
            </a:r>
            <a:r>
              <a:rPr lang="fa-IR" dirty="0"/>
              <a:t>یک طرف کار خواندن و از طرف دیگر مصاحبه ها یا روش های مناسب </a:t>
            </a:r>
            <a:r>
              <a:rPr lang="fa-IR" dirty="0" smtClean="0"/>
              <a:t>دیگر.</a:t>
            </a:r>
          </a:p>
          <a:p>
            <a:r>
              <a:rPr lang="fa-IR" dirty="0" smtClean="0"/>
              <a:t>خواندن </a:t>
            </a:r>
            <a:r>
              <a:rPr lang="fa-IR" dirty="0"/>
              <a:t>های مقدماتی نخست به منظور آشنایی محقق با تحقیقاتی که دربارۀ مضمون تحقیق انجام گرفته است و نیز تعیین موقعیت تحقیق دردست انجام نسبت به آن ها، صورت می گیرد</a:t>
            </a:r>
            <a:r>
              <a:rPr lang="fa-IR" dirty="0" smtClean="0"/>
              <a:t>.</a:t>
            </a:r>
          </a:p>
          <a:p>
            <a:r>
              <a:rPr lang="fa-IR" dirty="0" smtClean="0"/>
              <a:t> </a:t>
            </a:r>
            <a:r>
              <a:rPr lang="fa-IR" dirty="0"/>
              <a:t>در وهله دوم، محقق به برکت خواندن هایش خواهد توانست چشم اندازی را که به نظرش برای موضوع تحقيقش مناسب تر است تعیین کند</a:t>
            </a:r>
            <a:r>
              <a:rPr lang="fa-IR" dirty="0" smtClean="0"/>
              <a:t>.</a:t>
            </a:r>
          </a:p>
          <a:p>
            <a:r>
              <a:rPr lang="fa-IR" dirty="0" smtClean="0"/>
              <a:t> </a:t>
            </a:r>
            <a:r>
              <a:rPr lang="fa-IR" dirty="0"/>
              <a:t>متون خواندنی (اعم از مقاله و کتاب) باید طبق ضوابط دقیقی انتخاب </a:t>
            </a:r>
            <a:r>
              <a:rPr lang="fa-IR" dirty="0" smtClean="0"/>
              <a:t>شود</a:t>
            </a:r>
          </a:p>
          <a:p>
            <a:r>
              <a:rPr lang="fa-IR" dirty="0" smtClean="0"/>
              <a:t> </a:t>
            </a:r>
            <a:r>
              <a:rPr lang="fa-IR" dirty="0"/>
              <a:t>با پرسش آغازی ارتباط داشته باشد، برنامه خواندن ابعاد معقولی داشته باشد، به عناصر تحلیلی و تفسیری توجه شود، تنوع دیدگاهها مد نظر باشد، در فواصل خواندن ها فرصت هایی برای تفکر شخصی و تبادل نظر در نظر گرفته شود. </a:t>
            </a:r>
            <a:endParaRPr lang="fa-IR" dirty="0" smtClean="0"/>
          </a:p>
          <a:p>
            <a:r>
              <a:rPr lang="fa-IR" dirty="0" smtClean="0"/>
              <a:t>علاوه </a:t>
            </a:r>
            <a:r>
              <a:rPr lang="fa-IR" dirty="0"/>
              <a:t>بر این، کار خواندن باید با کمک یک جدول متناسب با هدف های تحقیق انجام گیرد</a:t>
            </a:r>
            <a:r>
              <a:rPr lang="fa-IR" dirty="0" smtClean="0"/>
              <a:t>.</a:t>
            </a:r>
          </a:p>
          <a:p>
            <a:r>
              <a:rPr lang="fa-IR" dirty="0" smtClean="0"/>
              <a:t> </a:t>
            </a:r>
            <a:r>
              <a:rPr lang="fa-IR" dirty="0"/>
              <a:t>بالاخره تهیه چکیده هایی با </a:t>
            </a:r>
            <a:r>
              <a:rPr lang="fa-IR" dirty="0" smtClean="0"/>
              <a:t>ساختار</a:t>
            </a:r>
            <a:endParaRPr lang="en-US" dirty="0"/>
          </a:p>
        </p:txBody>
      </p:sp>
    </p:spTree>
    <p:extLst>
      <p:ext uri="{BB962C8B-B14F-4D97-AF65-F5344CB8AC3E}">
        <p14:creationId xmlns:p14="http://schemas.microsoft.com/office/powerpoint/2010/main" val="1943845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264696"/>
          </a:xfrm>
        </p:spPr>
        <p:txBody>
          <a:bodyPr>
            <a:normAutofit fontScale="77500" lnSpcReduction="20000"/>
          </a:bodyPr>
          <a:lstStyle/>
          <a:p>
            <a:r>
              <a:rPr lang="fa-IR" dirty="0" smtClean="0"/>
              <a:t>بالاخره </a:t>
            </a:r>
            <a:r>
              <a:rPr lang="fa-IR" dirty="0"/>
              <a:t>تهیه چکیده هایی با ساختار صحیح اجازه می دهد که ایده های اصلی متون مطالعه شده را استخراج کرده و آنها را با یکدیگر مقایسه کرد</a:t>
            </a:r>
            <a:r>
              <a:rPr lang="fa-IR" dirty="0" smtClean="0"/>
              <a:t>.</a:t>
            </a:r>
          </a:p>
          <a:p>
            <a:r>
              <a:rPr lang="fa-IR" dirty="0" smtClean="0"/>
              <a:t> </a:t>
            </a:r>
            <a:r>
              <a:rPr lang="fa-IR" dirty="0"/>
              <a:t>مصاحبه های اکتشافی به طرز مفیدی کار خواندن متون را تکمیل می کند. </a:t>
            </a:r>
            <a:endParaRPr lang="fa-IR" dirty="0" smtClean="0"/>
          </a:p>
          <a:p>
            <a:r>
              <a:rPr lang="fa-IR" dirty="0" smtClean="0"/>
              <a:t>این </a:t>
            </a:r>
            <a:r>
              <a:rPr lang="fa-IR" dirty="0"/>
              <a:t>مصاحبه ها محقق را به جنبه هایی از مسئله تحقیق آگاه </a:t>
            </a:r>
            <a:r>
              <a:rPr lang="fa-IR" dirty="0" smtClean="0"/>
              <a:t> </a:t>
            </a:r>
            <a:r>
              <a:rPr lang="fa-IR" dirty="0"/>
              <a:t>می کند که تجربه شخصی و خواندن متون تنها، او را به آنها حساس نمی کرد</a:t>
            </a:r>
            <a:r>
              <a:rPr lang="fa-IR" dirty="0" smtClean="0"/>
              <a:t>.</a:t>
            </a:r>
          </a:p>
          <a:p>
            <a:r>
              <a:rPr lang="fa-IR" dirty="0" smtClean="0"/>
              <a:t> </a:t>
            </a:r>
            <a:r>
              <a:rPr lang="fa-IR" dirty="0"/>
              <a:t>مصاحبه های اکتشافی در صورتی از عهده انجام این مهم برخواهند آمد که حتی المقدور بی رهنمود </a:t>
            </a:r>
            <a:r>
              <a:rPr lang="fa-IR" dirty="0" smtClean="0"/>
              <a:t>باشند</a:t>
            </a:r>
          </a:p>
          <a:p>
            <a:r>
              <a:rPr lang="fa-IR" dirty="0" smtClean="0"/>
              <a:t> </a:t>
            </a:r>
            <a:r>
              <a:rPr lang="fa-IR" dirty="0"/>
              <a:t>زیرا، هدف تأیید و تصدیق ایده های پیش ساخته محقق نیست، بلکه تصور ایده های جدید است. </a:t>
            </a:r>
            <a:endParaRPr lang="fa-IR" dirty="0" smtClean="0"/>
          </a:p>
          <a:p>
            <a:r>
              <a:rPr lang="fa-IR" dirty="0" smtClean="0"/>
              <a:t>مبانی </a:t>
            </a:r>
            <a:r>
              <a:rPr lang="fa-IR" dirty="0"/>
              <a:t>روش (مصاحبه بی رهنمود) را می توان در اصول بی رهنمودی </a:t>
            </a:r>
            <a:r>
              <a:rPr lang="fa-IR" b="1" dirty="0"/>
              <a:t>کارل راجرز </a:t>
            </a:r>
            <a:r>
              <a:rPr lang="fa-IR" dirty="0"/>
              <a:t>جستجو کرد که با تغییراتی برای استفاده در علوم اجتماعی سازگار شده است. </a:t>
            </a:r>
            <a:endParaRPr lang="fa-IR" dirty="0" smtClean="0"/>
          </a:p>
          <a:p>
            <a:r>
              <a:rPr lang="fa-IR" b="1" dirty="0" smtClean="0">
                <a:solidFill>
                  <a:srgbClr val="FF0000"/>
                </a:solidFill>
              </a:rPr>
              <a:t>در </a:t>
            </a:r>
            <a:r>
              <a:rPr lang="fa-IR" b="1" dirty="0">
                <a:solidFill>
                  <a:srgbClr val="FF0000"/>
                </a:solidFill>
              </a:rPr>
              <a:t>اینجا سه نوع برای محقق جالبند: </a:t>
            </a:r>
            <a:endParaRPr lang="fa-IR" b="1" dirty="0" smtClean="0">
              <a:solidFill>
                <a:srgbClr val="FF0000"/>
              </a:solidFill>
            </a:endParaRPr>
          </a:p>
          <a:p>
            <a:r>
              <a:rPr lang="fa-IR" dirty="0" smtClean="0"/>
              <a:t>متخصصان </a:t>
            </a:r>
            <a:r>
              <a:rPr lang="fa-IR" dirty="0"/>
              <a:t>علمی در موضوع تحقیق، شاهدان عینی و اشخاصی که مستقیما"( به دلیل مسئولیت شغلی یا اجتماعی شان) یا مسئله تحقیق ارتباط دارند</a:t>
            </a:r>
            <a:r>
              <a:rPr lang="fa-IR" dirty="0" smtClean="0"/>
              <a:t>.</a:t>
            </a:r>
          </a:p>
          <a:p>
            <a:r>
              <a:rPr lang="fa-IR" dirty="0" smtClean="0"/>
              <a:t> </a:t>
            </a:r>
            <a:r>
              <a:rPr lang="fa-IR" b="1" dirty="0">
                <a:solidFill>
                  <a:srgbClr val="FF0000"/>
                </a:solidFill>
              </a:rPr>
              <a:t>استخراج مصاحبه ها کاری مضاعف </a:t>
            </a:r>
            <a:r>
              <a:rPr lang="fa-IR" b="1" dirty="0" smtClean="0">
                <a:solidFill>
                  <a:srgbClr val="FF0000"/>
                </a:solidFill>
              </a:rPr>
              <a:t>است</a:t>
            </a:r>
            <a:endParaRPr lang="fa-IR" b="1" dirty="0">
              <a:solidFill>
                <a:srgbClr val="FF0000"/>
              </a:solidFill>
            </a:endParaRPr>
          </a:p>
          <a:p>
            <a:r>
              <a:rPr lang="fa-IR" dirty="0"/>
              <a:t>از یک طرف، گفتارها شنیده شده را می توان مستقیما" به عنوان منبع اطلاعات بررسی </a:t>
            </a:r>
            <a:r>
              <a:rPr lang="fa-IR" dirty="0" smtClean="0"/>
              <a:t>کرد</a:t>
            </a:r>
          </a:p>
          <a:p>
            <a:r>
              <a:rPr lang="fa-IR" dirty="0" smtClean="0"/>
              <a:t>از </a:t>
            </a:r>
            <a:r>
              <a:rPr lang="fa-IR" dirty="0"/>
              <a:t>طرف دیگر، می توان آن را چونان فرایندی تلقی کرد که طی آن مخاطب در باره خودش حقیقتی را عمیق تر از آنچه در </a:t>
            </a:r>
            <a:r>
              <a:rPr lang="fa-IR" dirty="0" smtClean="0"/>
              <a:t>بادید استنباط </a:t>
            </a:r>
            <a:r>
              <a:rPr lang="fa-IR" dirty="0"/>
              <a:t>می شود، بیان می کند</a:t>
            </a:r>
            <a:r>
              <a:rPr lang="fa-IR" dirty="0" smtClean="0"/>
              <a:t>.</a:t>
            </a:r>
          </a:p>
          <a:p>
            <a:r>
              <a:rPr lang="fa-IR" dirty="0" smtClean="0"/>
              <a:t> </a:t>
            </a:r>
            <a:r>
              <a:rPr lang="fa-IR" dirty="0"/>
              <a:t>در بیشتر موارد مصاحبه های اکتشافی همزمان با روش های تکمیلی دیگر نظیر مشاهده و تحلیل اسناد به کار گرفته می شود.</a:t>
            </a:r>
          </a:p>
          <a:p>
            <a:r>
              <a:rPr lang="fa-IR" dirty="0"/>
              <a:t>در پایان این مرحله، ممکن است محقق به تبع اطلاعاتی که از مطالعات اکتشافی اش کسب کرده است به فرمول بندی مجدد پرسش آغازی مبادرت کند.</a:t>
            </a:r>
          </a:p>
          <a:p>
            <a:pPr marL="0" indent="0">
              <a:buNone/>
            </a:pPr>
            <a:endParaRPr lang="en-US" dirty="0"/>
          </a:p>
        </p:txBody>
      </p:sp>
    </p:spTree>
    <p:extLst>
      <p:ext uri="{BB962C8B-B14F-4D97-AF65-F5344CB8AC3E}">
        <p14:creationId xmlns:p14="http://schemas.microsoft.com/office/powerpoint/2010/main" val="4393373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435280" cy="5832648"/>
          </a:xfrm>
        </p:spPr>
        <p:txBody>
          <a:bodyPr>
            <a:normAutofit fontScale="85000" lnSpcReduction="20000"/>
          </a:bodyPr>
          <a:lstStyle/>
          <a:p>
            <a:r>
              <a:rPr lang="fa-IR" b="1" dirty="0">
                <a:solidFill>
                  <a:srgbClr val="FF0000"/>
                </a:solidFill>
              </a:rPr>
              <a:t>فرمول بندی مجدد پرسش آغازی</a:t>
            </a:r>
          </a:p>
          <a:p>
            <a:r>
              <a:rPr lang="fa-IR" dirty="0"/>
              <a:t>این تمرین عبارت است از تجدیدنظر در پرسش آغازی و منطبق کردن آن احيانا" با توسعه تفکرتان و با خصوصیات عمده طرح تحقيقتان. به ترتیب زیر عمل کنید: </a:t>
            </a:r>
          </a:p>
          <a:p>
            <a:r>
              <a:rPr lang="fa-IR" b="1" dirty="0">
                <a:solidFill>
                  <a:srgbClr val="FF0000"/>
                </a:solidFill>
              </a:rPr>
              <a:t>1</a:t>
            </a:r>
            <a:r>
              <a:rPr lang="fa-IR" dirty="0">
                <a:solidFill>
                  <a:srgbClr val="FF0000"/>
                </a:solidFill>
              </a:rPr>
              <a:t>) آیا پرسش آغازیتان به صورت فرمول بندی اولیه اش، در خاتمه مطالعات </a:t>
            </a:r>
            <a:r>
              <a:rPr lang="fa-IR" dirty="0" smtClean="0">
                <a:solidFill>
                  <a:srgbClr val="FF0000"/>
                </a:solidFill>
              </a:rPr>
              <a:t>اکتشافی نظر </a:t>
            </a:r>
            <a:r>
              <a:rPr lang="fa-IR" dirty="0">
                <a:solidFill>
                  <a:srgbClr val="FF0000"/>
                </a:solidFill>
              </a:rPr>
              <a:t>شما را تأمین می کند؟ </a:t>
            </a:r>
            <a:endParaRPr lang="fa-IR" dirty="0" smtClean="0">
              <a:solidFill>
                <a:srgbClr val="FF0000"/>
              </a:solidFill>
            </a:endParaRPr>
          </a:p>
          <a:p>
            <a:r>
              <a:rPr lang="fa-IR" dirty="0" smtClean="0"/>
              <a:t>آیا </a:t>
            </a:r>
            <a:r>
              <a:rPr lang="fa-IR" dirty="0"/>
              <a:t>به عنوان خط راهنما به کارتان می آید؟ </a:t>
            </a:r>
            <a:endParaRPr lang="fa-IR" dirty="0" smtClean="0"/>
          </a:p>
          <a:p>
            <a:r>
              <a:rPr lang="fa-IR" dirty="0" smtClean="0"/>
              <a:t>اگر </a:t>
            </a:r>
            <a:r>
              <a:rPr lang="fa-IR" dirty="0"/>
              <a:t>بله، چرا؟</a:t>
            </a:r>
          </a:p>
          <a:p>
            <a:r>
              <a:rPr lang="fa-IR" dirty="0"/>
              <a:t>اگر نه، چرا؟ </a:t>
            </a:r>
          </a:p>
          <a:p>
            <a:r>
              <a:rPr lang="fa-IR" dirty="0">
                <a:solidFill>
                  <a:srgbClr val="FF0000"/>
                </a:solidFill>
              </a:rPr>
              <a:t>2) اگر نه، طرح تحقیق بازنگری و تصحیح شده تان را به صورت پرسش آغازی جدیدی فرمول بندی کنید</a:t>
            </a:r>
            <a:r>
              <a:rPr lang="fa-IR" dirty="0" smtClean="0">
                <a:solidFill>
                  <a:srgbClr val="FF0000"/>
                </a:solidFill>
              </a:rPr>
              <a:t>.</a:t>
            </a:r>
          </a:p>
          <a:p>
            <a:r>
              <a:rPr lang="fa-IR" dirty="0" smtClean="0">
                <a:solidFill>
                  <a:srgbClr val="FF0000"/>
                </a:solidFill>
              </a:rPr>
              <a:t> </a:t>
            </a:r>
            <a:r>
              <a:rPr lang="fa-IR" dirty="0"/>
              <a:t>سعی کنید که این پرسش جدید با معیارهایی که در مرحله ۱ معرفی شدند مطابقت داشته باشد. </a:t>
            </a:r>
            <a:endParaRPr lang="fa-IR" dirty="0" smtClean="0"/>
          </a:p>
          <a:p>
            <a:r>
              <a:rPr lang="fa-IR" dirty="0" smtClean="0"/>
              <a:t>البته </a:t>
            </a:r>
            <a:r>
              <a:rPr lang="fa-IR" dirty="0"/>
              <a:t>مهم است که این پرسش هدفهای تحقيقتان را به طرز صحیحی بازتاب کند، اما ضمنا" باید خصوصیاتی را حفظ کند که آن را عملی می سازد. </a:t>
            </a:r>
            <a:endParaRPr lang="fa-IR" dirty="0" smtClean="0"/>
          </a:p>
          <a:p>
            <a:r>
              <a:rPr lang="fa-IR" dirty="0" smtClean="0"/>
              <a:t>بنابراین</a:t>
            </a:r>
            <a:r>
              <a:rPr lang="fa-IR" dirty="0"/>
              <a:t>، سعی نکنید همه عمق و زیر و بم تفکرتان را در پرسش آغازی بیان کنید</a:t>
            </a:r>
            <a:r>
              <a:rPr lang="fa-IR" dirty="0" smtClean="0"/>
              <a:t>.</a:t>
            </a:r>
          </a:p>
          <a:p>
            <a:r>
              <a:rPr lang="fa-IR" dirty="0" smtClean="0"/>
              <a:t> </a:t>
            </a:r>
            <a:r>
              <a:rPr lang="fa-IR" dirty="0"/>
              <a:t>یک خط سیر، کتابچه راهنمای سیاحت نیست.</a:t>
            </a:r>
          </a:p>
          <a:p>
            <a:r>
              <a:rPr lang="fa-IR" dirty="0"/>
              <a:t> بدیهی است که این تمرین در پایان هر موج مطالعات اکتشافی باید تکرار شود.</a:t>
            </a:r>
          </a:p>
          <a:p>
            <a:endParaRPr lang="en-US" dirty="0"/>
          </a:p>
        </p:txBody>
      </p:sp>
    </p:spTree>
    <p:extLst>
      <p:ext uri="{BB962C8B-B14F-4D97-AF65-F5344CB8AC3E}">
        <p14:creationId xmlns:p14="http://schemas.microsoft.com/office/powerpoint/2010/main" val="35318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723312" cy="6440288"/>
          </a:xfrm>
        </p:spPr>
        <p:txBody>
          <a:bodyPr>
            <a:normAutofit fontScale="85000" lnSpcReduction="20000"/>
          </a:bodyPr>
          <a:lstStyle/>
          <a:p>
            <a:r>
              <a:rPr lang="fa-IR" b="1" dirty="0">
                <a:solidFill>
                  <a:srgbClr val="FF0000"/>
                </a:solidFill>
              </a:rPr>
              <a:t>1. خواندن</a:t>
            </a:r>
          </a:p>
          <a:p>
            <a:r>
              <a:rPr lang="fa-IR" b="1" dirty="0"/>
              <a:t>آن چه درباره جامعه شناسی صدق می کند، می باید درباره هر کار فکری صدق کند: </a:t>
            </a:r>
            <a:endParaRPr lang="fa-IR" b="1" dirty="0" smtClean="0"/>
          </a:p>
          <a:p>
            <a:r>
              <a:rPr lang="fa-IR" dirty="0" smtClean="0"/>
              <a:t>فراتر </a:t>
            </a:r>
            <a:r>
              <a:rPr lang="fa-IR" dirty="0"/>
              <a:t>رفتن از مرز تعبیر و تفسیرهای جا افتاده برای بازتولید </a:t>
            </a:r>
            <a:r>
              <a:rPr lang="fa-IR" dirty="0" smtClean="0"/>
              <a:t>تنظیم </a:t>
            </a:r>
            <a:r>
              <a:rPr lang="fa-IR" dirty="0"/>
              <a:t>امور و به منظور آشکار کردن معانی تازه پدیده های موضوع مطالعه که روشنگرتر و نافذتر از معانی سابق باشد. </a:t>
            </a:r>
            <a:endParaRPr lang="fa-IR" dirty="0" smtClean="0"/>
          </a:p>
          <a:p>
            <a:r>
              <a:rPr lang="fa-IR" b="1" dirty="0" smtClean="0"/>
              <a:t>این </a:t>
            </a:r>
            <a:r>
              <a:rPr lang="fa-IR" b="1" dirty="0"/>
              <a:t>توانایی فراتر رفتن از حد باورهای جا افتاده را به رایگان به کسی نداده اند. </a:t>
            </a:r>
            <a:endParaRPr lang="fa-IR" b="1" dirty="0" smtClean="0"/>
          </a:p>
          <a:p>
            <a:r>
              <a:rPr lang="fa-IR" dirty="0" smtClean="0"/>
              <a:t>بهره </a:t>
            </a:r>
            <a:r>
              <a:rPr lang="fa-IR" dirty="0"/>
              <a:t>ای از آن به آموزش نظری محقق بستگی دارد و بهره ای دیگر و بزرگتر به آن چه که فرهنگ روشنفکری می توان نامید، خواه با گرایش جامعه شناختی، اقتصادی، سیاسی، تاریخی و یا  گرایشی دیگر. </a:t>
            </a:r>
            <a:endParaRPr lang="fa-IR" dirty="0" smtClean="0"/>
          </a:p>
          <a:p>
            <a:r>
              <a:rPr lang="fa-IR" dirty="0" smtClean="0"/>
              <a:t>آشنایی وسیع وعمیق </a:t>
            </a:r>
            <a:r>
              <a:rPr lang="fa-IR" dirty="0"/>
              <a:t>با افکار و آثار جامعه شناسان قدیم و جدید به محقق کمک می کند که افق اندیشه هایش را بگستراند و از مرز تعبیرهای کهنه و زمان باخته فراتر برود. </a:t>
            </a:r>
            <a:r>
              <a:rPr lang="fa-IR" b="1" dirty="0">
                <a:solidFill>
                  <a:srgbClr val="FF0000"/>
                </a:solidFill>
              </a:rPr>
              <a:t>چنین معرفتی استعداد دید انتقادی را در محقق پرورش می دهد </a:t>
            </a:r>
            <a:endParaRPr lang="fa-IR" b="1" dirty="0" smtClean="0">
              <a:solidFill>
                <a:srgbClr val="FF0000"/>
              </a:solidFill>
            </a:endParaRPr>
          </a:p>
          <a:p>
            <a:r>
              <a:rPr lang="fa-IR" dirty="0" smtClean="0"/>
              <a:t>محقق در </a:t>
            </a:r>
            <a:r>
              <a:rPr lang="fa-IR" dirty="0"/>
              <a:t>زندگی اجتماعی چیزهایی را می بیند که دیگران نمی بینند، معانی ای را  می یابد که دیگران نمی یابند. و لذا، پرسش هایی را طرح </a:t>
            </a:r>
            <a:r>
              <a:rPr lang="fa-IR" dirty="0" smtClean="0"/>
              <a:t>می </a:t>
            </a:r>
            <a:r>
              <a:rPr lang="fa-IR" dirty="0"/>
              <a:t>کند که از مخیله دیگران نمی گذرد.</a:t>
            </a:r>
          </a:p>
          <a:p>
            <a:r>
              <a:rPr lang="fa-IR" dirty="0"/>
              <a:t>بسیاری از متفکران، محققان بی استعدادی هستند. </a:t>
            </a:r>
            <a:endParaRPr lang="fa-IR" dirty="0" smtClean="0"/>
          </a:p>
          <a:p>
            <a:r>
              <a:rPr lang="fa-IR" b="1" dirty="0" smtClean="0">
                <a:solidFill>
                  <a:srgbClr val="FF0000"/>
                </a:solidFill>
              </a:rPr>
              <a:t>اما </a:t>
            </a:r>
            <a:r>
              <a:rPr lang="fa-IR" b="1" dirty="0">
                <a:solidFill>
                  <a:srgbClr val="FF0000"/>
                </a:solidFill>
              </a:rPr>
              <a:t>در علوم اجتماعی حتی یک محقق نمی توان یافت که متفکر هم نباشند </a:t>
            </a:r>
            <a:r>
              <a:rPr lang="fa-IR" dirty="0"/>
              <a:t>آن هایی که گمان می کردند تنها با یاد گرفتن فنون تحقيق می توانند وارد کار تحقیق اجتماعی بشوند باید این توهم را از سر بیرون کنند</a:t>
            </a:r>
            <a:r>
              <a:rPr lang="fa-IR" dirty="0" smtClean="0"/>
              <a:t>.</a:t>
            </a:r>
          </a:p>
          <a:p>
            <a:r>
              <a:rPr lang="fa-IR" dirty="0" smtClean="0"/>
              <a:t> </a:t>
            </a:r>
            <a:r>
              <a:rPr lang="fa-IR" dirty="0"/>
              <a:t>آن ها حتی اگر به پیشرفته ترین و پیچیده ترین فنون تحقیق </a:t>
            </a:r>
            <a:r>
              <a:rPr lang="fa-IR" dirty="0" smtClean="0"/>
              <a:t>مجهز </a:t>
            </a:r>
            <a:r>
              <a:rPr lang="fa-IR" dirty="0"/>
              <a:t>باشند، پیش از پرداختن به تحقیق میدانی یا جمع آوری اطلاعات باید با نظریه های جامعه شناسی مانوس بشوند و استعداد اندیشیدن را در خود تقویت کنند.</a:t>
            </a:r>
          </a:p>
          <a:p>
            <a:endParaRPr lang="en-US" dirty="0"/>
          </a:p>
        </p:txBody>
      </p:sp>
    </p:spTree>
    <p:extLst>
      <p:ext uri="{BB962C8B-B14F-4D97-AF65-F5344CB8AC3E}">
        <p14:creationId xmlns:p14="http://schemas.microsoft.com/office/powerpoint/2010/main" val="25074663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559896"/>
          </a:xfrm>
        </p:spPr>
        <p:txBody>
          <a:bodyPr/>
          <a:lstStyle/>
          <a:p>
            <a:pPr algn="ctr"/>
            <a:endParaRPr lang="fa-IR" dirty="0" smtClean="0"/>
          </a:p>
          <a:p>
            <a:pPr algn="ctr"/>
            <a:endParaRPr lang="fa-IR" dirty="0"/>
          </a:p>
          <a:p>
            <a:pPr algn="ctr"/>
            <a:endParaRPr lang="fa-IR" dirty="0" smtClean="0"/>
          </a:p>
          <a:p>
            <a:pPr algn="ctr"/>
            <a:r>
              <a:rPr lang="fa-IR" sz="3200" dirty="0" smtClean="0"/>
              <a:t>پایان</a:t>
            </a:r>
          </a:p>
          <a:p>
            <a:pPr algn="ctr"/>
            <a:r>
              <a:rPr lang="fa-IR" sz="3200" dirty="0" smtClean="0"/>
              <a:t>اردیبهشت ماه 1399</a:t>
            </a:r>
          </a:p>
          <a:p>
            <a:pPr algn="ctr"/>
            <a:r>
              <a:rPr lang="fa-IR" sz="3200" dirty="0" smtClean="0"/>
              <a:t>در پناه خدای مهربان</a:t>
            </a:r>
          </a:p>
          <a:p>
            <a:pPr algn="ctr"/>
            <a:endParaRPr lang="fa-IR" dirty="0" smtClean="0"/>
          </a:p>
        </p:txBody>
      </p:sp>
    </p:spTree>
    <p:extLst>
      <p:ext uri="{BB962C8B-B14F-4D97-AF65-F5344CB8AC3E}">
        <p14:creationId xmlns:p14="http://schemas.microsoft.com/office/powerpoint/2010/main" val="66978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640960" cy="6336704"/>
          </a:xfrm>
        </p:spPr>
        <p:txBody>
          <a:bodyPr>
            <a:normAutofit fontScale="92500"/>
          </a:bodyPr>
          <a:lstStyle/>
          <a:p>
            <a:r>
              <a:rPr lang="fa-IR" b="1" dirty="0">
                <a:solidFill>
                  <a:srgbClr val="FF0000"/>
                </a:solidFill>
              </a:rPr>
              <a:t>1-1. سازماندهی به کار خواندن متون</a:t>
            </a:r>
          </a:p>
          <a:p>
            <a:r>
              <a:rPr lang="fa-IR" b="1" dirty="0">
                <a:solidFill>
                  <a:srgbClr val="FF0000"/>
                </a:solidFill>
              </a:rPr>
              <a:t>الف) معیارهای انتخاب</a:t>
            </a:r>
          </a:p>
          <a:p>
            <a:r>
              <a:rPr lang="fa-IR" dirty="0"/>
              <a:t>متون خواندنی باید با دقت تمام انتخاب شود. </a:t>
            </a:r>
            <a:endParaRPr lang="fa-IR" dirty="0" smtClean="0"/>
          </a:p>
          <a:p>
            <a:r>
              <a:rPr lang="fa-IR" dirty="0" smtClean="0"/>
              <a:t>نوع </a:t>
            </a:r>
            <a:r>
              <a:rPr lang="fa-IR" dirty="0"/>
              <a:t>تحقیق و وسعت آن هرچه باشد، محقق برای خواندن وقت محدودی دارد</a:t>
            </a:r>
            <a:r>
              <a:rPr lang="fa-IR" dirty="0" smtClean="0"/>
              <a:t>.</a:t>
            </a:r>
          </a:p>
          <a:p>
            <a:r>
              <a:rPr lang="fa-IR" dirty="0" smtClean="0"/>
              <a:t> </a:t>
            </a:r>
            <a:r>
              <a:rPr lang="fa-IR" dirty="0"/>
              <a:t>یکی ممکن است دهها ساعت وقت صرف خواندن کند، دیگری صدها ساعت، اما این مقدار نسبت به توقعات هر یک از آنها بسیار کوتاه خواهد بود. </a:t>
            </a:r>
            <a:endParaRPr lang="fa-IR" dirty="0" smtClean="0"/>
          </a:p>
          <a:p>
            <a:r>
              <a:rPr lang="fa-IR" dirty="0" smtClean="0"/>
              <a:t>هیچ </a:t>
            </a:r>
            <a:r>
              <a:rPr lang="fa-IR" dirty="0"/>
              <a:t>چیز مأیوس کننده تر آن نیست که پس از چند هفته خواندن متون گوناگون، محقق احساس کند هنوز پیشرفتی نکرده است</a:t>
            </a:r>
            <a:r>
              <a:rPr lang="fa-IR" dirty="0" smtClean="0"/>
              <a:t>.</a:t>
            </a:r>
          </a:p>
          <a:p>
            <a:r>
              <a:rPr lang="fa-IR" dirty="0" smtClean="0"/>
              <a:t> </a:t>
            </a:r>
            <a:r>
              <a:rPr lang="fa-IR" dirty="0"/>
              <a:t>بنابراین، هدف تشخیص منابع مکتوبی است که  برای پرسش آغازی جالب اند و حداکثر بهره برداری از هر دقیقه وقتی است صرف خواندن می شود. </a:t>
            </a:r>
            <a:endParaRPr lang="fa-IR" dirty="0" smtClean="0"/>
          </a:p>
          <a:p>
            <a:r>
              <a:rPr lang="fa-IR" dirty="0" smtClean="0"/>
              <a:t>چگونه </a:t>
            </a:r>
            <a:r>
              <a:rPr lang="fa-IR" dirty="0"/>
              <a:t>باید اقدام کرد؟ </a:t>
            </a:r>
            <a:endParaRPr lang="fa-IR" dirty="0" smtClean="0"/>
          </a:p>
          <a:p>
            <a:r>
              <a:rPr lang="fa-IR" dirty="0" smtClean="0"/>
              <a:t>چه </a:t>
            </a:r>
            <a:r>
              <a:rPr lang="fa-IR" dirty="0"/>
              <a:t>معیارهایی را باید در نظر گرفت؟ </a:t>
            </a:r>
            <a:endParaRPr lang="fa-IR" dirty="0" smtClean="0"/>
          </a:p>
          <a:p>
            <a:r>
              <a:rPr lang="fa-IR" dirty="0" smtClean="0"/>
              <a:t>بدیهی </a:t>
            </a:r>
            <a:r>
              <a:rPr lang="fa-IR" dirty="0"/>
              <a:t>است که در اینجا فقط اصول و معیارهای کلی پیشنهاد می شود و هرکس خواهد توانست به اقتضای برنامه کارش، با نرمش آنها را به کار بندد.</a:t>
            </a:r>
          </a:p>
          <a:p>
            <a:endParaRPr lang="en-US" dirty="0"/>
          </a:p>
        </p:txBody>
      </p:sp>
    </p:spTree>
    <p:extLst>
      <p:ext uri="{BB962C8B-B14F-4D97-AF65-F5344CB8AC3E}">
        <p14:creationId xmlns:p14="http://schemas.microsoft.com/office/powerpoint/2010/main" val="188709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435280" cy="6408712"/>
          </a:xfrm>
        </p:spPr>
        <p:txBody>
          <a:bodyPr>
            <a:normAutofit fontScale="92500" lnSpcReduction="20000"/>
          </a:bodyPr>
          <a:lstStyle/>
          <a:p>
            <a:r>
              <a:rPr lang="fa-IR" dirty="0"/>
              <a:t> </a:t>
            </a:r>
            <a:r>
              <a:rPr lang="fa-IR" b="1" dirty="0">
                <a:solidFill>
                  <a:srgbClr val="FF0000"/>
                </a:solidFill>
              </a:rPr>
              <a:t>اصل اول</a:t>
            </a:r>
            <a:r>
              <a:rPr lang="fa-IR" b="1" dirty="0" smtClean="0">
                <a:solidFill>
                  <a:srgbClr val="FF0000"/>
                </a:solidFill>
              </a:rPr>
              <a:t>:</a:t>
            </a:r>
          </a:p>
          <a:p>
            <a:r>
              <a:rPr lang="fa-IR" b="1" dirty="0" smtClean="0">
                <a:solidFill>
                  <a:srgbClr val="FF0000"/>
                </a:solidFill>
              </a:rPr>
              <a:t> </a:t>
            </a:r>
            <a:r>
              <a:rPr lang="fa-IR" dirty="0"/>
              <a:t>حرکت از پرسش آغازی. بهترین «قطب نما » برای جهت یابی در انتخاب متون خواندنی، پرسش آغازی خوب است</a:t>
            </a:r>
            <a:r>
              <a:rPr lang="fa-IR" dirty="0" smtClean="0"/>
              <a:t>.</a:t>
            </a:r>
          </a:p>
          <a:p>
            <a:r>
              <a:rPr lang="fa-IR" dirty="0" smtClean="0"/>
              <a:t> </a:t>
            </a:r>
            <a:r>
              <a:rPr lang="fa-IR" dirty="0"/>
              <a:t>هر تحقیقی باید یک خط راهنما داشته باشد و تا اطلاع ثانوی، این وظیفه را پرسش آغازی ایفا می کند. البته شما در پایان مطالعات اکتشافی تان ممکن است مجبور شوید تغییراتی در پرسش آغازی بدهید و آن را به نحوی صحیح تر تدوین کنید، اما عجالتا" مبداء حرکت شما برای انتخاب متون همان پرسش آغازی است.</a:t>
            </a:r>
          </a:p>
          <a:p>
            <a:r>
              <a:rPr lang="fa-IR" b="1" dirty="0">
                <a:solidFill>
                  <a:srgbClr val="FF0000"/>
                </a:solidFill>
              </a:rPr>
              <a:t> اصل دوم: </a:t>
            </a:r>
            <a:endParaRPr lang="fa-IR" b="1" dirty="0" smtClean="0">
              <a:solidFill>
                <a:srgbClr val="FF0000"/>
              </a:solidFill>
            </a:endParaRPr>
          </a:p>
          <a:p>
            <a:r>
              <a:rPr lang="fa-IR" dirty="0" smtClean="0"/>
              <a:t>برای </a:t>
            </a:r>
            <a:r>
              <a:rPr lang="fa-IR" dirty="0"/>
              <a:t>آنکه خواندن متون سنگین نشود، سعی کنید گزینش به عمل آورید. </a:t>
            </a:r>
            <a:endParaRPr lang="fa-IR" dirty="0" smtClean="0"/>
          </a:p>
          <a:p>
            <a:r>
              <a:rPr lang="fa-IR" dirty="0" smtClean="0"/>
              <a:t>نه </a:t>
            </a:r>
            <a:r>
              <a:rPr lang="fa-IR" dirty="0"/>
              <a:t>لازم است و نه غالبا میسر که بتوان همه چیز را درباره موضوعی خواند، زیرا مطالب کتاب ها و مقاله های مرجع تا حدودی مشترک یا مکرر است و یک خواننده جدی خیلی زود متوجه تکراری بودن آنها می شود</a:t>
            </a:r>
            <a:r>
              <a:rPr lang="fa-IR" dirty="0" smtClean="0"/>
              <a:t>.</a:t>
            </a:r>
          </a:p>
          <a:p>
            <a:r>
              <a:rPr lang="fa-IR" dirty="0" smtClean="0"/>
              <a:t> </a:t>
            </a:r>
            <a:r>
              <a:rPr lang="fa-IR" dirty="0"/>
              <a:t>در وهله اول تا جایی که مقدور است باید از خواندن کتاب های پرحجم و دشوار اجتناب کرد، مگر آن که نتوان از آن ها گذشت</a:t>
            </a:r>
            <a:r>
              <a:rPr lang="fa-IR" dirty="0" smtClean="0"/>
              <a:t>.</a:t>
            </a:r>
          </a:p>
          <a:p>
            <a:r>
              <a:rPr lang="fa-IR" dirty="0" smtClean="0"/>
              <a:t> </a:t>
            </a:r>
            <a:r>
              <a:rPr lang="fa-IR" dirty="0"/>
              <a:t>ابتدا باید به خواندن آثاری که تفکری ترکیبی عرضه می کنند و به مقاله های کوتاه ده صفحه ای رو آورد</a:t>
            </a:r>
            <a:r>
              <a:rPr lang="fa-IR" dirty="0" smtClean="0"/>
              <a:t>.</a:t>
            </a:r>
          </a:p>
          <a:p>
            <a:r>
              <a:rPr lang="fa-IR" dirty="0" smtClean="0"/>
              <a:t> </a:t>
            </a:r>
            <a:r>
              <a:rPr lang="fa-IR" dirty="0"/>
              <a:t>همیشه باید به خاطر سپرد که خواندن کم اما عمیق چند اثر که با دقت انتخاب شده است به خواندن سطحی هزاران صفحه ترجیح </a:t>
            </a:r>
            <a:r>
              <a:rPr lang="fa-IR" dirty="0" smtClean="0"/>
              <a:t>دارد</a:t>
            </a:r>
            <a:r>
              <a:rPr lang="en-US" dirty="0" smtClean="0"/>
              <a:t>.</a:t>
            </a:r>
            <a:endParaRPr lang="fa-IR" dirty="0"/>
          </a:p>
          <a:p>
            <a:endParaRPr lang="en-US" dirty="0"/>
          </a:p>
        </p:txBody>
      </p:sp>
    </p:spTree>
    <p:extLst>
      <p:ext uri="{BB962C8B-B14F-4D97-AF65-F5344CB8AC3E}">
        <p14:creationId xmlns:p14="http://schemas.microsoft.com/office/powerpoint/2010/main" val="35154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68952" cy="6480720"/>
          </a:xfrm>
        </p:spPr>
        <p:txBody>
          <a:bodyPr>
            <a:normAutofit fontScale="85000" lnSpcReduction="20000"/>
          </a:bodyPr>
          <a:lstStyle/>
          <a:p>
            <a:r>
              <a:rPr lang="fa-IR" b="1" dirty="0">
                <a:solidFill>
                  <a:srgbClr val="FF0000"/>
                </a:solidFill>
              </a:rPr>
              <a:t>اصل سوم</a:t>
            </a:r>
            <a:r>
              <a:rPr lang="fa-IR" b="1" dirty="0" smtClean="0">
                <a:solidFill>
                  <a:srgbClr val="FF0000"/>
                </a:solidFill>
              </a:rPr>
              <a:t>:</a:t>
            </a:r>
          </a:p>
          <a:p>
            <a:r>
              <a:rPr lang="fa-IR" b="1" dirty="0" smtClean="0">
                <a:solidFill>
                  <a:srgbClr val="FF0000"/>
                </a:solidFill>
              </a:rPr>
              <a:t> </a:t>
            </a:r>
            <a:r>
              <a:rPr lang="fa-IR" dirty="0"/>
              <a:t>آثاری را انتخاب کنید که مؤلفانشان تنها به ذکر داده ها قناعت نکرده، بلکه مبانی تحلیل  و تفسیر آن ها را نیز ارائه داده اند</a:t>
            </a:r>
            <a:r>
              <a:rPr lang="fa-IR" dirty="0" smtClean="0"/>
              <a:t>.</a:t>
            </a:r>
          </a:p>
          <a:p>
            <a:r>
              <a:rPr lang="fa-IR" dirty="0" smtClean="0"/>
              <a:t> </a:t>
            </a:r>
            <a:r>
              <a:rPr lang="fa-IR" dirty="0"/>
              <a:t>متونی را می گوییم که مایه تفکرند نه متونی که به بهانه عینی ماندن، توصیف سردی از پدیده های مطالعه شده اند. </a:t>
            </a:r>
            <a:endParaRPr lang="fa-IR" dirty="0" smtClean="0"/>
          </a:p>
          <a:p>
            <a:r>
              <a:rPr lang="fa-IR" dirty="0" smtClean="0"/>
              <a:t>در </a:t>
            </a:r>
            <a:r>
              <a:rPr lang="fa-IR" dirty="0"/>
              <a:t>صفحات آینده، متنی از</a:t>
            </a:r>
            <a:r>
              <a:rPr lang="fa-IR" b="1" dirty="0"/>
              <a:t> </a:t>
            </a:r>
            <a:r>
              <a:rPr lang="fa-IR" sz="3300" b="1" dirty="0">
                <a:solidFill>
                  <a:srgbClr val="FF0000"/>
                </a:solidFill>
              </a:rPr>
              <a:t>امیل دورکیم </a:t>
            </a:r>
            <a:r>
              <a:rPr lang="fa-IR" dirty="0"/>
              <a:t>را که از خودکشی استخراج شده بررسی خواهیم کرد و خواهیم دید که این متن شامل داده ها و حتی داده های آماری است. </a:t>
            </a:r>
            <a:endParaRPr lang="fa-IR" dirty="0" smtClean="0"/>
          </a:p>
          <a:p>
            <a:r>
              <a:rPr lang="fa-IR" dirty="0" smtClean="0"/>
              <a:t>با </a:t>
            </a:r>
            <a:r>
              <a:rPr lang="fa-IR" dirty="0"/>
              <a:t>این وصف این داده ها، داده های محض نیستند.تحلیل دورکیم به آنها معنا می دهد و به خواننده امکان می دهد که درباره معانی آنها بیاندیشد</a:t>
            </a:r>
            <a:r>
              <a:rPr lang="fa-IR" dirty="0" smtClean="0"/>
              <a:t>.</a:t>
            </a:r>
            <a:endParaRPr lang="en-US" dirty="0" smtClean="0"/>
          </a:p>
          <a:p>
            <a:r>
              <a:rPr lang="fa-IR" b="1" dirty="0">
                <a:solidFill>
                  <a:srgbClr val="FF0000"/>
                </a:solidFill>
              </a:rPr>
              <a:t>اصل چهارم</a:t>
            </a:r>
            <a:r>
              <a:rPr lang="fa-IR" b="1" dirty="0" smtClean="0">
                <a:solidFill>
                  <a:srgbClr val="FF0000"/>
                </a:solidFill>
              </a:rPr>
              <a:t>:</a:t>
            </a:r>
          </a:p>
          <a:p>
            <a:r>
              <a:rPr lang="fa-IR" b="1" dirty="0" smtClean="0">
                <a:solidFill>
                  <a:srgbClr val="FF0000"/>
                </a:solidFill>
              </a:rPr>
              <a:t> </a:t>
            </a:r>
            <a:r>
              <a:rPr lang="fa-IR" dirty="0"/>
              <a:t>سعی کنید متونی را برای خواندن انتخاب کنید که نگرش های گوناگونی را درباره پدیده مطالعه شده ارائه می دهد</a:t>
            </a:r>
            <a:r>
              <a:rPr lang="fa-IR" dirty="0" smtClean="0"/>
              <a:t>.</a:t>
            </a:r>
          </a:p>
          <a:p>
            <a:r>
              <a:rPr lang="fa-IR" dirty="0" smtClean="0"/>
              <a:t> </a:t>
            </a:r>
            <a:r>
              <a:rPr lang="fa-IR" dirty="0"/>
              <a:t>نه تنها از ده بار خواندن یک مطلب چیزی عاید نمی </a:t>
            </a:r>
            <a:r>
              <a:rPr lang="fa-IR" dirty="0" smtClean="0"/>
              <a:t>شود</a:t>
            </a:r>
          </a:p>
          <a:p>
            <a:r>
              <a:rPr lang="fa-IR" dirty="0" smtClean="0"/>
              <a:t> </a:t>
            </a:r>
            <a:r>
              <a:rPr lang="fa-IR" dirty="0"/>
              <a:t>بلکه دقت نظر برای بررسی موضوع مطالعه از زاویه ای روشنگر، ایجاب می کند که چشم اندازهای متفاوت را با هم مقایسه کرد</a:t>
            </a:r>
            <a:r>
              <a:rPr lang="fa-IR" dirty="0" smtClean="0"/>
              <a:t>.</a:t>
            </a:r>
          </a:p>
          <a:p>
            <a:r>
              <a:rPr lang="fa-IR" dirty="0" smtClean="0"/>
              <a:t> </a:t>
            </a:r>
            <a:r>
              <a:rPr lang="fa-IR" dirty="0"/>
              <a:t>این دقت نظر، دست کم برای تحقیقاتی در سطح عالی تر ( مثلا "تز دکتری) باید متون نظری تر را دربرگیرد که بدون ارجاع مستقیم به پدیده موضوع مطالعه، مدل های تحلیلی ارائه می دهند. </a:t>
            </a:r>
            <a:endParaRPr lang="fa-IR" dirty="0" smtClean="0"/>
          </a:p>
          <a:p>
            <a:r>
              <a:rPr lang="fa-IR" dirty="0" smtClean="0"/>
              <a:t>این </a:t>
            </a:r>
            <a:r>
              <a:rPr lang="fa-IR" dirty="0"/>
              <a:t>مدل ها ممکن است الهام بخش فرضیه های فوق العاده جالب گردند.(در فصل های آینده تحلیلی و فرضیه ها </a:t>
            </a:r>
            <a:r>
              <a:rPr lang="fa-IR" dirty="0" smtClean="0"/>
              <a:t>بررسی خواهدشد.) </a:t>
            </a:r>
            <a:endParaRPr lang="en-US" dirty="0"/>
          </a:p>
        </p:txBody>
      </p:sp>
    </p:spTree>
    <p:extLst>
      <p:ext uri="{BB962C8B-B14F-4D97-AF65-F5344CB8AC3E}">
        <p14:creationId xmlns:p14="http://schemas.microsoft.com/office/powerpoint/2010/main" val="2630557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lstStyle/>
          <a:p>
            <a:r>
              <a:rPr lang="fa-IR" b="1" dirty="0">
                <a:solidFill>
                  <a:srgbClr val="FF0000"/>
                </a:solidFill>
              </a:rPr>
              <a:t>اصل پنجم: </a:t>
            </a:r>
            <a:endParaRPr lang="fa-IR" b="1" dirty="0" smtClean="0">
              <a:solidFill>
                <a:srgbClr val="FF0000"/>
              </a:solidFill>
            </a:endParaRPr>
          </a:p>
          <a:p>
            <a:r>
              <a:rPr lang="fa-IR" dirty="0" smtClean="0"/>
              <a:t>وقت </a:t>
            </a:r>
            <a:r>
              <a:rPr lang="fa-IR" dirty="0"/>
              <a:t>خود را با فواصل منظم ميان تفكر شخصی تبادل نظر با همکاران و اشخاص صاحب تجربه تقسیم کنید</a:t>
            </a:r>
            <a:r>
              <a:rPr lang="fa-IR" dirty="0" smtClean="0"/>
              <a:t>.</a:t>
            </a:r>
          </a:p>
          <a:p>
            <a:r>
              <a:rPr lang="fa-IR" dirty="0" smtClean="0"/>
              <a:t> </a:t>
            </a:r>
            <a:r>
              <a:rPr lang="fa-IR" dirty="0"/>
              <a:t>یک ذهن انباشته از اطلاعات نامنظم، هرگز خلاق نیست</a:t>
            </a:r>
            <a:r>
              <a:rPr lang="fa-IR" dirty="0" smtClean="0"/>
              <a:t>.</a:t>
            </a:r>
          </a:p>
          <a:p>
            <a:r>
              <a:rPr lang="fa-IR" dirty="0" smtClean="0"/>
              <a:t>توصیه </a:t>
            </a:r>
            <a:r>
              <a:rPr lang="fa-IR" dirty="0"/>
              <a:t>هایی که در بالا داده شد عملا مربوط به فاز اول کار خواندن است. </a:t>
            </a:r>
            <a:endParaRPr lang="fa-IR" dirty="0" smtClean="0"/>
          </a:p>
          <a:p>
            <a:r>
              <a:rPr lang="fa-IR" dirty="0" smtClean="0"/>
              <a:t>به </a:t>
            </a:r>
            <a:r>
              <a:rPr lang="fa-IR" dirty="0"/>
              <a:t>مرور پیشرفت در کار، معیارهای دقیق تر و اختصاصی تر مد نظر قرار خواهند </a:t>
            </a:r>
            <a:r>
              <a:rPr lang="fa-IR" dirty="0" smtClean="0"/>
              <a:t>گرفت</a:t>
            </a:r>
          </a:p>
          <a:p>
            <a:r>
              <a:rPr lang="fa-IR" dirty="0" smtClean="0"/>
              <a:t>مشروط </a:t>
            </a:r>
            <a:r>
              <a:rPr lang="fa-IR" dirty="0"/>
              <a:t>بر اینکه خواندن متون با گردش دوره های تفکر در صورت امکان با بحث و مناظره همراه باشد. </a:t>
            </a:r>
            <a:endParaRPr lang="en-US" dirty="0"/>
          </a:p>
        </p:txBody>
      </p:sp>
    </p:spTree>
    <p:extLst>
      <p:ext uri="{BB962C8B-B14F-4D97-AF65-F5344CB8AC3E}">
        <p14:creationId xmlns:p14="http://schemas.microsoft.com/office/powerpoint/2010/main" val="2476448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8873"/>
            <a:ext cx="8229600" cy="5990487"/>
          </a:xfrm>
        </p:spPr>
        <p:txBody>
          <a:bodyPr>
            <a:normAutofit lnSpcReduction="10000"/>
          </a:bodyPr>
          <a:lstStyle/>
          <a:p>
            <a:r>
              <a:rPr lang="fa-IR" b="1" dirty="0">
                <a:solidFill>
                  <a:srgbClr val="FF0000"/>
                </a:solidFill>
              </a:rPr>
              <a:t>خلاصه: </a:t>
            </a:r>
            <a:endParaRPr lang="en-US" b="1" dirty="0" smtClean="0">
              <a:solidFill>
                <a:srgbClr val="FF0000"/>
              </a:solidFill>
            </a:endParaRPr>
          </a:p>
          <a:p>
            <a:endParaRPr lang="en-US" b="1" dirty="0">
              <a:solidFill>
                <a:srgbClr val="FF0000"/>
              </a:solidFill>
            </a:endParaRPr>
          </a:p>
          <a:p>
            <a:r>
              <a:rPr lang="fa-IR" b="1" dirty="0" smtClean="0">
                <a:solidFill>
                  <a:srgbClr val="FF0000"/>
                </a:solidFill>
              </a:rPr>
              <a:t>در </a:t>
            </a:r>
            <a:r>
              <a:rPr lang="fa-IR" b="1" dirty="0">
                <a:solidFill>
                  <a:srgbClr val="FF0000"/>
                </a:solidFill>
              </a:rPr>
              <a:t>انتخاب متون معیارهای زيرا را مراعات کنید:</a:t>
            </a:r>
          </a:p>
          <a:p>
            <a:endParaRPr lang="en-US" b="1" dirty="0" smtClean="0">
              <a:solidFill>
                <a:srgbClr val="FF0000"/>
              </a:solidFill>
            </a:endParaRPr>
          </a:p>
          <a:p>
            <a:r>
              <a:rPr lang="fa-IR" b="1" dirty="0" smtClean="0">
                <a:solidFill>
                  <a:srgbClr val="FF0000"/>
                </a:solidFill>
              </a:rPr>
              <a:t>_ </a:t>
            </a:r>
            <a:r>
              <a:rPr lang="fa-IR" b="1" dirty="0">
                <a:solidFill>
                  <a:srgbClr val="FF0000"/>
                </a:solidFill>
              </a:rPr>
              <a:t>ارتباط متن با پرسش آغازی؛</a:t>
            </a:r>
          </a:p>
          <a:p>
            <a:endParaRPr lang="en-US" b="1" dirty="0" smtClean="0">
              <a:solidFill>
                <a:srgbClr val="FF0000"/>
              </a:solidFill>
            </a:endParaRPr>
          </a:p>
          <a:p>
            <a:r>
              <a:rPr lang="fa-IR" b="1" dirty="0" smtClean="0">
                <a:solidFill>
                  <a:srgbClr val="FF0000"/>
                </a:solidFill>
              </a:rPr>
              <a:t>_ </a:t>
            </a:r>
            <a:r>
              <a:rPr lang="fa-IR" b="1" dirty="0">
                <a:solidFill>
                  <a:srgbClr val="FF0000"/>
                </a:solidFill>
              </a:rPr>
              <a:t>ابعاد منطقی برنامه خواندن متون؛</a:t>
            </a:r>
          </a:p>
          <a:p>
            <a:endParaRPr lang="en-US" b="1" dirty="0" smtClean="0">
              <a:solidFill>
                <a:srgbClr val="FF0000"/>
              </a:solidFill>
            </a:endParaRPr>
          </a:p>
          <a:p>
            <a:r>
              <a:rPr lang="fa-IR" b="1" dirty="0" smtClean="0">
                <a:solidFill>
                  <a:srgbClr val="FF0000"/>
                </a:solidFill>
              </a:rPr>
              <a:t>_</a:t>
            </a:r>
            <a:r>
              <a:rPr lang="fa-IR" b="1" dirty="0">
                <a:solidFill>
                  <a:srgbClr val="FF0000"/>
                </a:solidFill>
              </a:rPr>
              <a:t>توجه مبانی تحلیلی و تفسیری دادهها؛</a:t>
            </a:r>
          </a:p>
          <a:p>
            <a:endParaRPr lang="en-US" b="1" dirty="0" smtClean="0">
              <a:solidFill>
                <a:srgbClr val="FF0000"/>
              </a:solidFill>
            </a:endParaRPr>
          </a:p>
          <a:p>
            <a:r>
              <a:rPr lang="fa-IR" b="1" dirty="0" smtClean="0">
                <a:solidFill>
                  <a:srgbClr val="FF0000"/>
                </a:solidFill>
              </a:rPr>
              <a:t> </a:t>
            </a:r>
            <a:r>
              <a:rPr lang="fa-IR" b="1" dirty="0">
                <a:solidFill>
                  <a:srgbClr val="FF0000"/>
                </a:solidFill>
              </a:rPr>
              <a:t>_توجه به نگرش های گوناگون؛</a:t>
            </a:r>
          </a:p>
          <a:p>
            <a:endParaRPr lang="en-US" b="1" dirty="0" smtClean="0">
              <a:solidFill>
                <a:srgbClr val="FF0000"/>
              </a:solidFill>
            </a:endParaRPr>
          </a:p>
          <a:p>
            <a:r>
              <a:rPr lang="fa-IR" b="1" dirty="0" smtClean="0">
                <a:solidFill>
                  <a:srgbClr val="FF0000"/>
                </a:solidFill>
              </a:rPr>
              <a:t> </a:t>
            </a:r>
            <a:r>
              <a:rPr lang="fa-IR" b="1" dirty="0">
                <a:solidFill>
                  <a:srgbClr val="FF0000"/>
                </a:solidFill>
              </a:rPr>
              <a:t>_منظور داشتن زمان تفکر شخصی و تبادل نظر در فواصل خواندن.</a:t>
            </a:r>
          </a:p>
          <a:p>
            <a:endParaRPr lang="en-US" dirty="0"/>
          </a:p>
        </p:txBody>
      </p:sp>
    </p:spTree>
    <p:extLst>
      <p:ext uri="{BB962C8B-B14F-4D97-AF65-F5344CB8AC3E}">
        <p14:creationId xmlns:p14="http://schemas.microsoft.com/office/powerpoint/2010/main" val="1964643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2269</TotalTime>
  <Words>6387</Words>
  <Application>Microsoft Office PowerPoint</Application>
  <PresentationFormat>On-screen Show (4:3)</PresentationFormat>
  <Paragraphs>291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MRT Pack 20 DVDs</cp:lastModifiedBy>
  <cp:revision>185</cp:revision>
  <dcterms:created xsi:type="dcterms:W3CDTF">2020-03-04T10:16:50Z</dcterms:created>
  <dcterms:modified xsi:type="dcterms:W3CDTF">2020-07-21T10:56:37Z</dcterms:modified>
</cp:coreProperties>
</file>