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63"/>
  </p:notesMasterIdLst>
  <p:sldIdLst>
    <p:sldId id="256" r:id="rId2"/>
    <p:sldId id="257" r:id="rId3"/>
    <p:sldId id="326" r:id="rId4"/>
    <p:sldId id="272" r:id="rId5"/>
    <p:sldId id="258" r:id="rId6"/>
    <p:sldId id="259" r:id="rId7"/>
    <p:sldId id="273" r:id="rId8"/>
    <p:sldId id="324" r:id="rId9"/>
    <p:sldId id="274" r:id="rId10"/>
    <p:sldId id="275" r:id="rId11"/>
    <p:sldId id="260" r:id="rId12"/>
    <p:sldId id="271"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3" r:id="rId61"/>
    <p:sldId id="325"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81" autoAdjust="0"/>
    <p:restoredTop sz="94660"/>
  </p:normalViewPr>
  <p:slideViewPr>
    <p:cSldViewPr>
      <p:cViewPr>
        <p:scale>
          <a:sx n="94" d="100"/>
          <a:sy n="94" d="100"/>
        </p:scale>
        <p:origin x="-888" y="1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CB93B4-4148-4F5C-A22A-8F7D30F247C5}" type="datetimeFigureOut">
              <a:rPr lang="en-US" smtClean="0"/>
              <a:t>7/21/2020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016BFF-C46A-4D1C-8701-110886BE3486}" type="slidenum">
              <a:rPr lang="en-US" smtClean="0"/>
              <a:t>‹#›</a:t>
            </a:fld>
            <a:endParaRPr lang="en-US"/>
          </a:p>
        </p:txBody>
      </p:sp>
    </p:spTree>
    <p:extLst>
      <p:ext uri="{BB962C8B-B14F-4D97-AF65-F5344CB8AC3E}">
        <p14:creationId xmlns:p14="http://schemas.microsoft.com/office/powerpoint/2010/main" val="4208873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16BFF-C46A-4D1C-8701-110886BE3486}" type="slidenum">
              <a:rPr lang="en-US" smtClean="0"/>
              <a:t>2</a:t>
            </a:fld>
            <a:endParaRPr lang="en-US"/>
          </a:p>
        </p:txBody>
      </p:sp>
    </p:spTree>
    <p:extLst>
      <p:ext uri="{BB962C8B-B14F-4D97-AF65-F5344CB8AC3E}">
        <p14:creationId xmlns:p14="http://schemas.microsoft.com/office/powerpoint/2010/main" val="1111300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84016BFF-C46A-4D1C-8701-110886BE3486}" type="slidenum">
              <a:rPr lang="en-US" smtClean="0"/>
              <a:t>21</a:t>
            </a:fld>
            <a:endParaRPr lang="en-US"/>
          </a:p>
        </p:txBody>
      </p:sp>
    </p:spTree>
    <p:extLst>
      <p:ext uri="{BB962C8B-B14F-4D97-AF65-F5344CB8AC3E}">
        <p14:creationId xmlns:p14="http://schemas.microsoft.com/office/powerpoint/2010/main" val="664810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5314364-6CC2-42CB-BB67-7430D91C46E6}"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31329166-83E3-4078-8241-2CF4FA862514}"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314364-6CC2-42CB-BB67-7430D91C46E6}"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329166-83E3-4078-8241-2CF4FA86251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314364-6CC2-42CB-BB67-7430D91C46E6}"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329166-83E3-4078-8241-2CF4FA86251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314364-6CC2-42CB-BB67-7430D91C46E6}" type="datetimeFigureOut">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329166-83E3-4078-8241-2CF4FA86251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5314364-6CC2-42CB-BB67-7430D91C46E6}" type="datetimeFigureOut">
              <a:rPr lang="en-US" smtClean="0"/>
              <a:t>7/21/2020</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329166-83E3-4078-8241-2CF4FA862514}"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314364-6CC2-42CB-BB67-7430D91C46E6}" type="datetimeFigureOut">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329166-83E3-4078-8241-2CF4FA86251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314364-6CC2-42CB-BB67-7430D91C46E6}" type="datetimeFigureOut">
              <a:rPr lang="en-US" smtClean="0"/>
              <a:t>7/21/2020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329166-83E3-4078-8241-2CF4FA86251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314364-6CC2-42CB-BB67-7430D91C46E6}" type="datetimeFigureOut">
              <a:rPr lang="en-US" smtClean="0"/>
              <a:t>7/21/2020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329166-83E3-4078-8241-2CF4FA86251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5314364-6CC2-42CB-BB67-7430D91C46E6}" type="datetimeFigureOut">
              <a:rPr lang="en-US" smtClean="0"/>
              <a:t>7/21/2020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329166-83E3-4078-8241-2CF4FA86251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314364-6CC2-42CB-BB67-7430D91C46E6}" type="datetimeFigureOut">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329166-83E3-4078-8241-2CF4FA862514}"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05314364-6CC2-42CB-BB67-7430D91C46E6}" type="datetimeFigureOut">
              <a:rPr lang="en-US" smtClean="0"/>
              <a:t>7/21/2020</a:t>
            </a:fld>
            <a:endParaRPr lang="en-US"/>
          </a:p>
        </p:txBody>
      </p:sp>
      <p:sp>
        <p:nvSpPr>
          <p:cNvPr id="7" name="Slide Number Placeholder 6"/>
          <p:cNvSpPr>
            <a:spLocks noGrp="1"/>
          </p:cNvSpPr>
          <p:nvPr>
            <p:ph type="sldNum" sz="quarter" idx="12"/>
          </p:nvPr>
        </p:nvSpPr>
        <p:spPr/>
        <p:txBody>
          <a:bodyPr/>
          <a:lstStyle/>
          <a:p>
            <a:fld id="{31329166-83E3-4078-8241-2CF4FA862514}"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05314364-6CC2-42CB-BB67-7430D91C46E6}" type="datetimeFigureOut">
              <a:rPr lang="en-US" smtClean="0"/>
              <a:t>7/21/2020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31329166-83E3-4078-8241-2CF4FA862514}"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1"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r" defTabSz="914400" rtl="1"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r" defTabSz="914400" rtl="1"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r" defTabSz="914400" rtl="1"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r" defTabSz="914400" rtl="1"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762000"/>
            <a:ext cx="8368145" cy="2133600"/>
          </a:xfrm>
        </p:spPr>
        <p:txBody>
          <a:bodyPr>
            <a:normAutofit/>
          </a:bodyPr>
          <a:lstStyle/>
          <a:p>
            <a:pPr rtl="1"/>
            <a:r>
              <a:rPr lang="fa-IR" sz="2800" dirty="0" smtClean="0"/>
              <a:t>نظریه </a:t>
            </a:r>
            <a:r>
              <a:rPr lang="fa-IR" sz="2800" dirty="0"/>
              <a:t>های فرهنگی </a:t>
            </a:r>
            <a:br>
              <a:rPr lang="fa-IR" sz="2800" dirty="0"/>
            </a:br>
            <a:r>
              <a:rPr lang="fa-IR" sz="2800" dirty="0">
                <a:cs typeface="2  Titr" pitchFamily="2" charset="-78"/>
              </a:rPr>
              <a:t>نظریه فرانکفورت ، نظریه انتقادی</a:t>
            </a:r>
            <a:r>
              <a:rPr lang="fa-IR" sz="2800" dirty="0"/>
              <a:t/>
            </a:r>
            <a:br>
              <a:rPr lang="fa-IR" sz="2800" dirty="0"/>
            </a:br>
            <a:r>
              <a:rPr lang="fa-IR" sz="2800" dirty="0"/>
              <a:t>اقتباس: از فصل </a:t>
            </a:r>
            <a:r>
              <a:rPr lang="fa-IR" sz="2800" dirty="0" smtClean="0"/>
              <a:t>هفتم  </a:t>
            </a:r>
            <a:r>
              <a:rPr lang="fa-IR" sz="2800" dirty="0"/>
              <a:t/>
            </a:r>
            <a:br>
              <a:rPr lang="fa-IR" sz="2800" dirty="0"/>
            </a:br>
            <a:r>
              <a:rPr lang="fa-IR" sz="2800" dirty="0"/>
              <a:t>کتاب درآمدی برنظریه های فرهنگی</a:t>
            </a:r>
            <a:endParaRPr lang="en-US" sz="2800" dirty="0">
              <a:cs typeface="2  Titr" pitchFamily="2" charset="-78"/>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971801"/>
            <a:ext cx="2736304" cy="3769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286000" y="2828836"/>
            <a:ext cx="4572000" cy="646331"/>
          </a:xfrm>
          <a:prstGeom prst="rect">
            <a:avLst/>
          </a:prstGeom>
        </p:spPr>
        <p:txBody>
          <a:bodyPr>
            <a:spAutoFit/>
          </a:bodyPr>
          <a:lstStyle/>
          <a:p>
            <a:r>
              <a:rPr lang="fa-IR" dirty="0"/>
              <a:t/>
            </a:r>
            <a:br>
              <a:rPr lang="fa-IR" dirty="0"/>
            </a:br>
            <a:endParaRPr lang="fa-IR" dirty="0"/>
          </a:p>
        </p:txBody>
      </p:sp>
      <p:sp>
        <p:nvSpPr>
          <p:cNvPr id="6" name="Rectangle 5"/>
          <p:cNvSpPr/>
          <p:nvPr/>
        </p:nvSpPr>
        <p:spPr>
          <a:xfrm>
            <a:off x="2843808" y="3162161"/>
            <a:ext cx="4471392" cy="2062103"/>
          </a:xfrm>
          <a:prstGeom prst="rect">
            <a:avLst/>
          </a:prstGeom>
        </p:spPr>
        <p:txBody>
          <a:bodyPr wrap="square">
            <a:spAutoFit/>
          </a:bodyPr>
          <a:lstStyle/>
          <a:p>
            <a:pPr algn="ctr"/>
            <a:r>
              <a:rPr lang="fa-IR" dirty="0">
                <a:latin typeface="Times New Roman"/>
                <a:ea typeface="Times New Roman"/>
              </a:rPr>
              <a:t>نویسنده:دکتر طاهره جعفری </a:t>
            </a:r>
          </a:p>
          <a:p>
            <a:pPr algn="ctr"/>
            <a:r>
              <a:rPr lang="fa-IR" dirty="0">
                <a:latin typeface="Times New Roman"/>
                <a:ea typeface="Times New Roman"/>
              </a:rPr>
              <a:t>دکتر محمد هادی منصوری</a:t>
            </a:r>
          </a:p>
          <a:p>
            <a:pPr algn="ctr"/>
            <a:r>
              <a:rPr lang="fa-IR" dirty="0">
                <a:latin typeface="Times New Roman"/>
                <a:ea typeface="Times New Roman"/>
              </a:rPr>
              <a:t>انتشارات بهمن برنا چاپ 1397</a:t>
            </a:r>
          </a:p>
          <a:p>
            <a:pPr algn="r"/>
            <a:r>
              <a:rPr lang="fa-IR" dirty="0" smtClean="0">
                <a:latin typeface="Times New Roman"/>
                <a:ea typeface="Times New Roman"/>
              </a:rPr>
              <a:t>         </a:t>
            </a:r>
          </a:p>
          <a:p>
            <a:pPr algn="r"/>
            <a:r>
              <a:rPr lang="fa-IR" sz="2000" smtClean="0">
                <a:solidFill>
                  <a:srgbClr val="FF0000"/>
                </a:solidFill>
                <a:latin typeface="Times New Roman"/>
                <a:ea typeface="Times New Roman"/>
              </a:rPr>
              <a:t>             </a:t>
            </a:r>
            <a:r>
              <a:rPr lang="fa-IR" smtClean="0">
                <a:latin typeface="Times New Roman"/>
                <a:ea typeface="Times New Roman"/>
              </a:rPr>
              <a:t>تهیه </a:t>
            </a:r>
            <a:r>
              <a:rPr lang="fa-IR" dirty="0">
                <a:latin typeface="Times New Roman"/>
                <a:ea typeface="Times New Roman"/>
              </a:rPr>
              <a:t>وتنظیم :یوسف </a:t>
            </a:r>
            <a:r>
              <a:rPr lang="fa-IR" dirty="0" smtClean="0">
                <a:latin typeface="Times New Roman"/>
                <a:ea typeface="Times New Roman"/>
              </a:rPr>
              <a:t>هدایی</a:t>
            </a:r>
          </a:p>
          <a:p>
            <a:pPr algn="ctr"/>
            <a:endParaRPr lang="fa-IR" dirty="0" smtClean="0">
              <a:latin typeface="Times New Roman"/>
              <a:ea typeface="Times New Roman"/>
            </a:endParaRPr>
          </a:p>
          <a:p>
            <a:pPr algn="ctr"/>
            <a:r>
              <a:rPr lang="fa-IR" dirty="0" smtClean="0">
                <a:latin typeface="Times New Roman"/>
                <a:ea typeface="Times New Roman"/>
              </a:rPr>
              <a:t>اردیبهشت 99</a:t>
            </a:r>
            <a:endParaRPr lang="fa-IR" dirty="0">
              <a:latin typeface="Times New Roman"/>
              <a:ea typeface="Times New Roman"/>
            </a:endParaRPr>
          </a:p>
        </p:txBody>
      </p:sp>
    </p:spTree>
    <p:extLst>
      <p:ext uri="{BB962C8B-B14F-4D97-AF65-F5344CB8AC3E}">
        <p14:creationId xmlns:p14="http://schemas.microsoft.com/office/powerpoint/2010/main" val="262059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629400"/>
          </a:xfrm>
        </p:spPr>
        <p:txBody>
          <a:bodyPr>
            <a:noAutofit/>
          </a:bodyPr>
          <a:lstStyle/>
          <a:p>
            <a:pPr algn="r" rtl="1"/>
            <a:r>
              <a:rPr lang="fa-IR" sz="3600" dirty="0">
                <a:solidFill>
                  <a:srgbClr val="FF0000"/>
                </a:solidFill>
                <a:cs typeface="B Yekan" pitchFamily="2" charset="-78"/>
              </a:rPr>
              <a:t>از نظر لوکاچ راه نجات</a:t>
            </a:r>
            <a:r>
              <a:rPr lang="fa-IR" sz="3600" dirty="0">
                <a:solidFill>
                  <a:schemeClr val="tx1"/>
                </a:solidFill>
                <a:cs typeface="B Yekan" pitchFamily="2" charset="-78"/>
              </a:rPr>
              <a:t>، آگاهی طبقاتی و به خود آمدن طبقات است.</a:t>
            </a:r>
            <a:br>
              <a:rPr lang="fa-IR" sz="3600" dirty="0">
                <a:solidFill>
                  <a:schemeClr val="tx1"/>
                </a:solidFill>
                <a:cs typeface="B Yekan" pitchFamily="2" charset="-78"/>
              </a:rPr>
            </a:br>
            <a:r>
              <a:rPr lang="fa-IR" sz="3600" dirty="0">
                <a:solidFill>
                  <a:schemeClr val="tx1"/>
                </a:solidFill>
                <a:cs typeface="B Yekan" pitchFamily="2" charset="-78"/>
              </a:rPr>
              <a:t>یکی از مفاهیم کلیدی در مکتب فرانکفورت </a:t>
            </a:r>
            <a:r>
              <a:rPr lang="fa-IR" sz="3600" dirty="0">
                <a:solidFill>
                  <a:srgbClr val="FF0000"/>
                </a:solidFill>
                <a:cs typeface="B Yekan" pitchFamily="2" charset="-78"/>
              </a:rPr>
              <a:t>تغییر در نگاه به طبقه کارگر</a:t>
            </a:r>
            <a:r>
              <a:rPr lang="fa-IR" sz="3600" dirty="0">
                <a:solidFill>
                  <a:schemeClr val="tx1"/>
                </a:solidFill>
                <a:cs typeface="B Yekan" pitchFamily="2" charset="-78"/>
              </a:rPr>
              <a:t> و قائل نبودن به خصلت انقلابی آن است تا جایی که </a:t>
            </a:r>
            <a:r>
              <a:rPr lang="fa-IR" sz="3600" dirty="0">
                <a:solidFill>
                  <a:srgbClr val="FF0000"/>
                </a:solidFill>
                <a:cs typeface="B Yekan" pitchFamily="2" charset="-78"/>
              </a:rPr>
              <a:t>طبقه روشنفکر</a:t>
            </a:r>
            <a:r>
              <a:rPr lang="fa-IR" sz="3600" dirty="0">
                <a:solidFill>
                  <a:schemeClr val="tx1"/>
                </a:solidFill>
                <a:cs typeface="B Yekan" pitchFamily="2" charset="-78"/>
              </a:rPr>
              <a:t>به عنوان عامل اصلی تحولات معرفی شد</a:t>
            </a:r>
            <a:r>
              <a:rPr lang="fa-IR" sz="3600" dirty="0" smtClean="0">
                <a:solidFill>
                  <a:schemeClr val="tx1"/>
                </a:solidFill>
                <a:cs typeface="B Yekan" pitchFamily="2" charset="-78"/>
              </a:rPr>
              <a:t>.</a:t>
            </a:r>
            <a:br>
              <a:rPr lang="fa-IR" sz="3600" dirty="0" smtClean="0">
                <a:solidFill>
                  <a:schemeClr val="tx1"/>
                </a:solidFill>
                <a:cs typeface="B Yekan" pitchFamily="2" charset="-78"/>
              </a:rPr>
            </a:br>
            <a:r>
              <a:rPr lang="fa-IR" sz="3600" dirty="0">
                <a:solidFill>
                  <a:schemeClr val="tx1"/>
                </a:solidFill>
                <a:cs typeface="B Yekan" pitchFamily="2" charset="-78"/>
              </a:rPr>
              <a:t/>
            </a:r>
            <a:br>
              <a:rPr lang="fa-IR" sz="3600" dirty="0">
                <a:solidFill>
                  <a:schemeClr val="tx1"/>
                </a:solidFill>
                <a:cs typeface="B Yekan" pitchFamily="2" charset="-78"/>
              </a:rPr>
            </a:br>
            <a:r>
              <a:rPr lang="fa-IR" sz="3600" dirty="0" smtClean="0">
                <a:solidFill>
                  <a:schemeClr val="tx1"/>
                </a:solidFill>
                <a:cs typeface="B Yekan" pitchFamily="2" charset="-78"/>
              </a:rPr>
              <a:t/>
            </a:r>
            <a:br>
              <a:rPr lang="fa-IR" sz="3600" dirty="0" smtClean="0">
                <a:solidFill>
                  <a:schemeClr val="tx1"/>
                </a:solidFill>
                <a:cs typeface="B Yekan" pitchFamily="2" charset="-78"/>
              </a:rPr>
            </a:br>
            <a:endParaRPr lang="en-US" sz="3600" dirty="0">
              <a:solidFill>
                <a:schemeClr val="tx1"/>
              </a:solidFill>
              <a:cs typeface="B Yekan" pitchFamily="2" charset="-78"/>
            </a:endParaRPr>
          </a:p>
        </p:txBody>
      </p:sp>
    </p:spTree>
    <p:extLst>
      <p:ext uri="{BB962C8B-B14F-4D97-AF65-F5344CB8AC3E}">
        <p14:creationId xmlns:p14="http://schemas.microsoft.com/office/powerpoint/2010/main" val="2023552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1" y="152400"/>
            <a:ext cx="8839200" cy="6553200"/>
          </a:xfrm>
        </p:spPr>
        <p:txBody>
          <a:bodyPr>
            <a:noAutofit/>
          </a:bodyPr>
          <a:lstStyle/>
          <a:p>
            <a:pPr algn="r" rtl="1"/>
            <a:r>
              <a:rPr lang="fa-IR" sz="3200" b="1" dirty="0" smtClean="0">
                <a:solidFill>
                  <a:srgbClr val="FF0000"/>
                </a:solidFill>
                <a:cs typeface="B Titr" pitchFamily="2" charset="-78"/>
              </a:rPr>
              <a:t/>
            </a:r>
            <a:br>
              <a:rPr lang="fa-IR" sz="3200" b="1" dirty="0" smtClean="0">
                <a:solidFill>
                  <a:srgbClr val="FF0000"/>
                </a:solidFill>
                <a:cs typeface="B Titr" pitchFamily="2" charset="-78"/>
              </a:rPr>
            </a:br>
            <a:r>
              <a:rPr lang="fa-IR" sz="3200" b="1" dirty="0">
                <a:solidFill>
                  <a:srgbClr val="FF0000"/>
                </a:solidFill>
                <a:cs typeface="B Titr" pitchFamily="2" charset="-78"/>
              </a:rPr>
              <a:t/>
            </a:r>
            <a:br>
              <a:rPr lang="fa-IR" sz="3200" b="1" dirty="0">
                <a:solidFill>
                  <a:srgbClr val="FF0000"/>
                </a:solidFill>
                <a:cs typeface="B Titr" pitchFamily="2" charset="-78"/>
              </a:rPr>
            </a:br>
            <a:r>
              <a:rPr lang="fa-IR" sz="3200" b="1" dirty="0" smtClean="0">
                <a:solidFill>
                  <a:srgbClr val="FF0000"/>
                </a:solidFill>
                <a:cs typeface="B Titr" pitchFamily="2" charset="-78"/>
              </a:rPr>
              <a:t>تأثیر </a:t>
            </a:r>
            <a:r>
              <a:rPr lang="fa-IR" sz="3200" b="1" dirty="0">
                <a:solidFill>
                  <a:srgbClr val="FF0000"/>
                </a:solidFill>
                <a:cs typeface="B Titr" pitchFamily="2" charset="-78"/>
              </a:rPr>
              <a:t>ماکس وبر در شکل گیری مکتب فرانکفورت </a:t>
            </a:r>
            <a:r>
              <a:rPr lang="en-US" sz="3200" b="1" dirty="0" smtClean="0">
                <a:solidFill>
                  <a:srgbClr val="FF0000"/>
                </a:solidFill>
                <a:cs typeface="B Titr" pitchFamily="2" charset="-78"/>
              </a:rPr>
              <a:t/>
            </a:r>
            <a:br>
              <a:rPr lang="en-US" sz="3200" b="1" dirty="0" smtClean="0">
                <a:solidFill>
                  <a:srgbClr val="FF0000"/>
                </a:solidFill>
                <a:cs typeface="B Titr" pitchFamily="2" charset="-78"/>
              </a:rPr>
            </a:br>
            <a:r>
              <a:rPr lang="en-US" sz="3200" b="1" dirty="0" smtClean="0">
                <a:solidFill>
                  <a:srgbClr val="FF0000"/>
                </a:solidFill>
                <a:cs typeface="B Titr" pitchFamily="2" charset="-78"/>
              </a:rPr>
              <a:t/>
            </a:r>
            <a:br>
              <a:rPr lang="en-US" sz="3200" b="1" dirty="0" smtClean="0">
                <a:solidFill>
                  <a:srgbClr val="FF0000"/>
                </a:solidFill>
                <a:cs typeface="B Titr" pitchFamily="2" charset="-78"/>
              </a:rPr>
            </a:br>
            <a:r>
              <a:rPr lang="fa-IR" sz="2400" b="1" dirty="0" smtClean="0">
                <a:solidFill>
                  <a:srgbClr val="FF0000"/>
                </a:solidFill>
                <a:cs typeface="2  Mitra" pitchFamily="2" charset="-78"/>
              </a:rPr>
              <a:t/>
            </a:r>
            <a:br>
              <a:rPr lang="fa-IR" sz="2400" b="1" dirty="0" smtClean="0">
                <a:solidFill>
                  <a:srgbClr val="FF0000"/>
                </a:solidFill>
                <a:cs typeface="2  Mitra" pitchFamily="2" charset="-78"/>
              </a:rPr>
            </a:br>
            <a:r>
              <a:rPr lang="fa-IR" sz="2400" dirty="0" smtClean="0">
                <a:solidFill>
                  <a:srgbClr val="FF0000"/>
                </a:solidFill>
                <a:cs typeface="B Yekan" pitchFamily="2" charset="-78"/>
              </a:rPr>
              <a:t>فهم </a:t>
            </a:r>
            <a:r>
              <a:rPr lang="fa-IR" sz="2400" dirty="0">
                <a:solidFill>
                  <a:srgbClr val="FF0000"/>
                </a:solidFill>
                <a:cs typeface="B Yekan" pitchFamily="2" charset="-78"/>
              </a:rPr>
              <a:t>بهتر </a:t>
            </a:r>
            <a:r>
              <a:rPr lang="fa-IR" sz="2400" dirty="0">
                <a:solidFill>
                  <a:schemeClr val="tx1"/>
                </a:solidFill>
                <a:cs typeface="B Yekan" pitchFamily="2" charset="-78"/>
              </a:rPr>
              <a:t>درون مایه مکتب فرانکفورت، تأملی ژرف در آرای ماکس وبر را می طلبد که در این بخش با مروری گذرا به آن می پردازیم. نظر </a:t>
            </a:r>
            <a:r>
              <a:rPr lang="fa-IR" sz="2400" b="1" dirty="0">
                <a:solidFill>
                  <a:srgbClr val="FF0000"/>
                </a:solidFill>
                <a:cs typeface="B Yekan" pitchFamily="2" charset="-78"/>
              </a:rPr>
              <a:t>ماکس وبر جامعه مبتنی بر چند اصل </a:t>
            </a:r>
            <a:r>
              <a:rPr lang="fa-IR" sz="2400" dirty="0">
                <a:solidFill>
                  <a:schemeClr val="tx1"/>
                </a:solidFill>
                <a:cs typeface="B Yekan" pitchFamily="2" charset="-78"/>
              </a:rPr>
              <a:t>است:                                                                                                       </a:t>
            </a:r>
            <a:r>
              <a:rPr lang="fa-IR" sz="3200" dirty="0" smtClean="0">
                <a:solidFill>
                  <a:schemeClr val="tx1"/>
                </a:solidFill>
                <a:cs typeface="B Yekan" pitchFamily="2" charset="-78"/>
              </a:rPr>
              <a:t>*</a:t>
            </a:r>
            <a:r>
              <a:rPr lang="fa-IR" sz="2400" dirty="0" smtClean="0">
                <a:solidFill>
                  <a:schemeClr val="tx1"/>
                </a:solidFill>
                <a:cs typeface="B Yekan" pitchFamily="2" charset="-78"/>
              </a:rPr>
              <a:t> </a:t>
            </a:r>
            <a:r>
              <a:rPr lang="fa-IR" sz="2400" dirty="0">
                <a:solidFill>
                  <a:schemeClr val="tx1"/>
                </a:solidFill>
                <a:cs typeface="B Yekan" pitchFamily="2" charset="-78"/>
              </a:rPr>
              <a:t>از نظر او مسئله اساسی مورد مطالعه جامعه شناسی کنش اجتماعی </a:t>
            </a:r>
            <a:r>
              <a:rPr lang="fa-IR" sz="2400" b="1" dirty="0">
                <a:solidFill>
                  <a:srgbClr val="FF0000"/>
                </a:solidFill>
                <a:cs typeface="B Yekan" pitchFamily="2" charset="-78"/>
              </a:rPr>
              <a:t>با روش تفهمی تفسیری </a:t>
            </a:r>
            <a:r>
              <a:rPr lang="fa-IR" sz="2400" dirty="0">
                <a:solidFill>
                  <a:schemeClr val="tx1"/>
                </a:solidFill>
                <a:cs typeface="B Yekan" pitchFamily="2" charset="-78"/>
              </a:rPr>
              <a:t>است.                                                      </a:t>
            </a:r>
            <a:r>
              <a:rPr lang="fa-IR" sz="2400" dirty="0" smtClean="0">
                <a:solidFill>
                  <a:schemeClr val="tx1"/>
                </a:solidFill>
                <a:cs typeface="B Yekan" pitchFamily="2" charset="-78"/>
              </a:rPr>
              <a:t/>
            </a:r>
            <a:br>
              <a:rPr lang="fa-IR" sz="2400" dirty="0" smtClean="0">
                <a:solidFill>
                  <a:schemeClr val="tx1"/>
                </a:solidFill>
                <a:cs typeface="B Yekan" pitchFamily="2" charset="-78"/>
              </a:rPr>
            </a:br>
            <a:r>
              <a:rPr lang="fa-IR" sz="3200" dirty="0" smtClean="0">
                <a:solidFill>
                  <a:schemeClr val="tx1"/>
                </a:solidFill>
                <a:cs typeface="B Yekan" pitchFamily="2" charset="-78"/>
              </a:rPr>
              <a:t>*</a:t>
            </a:r>
            <a:r>
              <a:rPr lang="fa-IR" sz="2400" dirty="0" smtClean="0">
                <a:solidFill>
                  <a:schemeClr val="tx1"/>
                </a:solidFill>
                <a:cs typeface="B Yekan" pitchFamily="2" charset="-78"/>
              </a:rPr>
              <a:t> واقعیت </a:t>
            </a:r>
            <a:r>
              <a:rPr lang="fa-IR" sz="2400" dirty="0">
                <a:solidFill>
                  <a:schemeClr val="tx1"/>
                </a:solidFill>
                <a:cs typeface="B Yekan" pitchFamily="2" charset="-78"/>
              </a:rPr>
              <a:t>اجتماعی جدای از محقق اجتماعی بوده </a:t>
            </a:r>
            <a:r>
              <a:rPr lang="fa-IR" sz="2400" b="1" dirty="0">
                <a:solidFill>
                  <a:srgbClr val="FF0000"/>
                </a:solidFill>
                <a:cs typeface="B Yekan" pitchFamily="2" charset="-78"/>
              </a:rPr>
              <a:t>و تحقیق بایستی جدای از ایدئولوژی و </a:t>
            </a:r>
            <a:r>
              <a:rPr lang="fa-IR" sz="2400" b="1" dirty="0" smtClean="0">
                <a:solidFill>
                  <a:srgbClr val="FF0000"/>
                </a:solidFill>
                <a:cs typeface="B Yekan" pitchFamily="2" charset="-78"/>
              </a:rPr>
              <a:t>ارزشها </a:t>
            </a:r>
            <a:r>
              <a:rPr lang="fa-IR" sz="2400" dirty="0">
                <a:solidFill>
                  <a:schemeClr val="tx1"/>
                </a:solidFill>
                <a:cs typeface="B Yekan" pitchFamily="2" charset="-78"/>
              </a:rPr>
              <a:t>صورت گیرد.                                                   </a:t>
            </a:r>
            <a:r>
              <a:rPr lang="fa-IR" sz="2400" dirty="0" smtClean="0">
                <a:solidFill>
                  <a:schemeClr val="tx1"/>
                </a:solidFill>
                <a:cs typeface="B Yekan" pitchFamily="2" charset="-78"/>
              </a:rPr>
              <a:t/>
            </a:r>
            <a:br>
              <a:rPr lang="fa-IR" sz="2400" dirty="0" smtClean="0">
                <a:solidFill>
                  <a:schemeClr val="tx1"/>
                </a:solidFill>
                <a:cs typeface="B Yekan" pitchFamily="2" charset="-78"/>
              </a:rPr>
            </a:br>
            <a:r>
              <a:rPr lang="fa-IR" sz="3200" dirty="0" smtClean="0">
                <a:solidFill>
                  <a:schemeClr val="tx1"/>
                </a:solidFill>
                <a:cs typeface="B Yekan" pitchFamily="2" charset="-78"/>
              </a:rPr>
              <a:t>* </a:t>
            </a:r>
            <a:r>
              <a:rPr lang="fa-IR" sz="2400" dirty="0" smtClean="0">
                <a:solidFill>
                  <a:schemeClr val="tx1"/>
                </a:solidFill>
                <a:cs typeface="B Yekan" pitchFamily="2" charset="-78"/>
              </a:rPr>
              <a:t>در </a:t>
            </a:r>
            <a:r>
              <a:rPr lang="fa-IR" sz="2400" dirty="0">
                <a:solidFill>
                  <a:schemeClr val="tx1"/>
                </a:solidFill>
                <a:cs typeface="B Yekan" pitchFamily="2" charset="-78"/>
              </a:rPr>
              <a:t>بررسی ساختارها و روابط اجتماعی در جامعه مدرن اقتدارتوجه قرار گرفت. از نظر ماکس وبر </a:t>
            </a:r>
            <a:r>
              <a:rPr lang="fa-IR" sz="2400" b="1" dirty="0">
                <a:solidFill>
                  <a:srgbClr val="FF0000"/>
                </a:solidFill>
                <a:cs typeface="B Yekan" pitchFamily="2" charset="-78"/>
              </a:rPr>
              <a:t>سه نوع اقتدار (سنتی، کاریزما و قانونی) </a:t>
            </a:r>
            <a:r>
              <a:rPr lang="fa-IR" sz="2400" dirty="0">
                <a:solidFill>
                  <a:schemeClr val="tx1"/>
                </a:solidFill>
                <a:cs typeface="B Yekan" pitchFamily="2" charset="-78"/>
              </a:rPr>
              <a:t>وجود دارد. وجه غالب اقتدار در جامعه جدید قانونی است که با بروکراسی و عقلانیت قابل توصیف و تبیین است.       </a:t>
            </a:r>
            <a:r>
              <a:rPr lang="fa-IR" sz="2400" dirty="0" smtClean="0">
                <a:solidFill>
                  <a:schemeClr val="tx1"/>
                </a:solidFill>
                <a:cs typeface="B Yekan" pitchFamily="2" charset="-78"/>
              </a:rPr>
              <a:t>        </a:t>
            </a:r>
            <a:r>
              <a:rPr lang="en-US" sz="2400" dirty="0" smtClean="0">
                <a:solidFill>
                  <a:schemeClr val="tx1"/>
                </a:solidFill>
                <a:cs typeface="B Yekan" pitchFamily="2" charset="-78"/>
              </a:rPr>
              <a:t/>
            </a:r>
            <a:br>
              <a:rPr lang="en-US" sz="2400" dirty="0" smtClean="0">
                <a:solidFill>
                  <a:schemeClr val="tx1"/>
                </a:solidFill>
                <a:cs typeface="B Yekan" pitchFamily="2" charset="-78"/>
              </a:rPr>
            </a:br>
            <a:r>
              <a:rPr lang="fa-IR" sz="2400" dirty="0" smtClean="0">
                <a:solidFill>
                  <a:schemeClr val="tx1"/>
                </a:solidFill>
                <a:cs typeface="B Yekan" pitchFamily="2" charset="-78"/>
              </a:rPr>
              <a:t>    </a:t>
            </a:r>
            <a:r>
              <a:rPr lang="en-US" sz="2400" dirty="0" smtClean="0">
                <a:solidFill>
                  <a:schemeClr val="tx1"/>
                </a:solidFill>
                <a:cs typeface="B Yekan" pitchFamily="2" charset="-78"/>
              </a:rPr>
              <a:t/>
            </a:r>
            <a:br>
              <a:rPr lang="en-US" sz="2400" dirty="0" smtClean="0">
                <a:solidFill>
                  <a:schemeClr val="tx1"/>
                </a:solidFill>
                <a:cs typeface="B Yekan" pitchFamily="2" charset="-78"/>
              </a:rPr>
            </a:br>
            <a:r>
              <a:rPr lang="fa-IR" sz="2400" dirty="0" smtClean="0">
                <a:solidFill>
                  <a:schemeClr val="tx1"/>
                </a:solidFill>
                <a:cs typeface="B Yekan" pitchFamily="2" charset="-78"/>
              </a:rPr>
              <a:t>           </a:t>
            </a:r>
            <a:r>
              <a:rPr lang="fa-IR" sz="2400" dirty="0" smtClean="0">
                <a:solidFill>
                  <a:schemeClr val="tx1"/>
                </a:solidFill>
                <a:cs typeface="2  Mitra" pitchFamily="2" charset="-78"/>
              </a:rPr>
              <a:t>                                                    </a:t>
            </a:r>
            <a:r>
              <a:rPr lang="en-US" sz="2400" dirty="0" smtClean="0">
                <a:solidFill>
                  <a:schemeClr val="tx1"/>
                </a:solidFill>
                <a:cs typeface="2  Mitra" pitchFamily="2" charset="-78"/>
              </a:rPr>
              <a:t/>
            </a:r>
            <a:br>
              <a:rPr lang="en-US" sz="2400" dirty="0" smtClean="0">
                <a:solidFill>
                  <a:schemeClr val="tx1"/>
                </a:solidFill>
                <a:cs typeface="2  Mitra" pitchFamily="2" charset="-78"/>
              </a:rPr>
            </a:br>
            <a:r>
              <a:rPr lang="fa-IR" sz="2400" dirty="0" smtClean="0">
                <a:solidFill>
                  <a:schemeClr val="tx1"/>
                </a:solidFill>
                <a:cs typeface="2  Mitra" pitchFamily="2" charset="-78"/>
              </a:rPr>
              <a:t>                                                             </a:t>
            </a:r>
            <a:endParaRPr lang="en-US" sz="2400" dirty="0">
              <a:solidFill>
                <a:schemeClr val="tx1"/>
              </a:solidFill>
              <a:cs typeface="2  Mitra" pitchFamily="2" charset="-78"/>
            </a:endParaRPr>
          </a:p>
        </p:txBody>
      </p:sp>
    </p:spTree>
    <p:extLst>
      <p:ext uri="{BB962C8B-B14F-4D97-AF65-F5344CB8AC3E}">
        <p14:creationId xmlns:p14="http://schemas.microsoft.com/office/powerpoint/2010/main" val="3350404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553200"/>
          </a:xfrm>
        </p:spPr>
        <p:txBody>
          <a:bodyPr>
            <a:normAutofit fontScale="90000"/>
          </a:bodyPr>
          <a:lstStyle/>
          <a:p>
            <a:pPr algn="r" rtl="1"/>
            <a:r>
              <a:rPr lang="fa-IR" sz="5300" dirty="0" smtClean="0">
                <a:solidFill>
                  <a:schemeClr val="tx1"/>
                </a:solidFill>
                <a:cs typeface="B Yekan" pitchFamily="2" charset="-78"/>
              </a:rPr>
              <a:t>* </a:t>
            </a:r>
            <a:r>
              <a:rPr lang="fa-IR" sz="3600" dirty="0" smtClean="0">
                <a:solidFill>
                  <a:schemeClr val="tx1"/>
                </a:solidFill>
                <a:cs typeface="B Yekan" pitchFamily="2" charset="-78"/>
              </a:rPr>
              <a:t>عقلانیت </a:t>
            </a:r>
            <a:r>
              <a:rPr lang="fa-IR" sz="3600" dirty="0">
                <a:solidFill>
                  <a:schemeClr val="tx1"/>
                </a:solidFill>
                <a:cs typeface="B Yekan" pitchFamily="2" charset="-78"/>
              </a:rPr>
              <a:t>رسمی و قانونی در مقابل عقلانیت های علمی، نظری و ذاتی قرار داشته و جنبه عام و غیر رسمی دارد. </a:t>
            </a:r>
            <a:r>
              <a:rPr lang="fa-IR" sz="3600" dirty="0" smtClean="0">
                <a:solidFill>
                  <a:schemeClr val="tx1"/>
                </a:solidFill>
                <a:cs typeface="B Yekan" pitchFamily="2" charset="-78"/>
              </a:rPr>
              <a:t/>
            </a:r>
            <a:br>
              <a:rPr lang="fa-IR" sz="3600" dirty="0" smtClean="0">
                <a:solidFill>
                  <a:schemeClr val="tx1"/>
                </a:solidFill>
                <a:cs typeface="B Yekan" pitchFamily="2" charset="-78"/>
              </a:rPr>
            </a:br>
            <a:r>
              <a:rPr lang="fa-IR" sz="3600" dirty="0" smtClean="0">
                <a:solidFill>
                  <a:srgbClr val="0070C0"/>
                </a:solidFill>
                <a:cs typeface="B Yekan" pitchFamily="2" charset="-78"/>
              </a:rPr>
              <a:t>این </a:t>
            </a:r>
            <a:r>
              <a:rPr lang="fa-IR" sz="3600" dirty="0">
                <a:solidFill>
                  <a:srgbClr val="0070C0"/>
                </a:solidFill>
                <a:cs typeface="B Yekan" pitchFamily="2" charset="-78"/>
              </a:rPr>
              <a:t>عقلانیت وجه تمایز جوامع صنعتی و مدرن است</a:t>
            </a:r>
            <a:r>
              <a:rPr lang="fa-IR" sz="3600" dirty="0" smtClean="0">
                <a:solidFill>
                  <a:srgbClr val="0070C0"/>
                </a:solidFill>
                <a:cs typeface="B Yekan" pitchFamily="2" charset="-78"/>
              </a:rPr>
              <a:t>.</a:t>
            </a:r>
            <a:r>
              <a:rPr lang="fa-IR" sz="3600" dirty="0" smtClean="0">
                <a:solidFill>
                  <a:schemeClr val="tx1"/>
                </a:solidFill>
                <a:cs typeface="B Yekan" pitchFamily="2" charset="-78"/>
              </a:rPr>
              <a:t/>
            </a:r>
            <a:br>
              <a:rPr lang="fa-IR" sz="3600" dirty="0" smtClean="0">
                <a:solidFill>
                  <a:schemeClr val="tx1"/>
                </a:solidFill>
                <a:cs typeface="B Yekan" pitchFamily="2" charset="-78"/>
              </a:rPr>
            </a:br>
            <a:r>
              <a:rPr lang="fa-IR" sz="3600" dirty="0" smtClean="0">
                <a:solidFill>
                  <a:schemeClr val="tx1"/>
                </a:solidFill>
                <a:cs typeface="B Yekan" pitchFamily="2" charset="-78"/>
              </a:rPr>
              <a:t> </a:t>
            </a:r>
            <a:r>
              <a:rPr lang="fa-IR" sz="3600" dirty="0">
                <a:solidFill>
                  <a:schemeClr val="tx1"/>
                </a:solidFill>
                <a:cs typeface="B Yekan" pitchFamily="2" charset="-78"/>
              </a:rPr>
              <a:t>او </a:t>
            </a:r>
            <a:r>
              <a:rPr lang="fa-IR" sz="3600" b="1" dirty="0">
                <a:solidFill>
                  <a:schemeClr val="tx1"/>
                </a:solidFill>
                <a:cs typeface="B Yekan" pitchFamily="2" charset="-78"/>
              </a:rPr>
              <a:t>برای </a:t>
            </a:r>
            <a:r>
              <a:rPr lang="fa-IR" sz="3600" b="1" dirty="0">
                <a:solidFill>
                  <a:srgbClr val="FF0000"/>
                </a:solidFill>
                <a:cs typeface="B Yekan" pitchFamily="2" charset="-78"/>
              </a:rPr>
              <a:t>عقلانیت شش ویژگی </a:t>
            </a:r>
            <a:r>
              <a:rPr lang="fa-IR" sz="3600" dirty="0">
                <a:solidFill>
                  <a:schemeClr val="tx1"/>
                </a:solidFill>
                <a:cs typeface="B Yekan" pitchFamily="2" charset="-78"/>
              </a:rPr>
              <a:t>دارد:</a:t>
            </a:r>
            <a:br>
              <a:rPr lang="fa-IR" sz="3600" dirty="0">
                <a:solidFill>
                  <a:schemeClr val="tx1"/>
                </a:solidFill>
                <a:cs typeface="B Yekan" pitchFamily="2" charset="-78"/>
              </a:rPr>
            </a:br>
            <a:r>
              <a:rPr lang="fa-IR" sz="3600" dirty="0" smtClean="0">
                <a:solidFill>
                  <a:schemeClr val="tx1"/>
                </a:solidFill>
                <a:cs typeface="B Yekan" pitchFamily="2" charset="-78"/>
              </a:rPr>
              <a:t>1-محاسبه،</a:t>
            </a:r>
            <a:br>
              <a:rPr lang="fa-IR" sz="3600" dirty="0" smtClean="0">
                <a:solidFill>
                  <a:schemeClr val="tx1"/>
                </a:solidFill>
                <a:cs typeface="B Yekan" pitchFamily="2" charset="-78"/>
              </a:rPr>
            </a:br>
            <a:r>
              <a:rPr lang="fa-IR" sz="3600" dirty="0" smtClean="0">
                <a:solidFill>
                  <a:schemeClr val="tx1"/>
                </a:solidFill>
                <a:cs typeface="B Yekan" pitchFamily="2" charset="-78"/>
              </a:rPr>
              <a:t>2- </a:t>
            </a:r>
            <a:r>
              <a:rPr lang="fa-IR" sz="3600" dirty="0">
                <a:solidFill>
                  <a:schemeClr val="tx1"/>
                </a:solidFill>
                <a:cs typeface="B Yekan" pitchFamily="2" charset="-78"/>
              </a:rPr>
              <a:t>پیش بینی، </a:t>
            </a:r>
            <a:r>
              <a:rPr lang="fa-IR" sz="3600" dirty="0" smtClean="0">
                <a:solidFill>
                  <a:schemeClr val="tx1"/>
                </a:solidFill>
                <a:cs typeface="B Yekan" pitchFamily="2" charset="-78"/>
              </a:rPr>
              <a:t/>
            </a:r>
            <a:br>
              <a:rPr lang="fa-IR" sz="3600" dirty="0" smtClean="0">
                <a:solidFill>
                  <a:schemeClr val="tx1"/>
                </a:solidFill>
                <a:cs typeface="B Yekan" pitchFamily="2" charset="-78"/>
              </a:rPr>
            </a:br>
            <a:r>
              <a:rPr lang="fa-IR" sz="3600" dirty="0" smtClean="0">
                <a:solidFill>
                  <a:schemeClr val="tx1"/>
                </a:solidFill>
                <a:cs typeface="B Yekan" pitchFamily="2" charset="-78"/>
              </a:rPr>
              <a:t>3-کنترل،</a:t>
            </a:r>
            <a:br>
              <a:rPr lang="fa-IR" sz="3600" dirty="0" smtClean="0">
                <a:solidFill>
                  <a:schemeClr val="tx1"/>
                </a:solidFill>
                <a:cs typeface="B Yekan" pitchFamily="2" charset="-78"/>
              </a:rPr>
            </a:br>
            <a:r>
              <a:rPr lang="fa-IR" sz="3600" dirty="0" smtClean="0">
                <a:solidFill>
                  <a:schemeClr val="tx1"/>
                </a:solidFill>
                <a:cs typeface="B Yekan" pitchFamily="2" charset="-78"/>
              </a:rPr>
              <a:t>4- </a:t>
            </a:r>
            <a:r>
              <a:rPr lang="fa-IR" sz="3600" dirty="0">
                <a:solidFill>
                  <a:schemeClr val="tx1"/>
                </a:solidFill>
                <a:cs typeface="B Yekan" pitchFamily="2" charset="-78"/>
              </a:rPr>
              <a:t>جایگزینی تکنولوژی به جای </a:t>
            </a:r>
            <a:r>
              <a:rPr lang="fa-IR" sz="3600" dirty="0" smtClean="0">
                <a:solidFill>
                  <a:schemeClr val="tx1"/>
                </a:solidFill>
                <a:cs typeface="B Yekan" pitchFamily="2" charset="-78"/>
              </a:rPr>
              <a:t>انسان،</a:t>
            </a:r>
            <a:br>
              <a:rPr lang="fa-IR" sz="3600" dirty="0" smtClean="0">
                <a:solidFill>
                  <a:schemeClr val="tx1"/>
                </a:solidFill>
                <a:cs typeface="B Yekan" pitchFamily="2" charset="-78"/>
              </a:rPr>
            </a:br>
            <a:r>
              <a:rPr lang="fa-IR" sz="3600" dirty="0" smtClean="0">
                <a:solidFill>
                  <a:schemeClr val="tx1"/>
                </a:solidFill>
                <a:cs typeface="B Yekan" pitchFamily="2" charset="-78"/>
              </a:rPr>
              <a:t>5-سوددهی </a:t>
            </a:r>
            <a:br>
              <a:rPr lang="fa-IR" sz="3600" dirty="0" smtClean="0">
                <a:solidFill>
                  <a:schemeClr val="tx1"/>
                </a:solidFill>
                <a:cs typeface="B Yekan" pitchFamily="2" charset="-78"/>
              </a:rPr>
            </a:br>
            <a:r>
              <a:rPr lang="fa-IR" sz="3600" dirty="0" smtClean="0">
                <a:solidFill>
                  <a:schemeClr val="tx1"/>
                </a:solidFill>
                <a:cs typeface="B Yekan" pitchFamily="2" charset="-78"/>
              </a:rPr>
              <a:t>6- </a:t>
            </a:r>
            <a:r>
              <a:rPr lang="fa-IR" sz="3600" dirty="0">
                <a:solidFill>
                  <a:schemeClr val="tx1"/>
                </a:solidFill>
                <a:cs typeface="B Yekan" pitchFamily="2" charset="-78"/>
              </a:rPr>
              <a:t>نتایج غیر عقلانی. </a:t>
            </a:r>
            <a:r>
              <a:rPr lang="fa-IR" dirty="0"/>
              <a:t/>
            </a:r>
            <a:br>
              <a:rPr lang="fa-IR" dirty="0"/>
            </a:br>
            <a:endParaRPr lang="en-US" dirty="0"/>
          </a:p>
        </p:txBody>
      </p:sp>
    </p:spTree>
    <p:extLst>
      <p:ext uri="{BB962C8B-B14F-4D97-AF65-F5344CB8AC3E}">
        <p14:creationId xmlns:p14="http://schemas.microsoft.com/office/powerpoint/2010/main" val="28506002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91600" cy="6553200"/>
          </a:xfrm>
        </p:spPr>
        <p:txBody>
          <a:bodyPr>
            <a:noAutofit/>
          </a:bodyPr>
          <a:lstStyle/>
          <a:p>
            <a:pPr algn="r" rtl="1"/>
            <a:r>
              <a:rPr lang="fa-IR" sz="3200" dirty="0" smtClean="0">
                <a:solidFill>
                  <a:schemeClr val="tx1"/>
                </a:solidFill>
                <a:cs typeface="B Yekan" pitchFamily="2" charset="-78"/>
              </a:rPr>
              <a:t>* </a:t>
            </a:r>
            <a:r>
              <a:rPr lang="fa-IR" sz="3200" dirty="0">
                <a:solidFill>
                  <a:schemeClr val="tx1"/>
                </a:solidFill>
                <a:cs typeface="B Yekan" pitchFamily="2" charset="-78"/>
              </a:rPr>
              <a:t>از نظر وبر </a:t>
            </a:r>
            <a:r>
              <a:rPr lang="fa-IR" sz="3200" b="1" dirty="0">
                <a:solidFill>
                  <a:srgbClr val="FF0000"/>
                </a:solidFill>
                <a:cs typeface="B Yekan" pitchFamily="2" charset="-78"/>
              </a:rPr>
              <a:t>عقلانیت قانونی </a:t>
            </a:r>
            <a:r>
              <a:rPr lang="fa-IR" sz="3200" dirty="0">
                <a:solidFill>
                  <a:schemeClr val="tx1"/>
                </a:solidFill>
                <a:cs typeface="B Yekan" pitchFamily="2" charset="-78"/>
              </a:rPr>
              <a:t>و رسمی، نوع </a:t>
            </a:r>
            <a:r>
              <a:rPr lang="fa-IR" sz="3200" b="1" dirty="0">
                <a:solidFill>
                  <a:srgbClr val="FF0000"/>
                </a:solidFill>
                <a:cs typeface="B Yekan" pitchFamily="2" charset="-78"/>
              </a:rPr>
              <a:t>حاکمیت عقلانیت</a:t>
            </a:r>
            <a:r>
              <a:rPr lang="fa-IR" sz="3200" dirty="0">
                <a:solidFill>
                  <a:schemeClr val="tx1"/>
                </a:solidFill>
                <a:cs typeface="B Yekan" pitchFamily="2" charset="-78"/>
              </a:rPr>
              <a:t> در نظام </a:t>
            </a:r>
            <a:r>
              <a:rPr lang="fa-IR" sz="3200" b="1" dirty="0">
                <a:solidFill>
                  <a:srgbClr val="FF0000"/>
                </a:solidFill>
                <a:cs typeface="B Yekan" pitchFamily="2" charset="-78"/>
              </a:rPr>
              <a:t>بروکراتیک جدید </a:t>
            </a:r>
            <a:r>
              <a:rPr lang="fa-IR" sz="3200" dirty="0">
                <a:solidFill>
                  <a:schemeClr val="tx1"/>
                </a:solidFill>
                <a:cs typeface="B Yekan" pitchFamily="2" charset="-78"/>
              </a:rPr>
              <a:t>است که به نفی </a:t>
            </a:r>
            <a:r>
              <a:rPr lang="fa-IR" sz="3200" b="1" dirty="0">
                <a:solidFill>
                  <a:srgbClr val="FF0000"/>
                </a:solidFill>
                <a:cs typeface="B Yekan" pitchFamily="2" charset="-78"/>
              </a:rPr>
              <a:t>حاکمیت انسان </a:t>
            </a:r>
            <a:r>
              <a:rPr lang="fa-IR" sz="3200" dirty="0">
                <a:solidFill>
                  <a:schemeClr val="tx1"/>
                </a:solidFill>
                <a:cs typeface="B Yekan" pitchFamily="2" charset="-78"/>
              </a:rPr>
              <a:t>و در عوض </a:t>
            </a:r>
            <a:r>
              <a:rPr lang="fa-IR" sz="3200" b="1" dirty="0">
                <a:solidFill>
                  <a:srgbClr val="FF0000"/>
                </a:solidFill>
                <a:cs typeface="B Yekan" pitchFamily="2" charset="-78"/>
              </a:rPr>
              <a:t>حاکمیت تکنولوژی </a:t>
            </a:r>
            <a:r>
              <a:rPr lang="fa-IR" sz="3200" dirty="0">
                <a:solidFill>
                  <a:schemeClr val="tx1"/>
                </a:solidFill>
                <a:cs typeface="B Yekan" pitchFamily="2" charset="-78"/>
              </a:rPr>
              <a:t>می انجامد. </a:t>
            </a:r>
            <a:br>
              <a:rPr lang="fa-IR" sz="3200" dirty="0">
                <a:solidFill>
                  <a:schemeClr val="tx1"/>
                </a:solidFill>
                <a:cs typeface="B Yekan" pitchFamily="2" charset="-78"/>
              </a:rPr>
            </a:br>
            <a:r>
              <a:rPr lang="fa-IR" sz="3200" dirty="0">
                <a:solidFill>
                  <a:schemeClr val="tx1"/>
                </a:solidFill>
                <a:cs typeface="B Yekan" pitchFamily="2" charset="-78"/>
              </a:rPr>
              <a:t>تکنولوژی روز به روز بر انسانیت و جامعه حاکمیت بیشتر دارد تا جایی که هیچ راه نجاتی برای انسان و جامعه وجود ندارد</a:t>
            </a:r>
            <a:r>
              <a:rPr lang="fa-IR" sz="3200" dirty="0" smtClean="0">
                <a:solidFill>
                  <a:schemeClr val="tx1"/>
                </a:solidFill>
                <a:cs typeface="B Yekan" pitchFamily="2" charset="-78"/>
              </a:rPr>
              <a:t>.</a:t>
            </a:r>
            <a:br>
              <a:rPr lang="fa-IR" sz="3200" dirty="0" smtClean="0">
                <a:solidFill>
                  <a:schemeClr val="tx1"/>
                </a:solidFill>
                <a:cs typeface="B Yekan" pitchFamily="2" charset="-78"/>
              </a:rPr>
            </a:br>
            <a:r>
              <a:rPr lang="fa-IR" sz="3200" dirty="0" smtClean="0">
                <a:solidFill>
                  <a:schemeClr val="tx1"/>
                </a:solidFill>
                <a:cs typeface="B Yekan" pitchFamily="2" charset="-78"/>
              </a:rPr>
              <a:t> </a:t>
            </a:r>
            <a:r>
              <a:rPr lang="fa-IR" sz="3200" b="1" dirty="0">
                <a:solidFill>
                  <a:srgbClr val="0070C0"/>
                </a:solidFill>
                <a:cs typeface="B Yekan" pitchFamily="2" charset="-78"/>
              </a:rPr>
              <a:t>در این راستاست که وبر از قفس آهنین یاد می کند </a:t>
            </a:r>
            <a:r>
              <a:rPr lang="fa-IR" sz="3200" dirty="0" smtClean="0">
                <a:solidFill>
                  <a:schemeClr val="tx1"/>
                </a:solidFill>
                <a:cs typeface="B Yekan" pitchFamily="2" charset="-78"/>
              </a:rPr>
              <a:t>.این </a:t>
            </a:r>
            <a:r>
              <a:rPr lang="fa-IR" sz="3200" dirty="0">
                <a:solidFill>
                  <a:schemeClr val="tx1"/>
                </a:solidFill>
                <a:cs typeface="B Yekan" pitchFamily="2" charset="-78"/>
              </a:rPr>
              <a:t>اندیشه یکی از محورهای اساسی است که فرانکفورتی ها از آن در نظریه های انتقادی خویش بهره برده </a:t>
            </a:r>
            <a:r>
              <a:rPr lang="fa-IR" sz="3200" dirty="0" smtClean="0">
                <a:solidFill>
                  <a:schemeClr val="tx1"/>
                </a:solidFill>
                <a:cs typeface="B Yekan" pitchFamily="2" charset="-78"/>
              </a:rPr>
              <a:t>اند. </a:t>
            </a:r>
            <a:r>
              <a:rPr lang="fa-IR" sz="3200" dirty="0">
                <a:solidFill>
                  <a:schemeClr val="tx1"/>
                </a:solidFill>
                <a:cs typeface="B Yekan" pitchFamily="2" charset="-78"/>
              </a:rPr>
              <a:t/>
            </a:r>
            <a:br>
              <a:rPr lang="fa-IR" sz="3200" dirty="0">
                <a:solidFill>
                  <a:schemeClr val="tx1"/>
                </a:solidFill>
                <a:cs typeface="B Yekan" pitchFamily="2" charset="-78"/>
              </a:rPr>
            </a:br>
            <a:r>
              <a:rPr lang="fa-IR" sz="3200" dirty="0" smtClean="0">
                <a:solidFill>
                  <a:schemeClr val="tx1"/>
                </a:solidFill>
                <a:cs typeface="B Yekan" pitchFamily="2" charset="-78"/>
              </a:rPr>
              <a:t>* </a:t>
            </a:r>
            <a:r>
              <a:rPr lang="fa-IR" sz="3200" b="1" dirty="0">
                <a:solidFill>
                  <a:srgbClr val="0070C0"/>
                </a:solidFill>
                <a:cs typeface="B Yekan" pitchFamily="2" charset="-78"/>
              </a:rPr>
              <a:t>طرح دیدگاه منفی و بدبینانه</a:t>
            </a:r>
            <a:r>
              <a:rPr lang="fa-IR" sz="3200" dirty="0">
                <a:solidFill>
                  <a:schemeClr val="tx1"/>
                </a:solidFill>
                <a:cs typeface="B Yekan" pitchFamily="2" charset="-78"/>
              </a:rPr>
              <a:t>، حاکمیت تکنولوژی و فرهنگ </a:t>
            </a:r>
            <a:r>
              <a:rPr lang="fa-IR" sz="3200" dirty="0" smtClean="0">
                <a:solidFill>
                  <a:schemeClr val="tx1"/>
                </a:solidFill>
                <a:cs typeface="B Yekan" pitchFamily="2" charset="-78"/>
              </a:rPr>
              <a:t>صنعتی،بروکراسی </a:t>
            </a:r>
            <a:r>
              <a:rPr lang="fa-IR" sz="3200" dirty="0">
                <a:solidFill>
                  <a:schemeClr val="tx1"/>
                </a:solidFill>
                <a:cs typeface="B Yekan" pitchFamily="2" charset="-78"/>
              </a:rPr>
              <a:t>و عقلانیت تکنولوژیکی و قانونی و نفی دیدگاه تاریخی در مکتب فرانکفورت متاثر از دیدگاه وبر است. </a:t>
            </a:r>
            <a:endParaRPr lang="en-US" sz="3200" dirty="0">
              <a:solidFill>
                <a:schemeClr val="tx1"/>
              </a:solidFill>
              <a:cs typeface="B Yekan" pitchFamily="2" charset="-78"/>
            </a:endParaRPr>
          </a:p>
        </p:txBody>
      </p:sp>
    </p:spTree>
    <p:extLst>
      <p:ext uri="{BB962C8B-B14F-4D97-AF65-F5344CB8AC3E}">
        <p14:creationId xmlns:p14="http://schemas.microsoft.com/office/powerpoint/2010/main" val="2712895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6629400"/>
          </a:xfrm>
        </p:spPr>
        <p:txBody>
          <a:bodyPr>
            <a:noAutofit/>
          </a:bodyPr>
          <a:lstStyle/>
          <a:p>
            <a:pPr algn="r" rtl="1"/>
            <a:r>
              <a:rPr lang="fa-IR" sz="3600" b="1" dirty="0" smtClean="0">
                <a:solidFill>
                  <a:srgbClr val="FF0000"/>
                </a:solidFill>
                <a:cs typeface="B Yekan" pitchFamily="2" charset="-78"/>
              </a:rPr>
              <a:t/>
            </a:r>
            <a:br>
              <a:rPr lang="fa-IR" sz="3600" b="1" dirty="0" smtClean="0">
                <a:solidFill>
                  <a:srgbClr val="FF0000"/>
                </a:solidFill>
                <a:cs typeface="B Yekan" pitchFamily="2" charset="-78"/>
              </a:rPr>
            </a:br>
            <a:r>
              <a:rPr lang="fa-IR" sz="3600" b="1" dirty="0">
                <a:solidFill>
                  <a:srgbClr val="FF0000"/>
                </a:solidFill>
                <a:cs typeface="B Yekan" pitchFamily="2" charset="-78"/>
              </a:rPr>
              <a:t/>
            </a:r>
            <a:br>
              <a:rPr lang="fa-IR" sz="3600" b="1" dirty="0">
                <a:solidFill>
                  <a:srgbClr val="FF0000"/>
                </a:solidFill>
                <a:cs typeface="B Yekan" pitchFamily="2" charset="-78"/>
              </a:rPr>
            </a:br>
            <a:r>
              <a:rPr lang="fa-IR" sz="3600" b="1" dirty="0" smtClean="0">
                <a:solidFill>
                  <a:srgbClr val="FF0000"/>
                </a:solidFill>
                <a:cs typeface="B Yekan" pitchFamily="2" charset="-78"/>
              </a:rPr>
              <a:t/>
            </a:r>
            <a:br>
              <a:rPr lang="fa-IR" sz="3600" b="1" dirty="0" smtClean="0">
                <a:solidFill>
                  <a:srgbClr val="FF0000"/>
                </a:solidFill>
                <a:cs typeface="B Yekan" pitchFamily="2" charset="-78"/>
              </a:rPr>
            </a:br>
            <a:r>
              <a:rPr lang="fa-IR" sz="3600" b="1" dirty="0" smtClean="0">
                <a:solidFill>
                  <a:schemeClr val="tx1"/>
                </a:solidFill>
                <a:cs typeface="B Yekan" pitchFamily="2" charset="-78"/>
              </a:rPr>
              <a:t>*</a:t>
            </a:r>
            <a:r>
              <a:rPr lang="fa-IR" sz="3200" b="1" dirty="0" smtClean="0">
                <a:solidFill>
                  <a:srgbClr val="FF0000"/>
                </a:solidFill>
                <a:cs typeface="B Yekan" pitchFamily="2" charset="-78"/>
              </a:rPr>
              <a:t>بین </a:t>
            </a:r>
            <a:r>
              <a:rPr lang="fa-IR" sz="3200" b="1" dirty="0">
                <a:solidFill>
                  <a:srgbClr val="FF0000"/>
                </a:solidFill>
                <a:cs typeface="B Yekan" pitchFamily="2" charset="-78"/>
              </a:rPr>
              <a:t>اندیشه ماکس وبر و نظریه انتقادی، وجوه اشتراک عمده ای وجود دارد</a:t>
            </a:r>
            <a:r>
              <a:rPr lang="fa-IR" sz="3200" b="1" dirty="0" smtClean="0">
                <a:solidFill>
                  <a:srgbClr val="FF0000"/>
                </a:solidFill>
                <a:cs typeface="B Yekan" pitchFamily="2" charset="-78"/>
              </a:rPr>
              <a:t>.</a:t>
            </a:r>
            <a:r>
              <a:rPr lang="fa-IR" sz="3200" dirty="0" smtClean="0">
                <a:solidFill>
                  <a:srgbClr val="FF0000"/>
                </a:solidFill>
                <a:cs typeface="B Yekan" pitchFamily="2" charset="-78"/>
              </a:rPr>
              <a:t/>
            </a:r>
            <a:br>
              <a:rPr lang="fa-IR" sz="3200" dirty="0" smtClean="0">
                <a:solidFill>
                  <a:srgbClr val="FF0000"/>
                </a:solidFill>
                <a:cs typeface="B Yekan" pitchFamily="2" charset="-78"/>
              </a:rPr>
            </a:br>
            <a:r>
              <a:rPr lang="fa-IR" sz="3600" dirty="0">
                <a:solidFill>
                  <a:schemeClr val="tx1"/>
                </a:solidFill>
                <a:cs typeface="B Yekan" pitchFamily="2" charset="-78"/>
              </a:rPr>
              <a:t>*</a:t>
            </a:r>
            <a:r>
              <a:rPr lang="fa-IR" sz="3600" dirty="0" smtClean="0">
                <a:solidFill>
                  <a:srgbClr val="FF0000"/>
                </a:solidFill>
                <a:cs typeface="B Yekan" pitchFamily="2" charset="-78"/>
              </a:rPr>
              <a:t> </a:t>
            </a:r>
            <a:r>
              <a:rPr lang="fa-IR" sz="3600" dirty="0" smtClean="0">
                <a:solidFill>
                  <a:schemeClr val="tx1"/>
                </a:solidFill>
                <a:cs typeface="B Yekan" pitchFamily="2" charset="-78"/>
              </a:rPr>
              <a:t>باور </a:t>
            </a:r>
            <a:r>
              <a:rPr lang="fa-IR" sz="3600" b="1" dirty="0">
                <a:solidFill>
                  <a:srgbClr val="FF0000"/>
                </a:solidFill>
                <a:cs typeface="B Yekan" pitchFamily="2" charset="-78"/>
              </a:rPr>
              <a:t>به عقلانیت تکنولوژیکی </a:t>
            </a:r>
            <a:r>
              <a:rPr lang="fa-IR" sz="3600" dirty="0">
                <a:solidFill>
                  <a:schemeClr val="tx1"/>
                </a:solidFill>
                <a:cs typeface="B Yekan" pitchFamily="2" charset="-78"/>
              </a:rPr>
              <a:t>یا عقلانیتی  که بیانگر نظام اجتماعی مبتنی بر حاکمیت نیروهای مسلط جامعه با تکیه بر تکنولوژی است.</a:t>
            </a:r>
            <a:br>
              <a:rPr lang="fa-IR" sz="3600" dirty="0">
                <a:solidFill>
                  <a:schemeClr val="tx1"/>
                </a:solidFill>
                <a:cs typeface="B Yekan" pitchFamily="2" charset="-78"/>
              </a:rPr>
            </a:br>
            <a:r>
              <a:rPr lang="fa-IR" sz="3600" dirty="0" smtClean="0">
                <a:solidFill>
                  <a:schemeClr val="tx1"/>
                </a:solidFill>
                <a:cs typeface="B Yekan" pitchFamily="2" charset="-78"/>
              </a:rPr>
              <a:t>* نگاه </a:t>
            </a:r>
            <a:r>
              <a:rPr lang="fa-IR" sz="3600" b="1" dirty="0">
                <a:solidFill>
                  <a:srgbClr val="FF0000"/>
                </a:solidFill>
                <a:cs typeface="B Yekan" pitchFamily="2" charset="-78"/>
              </a:rPr>
              <a:t>بدبینانه به دنیای جدید، </a:t>
            </a:r>
            <a:r>
              <a:rPr lang="fa-IR" sz="3600" dirty="0">
                <a:solidFill>
                  <a:schemeClr val="tx1"/>
                </a:solidFill>
                <a:cs typeface="B Yekan" pitchFamily="2" charset="-78"/>
              </a:rPr>
              <a:t>زیرا عقلانیت تکنولوژیکی مسلط است و نیروی مقاومی در جهت نفی آن وجود ندارد.</a:t>
            </a:r>
            <a:br>
              <a:rPr lang="fa-IR" sz="3600" dirty="0">
                <a:solidFill>
                  <a:schemeClr val="tx1"/>
                </a:solidFill>
                <a:cs typeface="B Yekan" pitchFamily="2" charset="-78"/>
              </a:rPr>
            </a:br>
            <a:r>
              <a:rPr lang="fa-IR" sz="3600" dirty="0" smtClean="0">
                <a:solidFill>
                  <a:schemeClr val="tx1"/>
                </a:solidFill>
                <a:cs typeface="B Yekan" pitchFamily="2" charset="-78"/>
              </a:rPr>
              <a:t>مارکوزه </a:t>
            </a:r>
            <a:r>
              <a:rPr lang="fa-IR" sz="3600" dirty="0">
                <a:solidFill>
                  <a:schemeClr val="tx1"/>
                </a:solidFill>
                <a:cs typeface="B Yekan" pitchFamily="2" charset="-78"/>
              </a:rPr>
              <a:t>در کتاب انسان تک ساحتی اظهار کرده است: </a:t>
            </a:r>
            <a:r>
              <a:rPr lang="fa-IR" sz="3600" b="1" dirty="0">
                <a:solidFill>
                  <a:srgbClr val="FF0000"/>
                </a:solidFill>
                <a:cs typeface="B Yekan" pitchFamily="2" charset="-78"/>
              </a:rPr>
              <a:t>دو طبقه اصلی </a:t>
            </a:r>
            <a:r>
              <a:rPr lang="fa-IR" sz="3600" dirty="0">
                <a:solidFill>
                  <a:schemeClr val="tx1"/>
                </a:solidFill>
                <a:cs typeface="B Yekan" pitchFamily="2" charset="-78"/>
              </a:rPr>
              <a:t>جامعه سرمایه داری </a:t>
            </a:r>
            <a:r>
              <a:rPr lang="fa-IR" sz="3600" dirty="0" smtClean="0">
                <a:solidFill>
                  <a:schemeClr val="tx1"/>
                </a:solidFill>
                <a:cs typeface="B Yekan" pitchFamily="2" charset="-78"/>
              </a:rPr>
              <a:t>وجود دارد:</a:t>
            </a:r>
            <a:r>
              <a:rPr lang="fa-IR" sz="3600" dirty="0">
                <a:solidFill>
                  <a:schemeClr val="tx1"/>
                </a:solidFill>
                <a:cs typeface="B Yekan" pitchFamily="2" charset="-78"/>
              </a:rPr>
              <a:t/>
            </a:r>
            <a:br>
              <a:rPr lang="fa-IR" sz="3600" dirty="0">
                <a:solidFill>
                  <a:schemeClr val="tx1"/>
                </a:solidFill>
                <a:cs typeface="B Yekan" pitchFamily="2" charset="-78"/>
              </a:rPr>
            </a:br>
            <a:r>
              <a:rPr lang="fa-IR" sz="2800" b="1" dirty="0" smtClean="0">
                <a:solidFill>
                  <a:srgbClr val="FF0000"/>
                </a:solidFill>
                <a:cs typeface="B Yekan" pitchFamily="2" charset="-78"/>
              </a:rPr>
              <a:t>1- بورژوازی</a:t>
            </a:r>
            <a:br>
              <a:rPr lang="fa-IR" sz="2800" b="1" dirty="0" smtClean="0">
                <a:solidFill>
                  <a:srgbClr val="FF0000"/>
                </a:solidFill>
                <a:cs typeface="B Yekan" pitchFamily="2" charset="-78"/>
              </a:rPr>
            </a:br>
            <a:r>
              <a:rPr lang="fa-IR" sz="2800" b="1" dirty="0" smtClean="0">
                <a:solidFill>
                  <a:srgbClr val="FF0000"/>
                </a:solidFill>
                <a:cs typeface="B Yekan" pitchFamily="2" charset="-78"/>
              </a:rPr>
              <a:t>2- کارگران صنعتی</a:t>
            </a:r>
            <a:r>
              <a:rPr lang="en-US" sz="2800" b="1" dirty="0" smtClean="0">
                <a:solidFill>
                  <a:srgbClr val="FF0000"/>
                </a:solidFill>
                <a:cs typeface="B Yekan" pitchFamily="2" charset="-78"/>
              </a:rPr>
              <a:t/>
            </a:r>
            <a:br>
              <a:rPr lang="en-US" sz="2800" b="1" dirty="0" smtClean="0">
                <a:solidFill>
                  <a:srgbClr val="FF0000"/>
                </a:solidFill>
                <a:cs typeface="B Yekan" pitchFamily="2" charset="-78"/>
              </a:rPr>
            </a:br>
            <a:r>
              <a:rPr lang="en-US" sz="2800" b="1" dirty="0" smtClean="0">
                <a:solidFill>
                  <a:srgbClr val="FF0000"/>
                </a:solidFill>
                <a:cs typeface="B Yekan" pitchFamily="2" charset="-78"/>
              </a:rPr>
              <a:t/>
            </a:r>
            <a:br>
              <a:rPr lang="en-US" sz="2800" b="1" dirty="0" smtClean="0">
                <a:solidFill>
                  <a:srgbClr val="FF0000"/>
                </a:solidFill>
                <a:cs typeface="B Yekan" pitchFamily="2" charset="-78"/>
              </a:rPr>
            </a:br>
            <a:r>
              <a:rPr lang="en-US" sz="2800" b="1" dirty="0">
                <a:solidFill>
                  <a:srgbClr val="FF0000"/>
                </a:solidFill>
                <a:cs typeface="B Yekan" pitchFamily="2" charset="-78"/>
              </a:rPr>
              <a:t/>
            </a:r>
            <a:br>
              <a:rPr lang="en-US" sz="2800" b="1" dirty="0">
                <a:solidFill>
                  <a:srgbClr val="FF0000"/>
                </a:solidFill>
                <a:cs typeface="B Yekan" pitchFamily="2" charset="-78"/>
              </a:rPr>
            </a:br>
            <a:r>
              <a:rPr lang="en-US" sz="2800" b="1" dirty="0" smtClean="0">
                <a:solidFill>
                  <a:srgbClr val="FF0000"/>
                </a:solidFill>
                <a:cs typeface="B Yekan" pitchFamily="2" charset="-78"/>
              </a:rPr>
              <a:t/>
            </a:r>
            <a:br>
              <a:rPr lang="en-US" sz="2800" b="1" dirty="0" smtClean="0">
                <a:solidFill>
                  <a:srgbClr val="FF0000"/>
                </a:solidFill>
                <a:cs typeface="B Yekan" pitchFamily="2" charset="-78"/>
              </a:rPr>
            </a:br>
            <a:endParaRPr lang="en-US" sz="2800" b="1" dirty="0">
              <a:solidFill>
                <a:srgbClr val="FF0000"/>
              </a:solidFill>
              <a:cs typeface="B Yekan" pitchFamily="2" charset="-78"/>
            </a:endParaRPr>
          </a:p>
        </p:txBody>
      </p:sp>
    </p:spTree>
    <p:extLst>
      <p:ext uri="{BB962C8B-B14F-4D97-AF65-F5344CB8AC3E}">
        <p14:creationId xmlns:p14="http://schemas.microsoft.com/office/powerpoint/2010/main" val="24765153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6553200"/>
          </a:xfrm>
        </p:spPr>
        <p:txBody>
          <a:bodyPr>
            <a:noAutofit/>
          </a:bodyPr>
          <a:lstStyle/>
          <a:p>
            <a:pPr algn="r" rtl="1"/>
            <a:r>
              <a:rPr lang="fa-IR" sz="3200" b="1" dirty="0">
                <a:solidFill>
                  <a:srgbClr val="FF0000"/>
                </a:solidFill>
                <a:cs typeface="B Yekan" pitchFamily="2" charset="-78"/>
              </a:rPr>
              <a:t>چون کارگذاری مؤثر در جامعه، ناپدید شده اند </a:t>
            </a:r>
            <a:r>
              <a:rPr lang="fa-IR" sz="3200" dirty="0">
                <a:solidFill>
                  <a:schemeClr val="tx1"/>
                </a:solidFill>
                <a:cs typeface="B Yekan" pitchFamily="2" charset="-78"/>
              </a:rPr>
              <a:t>و هیچ نوع خاص تسلط طبقاتی وجود ندارد</a:t>
            </a:r>
            <a:r>
              <a:rPr lang="fa-IR" sz="3200" dirty="0" smtClean="0">
                <a:solidFill>
                  <a:schemeClr val="tx1"/>
                </a:solidFill>
                <a:cs typeface="B Yekan" pitchFamily="2" charset="-78"/>
              </a:rPr>
              <a:t>.</a:t>
            </a:r>
            <a:br>
              <a:rPr lang="fa-IR" sz="3200" dirty="0" smtClean="0">
                <a:solidFill>
                  <a:schemeClr val="tx1"/>
                </a:solidFill>
                <a:cs typeface="B Yekan" pitchFamily="2" charset="-78"/>
              </a:rPr>
            </a:br>
            <a:r>
              <a:rPr lang="fa-IR" sz="3200" dirty="0" smtClean="0">
                <a:solidFill>
                  <a:schemeClr val="tx1"/>
                </a:solidFill>
                <a:cs typeface="B Yekan" pitchFamily="2" charset="-78"/>
              </a:rPr>
              <a:t> </a:t>
            </a:r>
            <a:r>
              <a:rPr lang="fa-IR" sz="3200" dirty="0">
                <a:solidFill>
                  <a:schemeClr val="tx1"/>
                </a:solidFill>
                <a:cs typeface="B Yekan" pitchFamily="2" charset="-78"/>
              </a:rPr>
              <a:t>در عوض سلطه از طریق قدرت غير شخصی (عقلانیت علمی تکنولوژیکی) که نتیجه مصرف توده ای است و جریان تولید را مطرح می کند، اعمال می </a:t>
            </a:r>
            <a:r>
              <a:rPr lang="fa-IR" sz="3200" dirty="0" smtClean="0">
                <a:solidFill>
                  <a:schemeClr val="tx1"/>
                </a:solidFill>
                <a:cs typeface="B Yekan" pitchFamily="2" charset="-78"/>
              </a:rPr>
              <a:t>شود.                                                  </a:t>
            </a:r>
            <a:r>
              <a:rPr lang="en-US" sz="3200" dirty="0" smtClean="0">
                <a:solidFill>
                  <a:schemeClr val="tx1"/>
                </a:solidFill>
                <a:cs typeface="B Yekan" pitchFamily="2" charset="-78"/>
              </a:rPr>
              <a:t/>
            </a:r>
            <a:br>
              <a:rPr lang="en-US" sz="3200" dirty="0" smtClean="0">
                <a:solidFill>
                  <a:schemeClr val="tx1"/>
                </a:solidFill>
                <a:cs typeface="B Yekan" pitchFamily="2" charset="-78"/>
              </a:rPr>
            </a:br>
            <a:r>
              <a:rPr lang="fa-IR" sz="3600" dirty="0" smtClean="0">
                <a:solidFill>
                  <a:schemeClr val="tx1"/>
                </a:solidFill>
                <a:cs typeface="B Yekan" pitchFamily="2" charset="-78"/>
              </a:rPr>
              <a:t>*</a:t>
            </a:r>
            <a:r>
              <a:rPr lang="fa-IR" sz="3200" dirty="0" smtClean="0">
                <a:solidFill>
                  <a:schemeClr val="tx1"/>
                </a:solidFill>
                <a:cs typeface="B Yekan" pitchFamily="2" charset="-78"/>
              </a:rPr>
              <a:t> </a:t>
            </a:r>
            <a:r>
              <a:rPr lang="fa-IR" sz="3200" b="1" dirty="0" smtClean="0">
                <a:solidFill>
                  <a:srgbClr val="FF0000"/>
                </a:solidFill>
                <a:cs typeface="B Yekan" pitchFamily="2" charset="-78"/>
              </a:rPr>
              <a:t>می </a:t>
            </a:r>
            <a:r>
              <a:rPr lang="fa-IR" sz="3200" b="1" dirty="0">
                <a:solidFill>
                  <a:srgbClr val="FF0000"/>
                </a:solidFill>
                <a:cs typeface="B Yekan" pitchFamily="2" charset="-78"/>
              </a:rPr>
              <a:t>توانیم اصحاب مکتب فرانکفورت را جزو اصلاح طلبین اندیشه ی مارکسیستی بدانیم.  </a:t>
            </a:r>
            <a:r>
              <a:rPr lang="fa-IR" sz="3200" dirty="0">
                <a:solidFill>
                  <a:schemeClr val="tx1"/>
                </a:solidFill>
                <a:cs typeface="B Yekan" pitchFamily="2" charset="-78"/>
              </a:rPr>
              <a:t/>
            </a:r>
            <a:br>
              <a:rPr lang="fa-IR" sz="3200" dirty="0">
                <a:solidFill>
                  <a:schemeClr val="tx1"/>
                </a:solidFill>
                <a:cs typeface="B Yekan" pitchFamily="2" charset="-78"/>
              </a:rPr>
            </a:br>
            <a:r>
              <a:rPr lang="fa-IR" sz="3200" dirty="0" smtClean="0">
                <a:solidFill>
                  <a:schemeClr val="tx1"/>
                </a:solidFill>
                <a:cs typeface="B Yekan" pitchFamily="2" charset="-78"/>
              </a:rPr>
              <a:t>آن </a:t>
            </a:r>
            <a:r>
              <a:rPr lang="fa-IR" sz="3200" dirty="0">
                <a:solidFill>
                  <a:schemeClr val="tx1"/>
                </a:solidFill>
                <a:cs typeface="B Yekan" pitchFamily="2" charset="-78"/>
              </a:rPr>
              <a:t>ها با حفظ چارچوب های اصلی اندیشه مارکسیستی بدانیم</a:t>
            </a:r>
            <a:r>
              <a:rPr lang="fa-IR" sz="3200" dirty="0" smtClean="0">
                <a:solidFill>
                  <a:schemeClr val="tx1"/>
                </a:solidFill>
                <a:cs typeface="B Yekan" pitchFamily="2" charset="-78"/>
              </a:rPr>
              <a:t>.</a:t>
            </a:r>
            <a:br>
              <a:rPr lang="fa-IR" sz="3200" dirty="0" smtClean="0">
                <a:solidFill>
                  <a:schemeClr val="tx1"/>
                </a:solidFill>
                <a:cs typeface="B Yekan" pitchFamily="2" charset="-78"/>
              </a:rPr>
            </a:br>
            <a:r>
              <a:rPr lang="fa-IR" sz="3200" dirty="0" smtClean="0">
                <a:solidFill>
                  <a:schemeClr val="tx1"/>
                </a:solidFill>
                <a:cs typeface="B Yekan" pitchFamily="2" charset="-78"/>
              </a:rPr>
              <a:t>آن </a:t>
            </a:r>
            <a:r>
              <a:rPr lang="fa-IR" sz="3200" dirty="0">
                <a:solidFill>
                  <a:schemeClr val="tx1"/>
                </a:solidFill>
                <a:cs typeface="B Yekan" pitchFamily="2" charset="-78"/>
              </a:rPr>
              <a:t>ها با </a:t>
            </a:r>
            <a:r>
              <a:rPr lang="fa-IR" sz="3200" dirty="0">
                <a:solidFill>
                  <a:srgbClr val="FF0000"/>
                </a:solidFill>
                <a:cs typeface="B Yekan" pitchFamily="2" charset="-78"/>
              </a:rPr>
              <a:t>حفظ چارچوب </a:t>
            </a:r>
            <a:r>
              <a:rPr lang="fa-IR" sz="3200" dirty="0">
                <a:solidFill>
                  <a:schemeClr val="tx1"/>
                </a:solidFill>
                <a:cs typeface="B Yekan" pitchFamily="2" charset="-78"/>
              </a:rPr>
              <a:t>های اندیشه </a:t>
            </a:r>
            <a:r>
              <a:rPr lang="fa-IR" sz="3200" dirty="0">
                <a:solidFill>
                  <a:srgbClr val="FF0000"/>
                </a:solidFill>
                <a:cs typeface="B Yekan" pitchFamily="2" charset="-78"/>
              </a:rPr>
              <a:t>مارکسیستی</a:t>
            </a:r>
            <a:r>
              <a:rPr lang="fa-IR" sz="3200" dirty="0">
                <a:solidFill>
                  <a:schemeClr val="tx1"/>
                </a:solidFill>
                <a:cs typeface="B Yekan" pitchFamily="2" charset="-78"/>
              </a:rPr>
              <a:t> در درون این پارادایم می کوشیدند </a:t>
            </a:r>
            <a:r>
              <a:rPr lang="fa-IR" sz="3200" dirty="0">
                <a:solidFill>
                  <a:srgbClr val="FF0000"/>
                </a:solidFill>
                <a:cs typeface="B Yekan" pitchFamily="2" charset="-78"/>
              </a:rPr>
              <a:t>اصلاحات</a:t>
            </a:r>
            <a:r>
              <a:rPr lang="fa-IR" sz="3200" dirty="0">
                <a:solidFill>
                  <a:schemeClr val="tx1"/>
                </a:solidFill>
                <a:cs typeface="B Yekan" pitchFamily="2" charset="-78"/>
              </a:rPr>
              <a:t> خویش را به وجود آورند.</a:t>
            </a:r>
            <a:endParaRPr lang="en-US" sz="3200" dirty="0">
              <a:solidFill>
                <a:schemeClr val="tx1"/>
              </a:solidFill>
              <a:cs typeface="B Yekan" pitchFamily="2" charset="-78"/>
            </a:endParaRPr>
          </a:p>
        </p:txBody>
      </p:sp>
    </p:spTree>
    <p:extLst>
      <p:ext uri="{BB962C8B-B14F-4D97-AF65-F5344CB8AC3E}">
        <p14:creationId xmlns:p14="http://schemas.microsoft.com/office/powerpoint/2010/main" val="2909604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46127" cy="6553200"/>
          </a:xfrm>
        </p:spPr>
        <p:txBody>
          <a:bodyPr>
            <a:noAutofit/>
          </a:bodyPr>
          <a:lstStyle/>
          <a:p>
            <a:pPr algn="r" rtl="1"/>
            <a:r>
              <a:rPr lang="fa-IR" sz="3000" dirty="0" smtClean="0">
                <a:solidFill>
                  <a:schemeClr val="tx1"/>
                </a:solidFill>
                <a:cs typeface="B Yekan" pitchFamily="2" charset="-78"/>
              </a:rPr>
              <a:t>در واقع کوشش آنها در جهت عناد و دشمنی با این دیدگاه نبود و اگر انتقادی وارد می کردند، آن را باید در جهت همدلی با اندیشه مارکسیستی تفسیر نمود.</a:t>
            </a:r>
            <a:br>
              <a:rPr lang="fa-IR" sz="3000" dirty="0" smtClean="0">
                <a:solidFill>
                  <a:schemeClr val="tx1"/>
                </a:solidFill>
                <a:cs typeface="B Yekan" pitchFamily="2" charset="-78"/>
              </a:rPr>
            </a:br>
            <a:r>
              <a:rPr lang="fa-IR" sz="3000" b="1" dirty="0" smtClean="0">
                <a:solidFill>
                  <a:srgbClr val="FF0000"/>
                </a:solidFill>
                <a:cs typeface="B Yekan" pitchFamily="2" charset="-78"/>
              </a:rPr>
              <a:t>اهمیت مارکس:</a:t>
            </a:r>
            <a:br>
              <a:rPr lang="fa-IR" sz="3000" b="1" dirty="0" smtClean="0">
                <a:solidFill>
                  <a:srgbClr val="FF0000"/>
                </a:solidFill>
                <a:cs typeface="B Yekan" pitchFamily="2" charset="-78"/>
              </a:rPr>
            </a:br>
            <a:r>
              <a:rPr lang="fa-IR" sz="3000" b="1" dirty="0" smtClean="0">
                <a:solidFill>
                  <a:srgbClr val="FF0000"/>
                </a:solidFill>
                <a:cs typeface="B Yekan" pitchFamily="2" charset="-78"/>
              </a:rPr>
              <a:t>1- </a:t>
            </a:r>
            <a:r>
              <a:rPr lang="fa-IR" sz="3000" dirty="0" smtClean="0">
                <a:solidFill>
                  <a:srgbClr val="FF0000"/>
                </a:solidFill>
                <a:cs typeface="B Yekan" pitchFamily="2" charset="-78"/>
              </a:rPr>
              <a:t>در ساختارشکنی آرای او </a:t>
            </a:r>
            <a:br>
              <a:rPr lang="fa-IR" sz="3000" dirty="0" smtClean="0">
                <a:solidFill>
                  <a:srgbClr val="FF0000"/>
                </a:solidFill>
                <a:cs typeface="B Yekan" pitchFamily="2" charset="-78"/>
              </a:rPr>
            </a:br>
            <a:r>
              <a:rPr lang="fa-IR" sz="3000" dirty="0" smtClean="0">
                <a:solidFill>
                  <a:srgbClr val="FF0000"/>
                </a:solidFill>
                <a:cs typeface="B Yekan" pitchFamily="2" charset="-78"/>
              </a:rPr>
              <a:t>2- در عینی شدن و نفوذ شدید افکار او در ساختارهای اجتماعی و سیاسی برخی کشورها ( همچون شوروی قدیم ) دانست.</a:t>
            </a:r>
            <a:br>
              <a:rPr lang="fa-IR" sz="3000" dirty="0" smtClean="0">
                <a:solidFill>
                  <a:srgbClr val="FF0000"/>
                </a:solidFill>
                <a:cs typeface="B Yekan" pitchFamily="2" charset="-78"/>
              </a:rPr>
            </a:br>
            <a:r>
              <a:rPr lang="fa-IR" sz="3000" b="1" dirty="0" smtClean="0">
                <a:solidFill>
                  <a:schemeClr val="tx1"/>
                </a:solidFill>
                <a:cs typeface="B Yekan" pitchFamily="2" charset="-78"/>
              </a:rPr>
              <a:t>عصاره ی اندیشه ی مارکس بر سه مفهوم بنیادین استوار است:</a:t>
            </a:r>
            <a:r>
              <a:rPr lang="fa-IR" sz="3000" b="1" dirty="0" smtClean="0">
                <a:solidFill>
                  <a:srgbClr val="FF0000"/>
                </a:solidFill>
                <a:cs typeface="B Yekan" pitchFamily="2" charset="-78"/>
              </a:rPr>
              <a:t/>
            </a:r>
            <a:br>
              <a:rPr lang="fa-IR" sz="3000" b="1" dirty="0" smtClean="0">
                <a:solidFill>
                  <a:srgbClr val="FF0000"/>
                </a:solidFill>
                <a:cs typeface="B Yekan" pitchFamily="2" charset="-78"/>
              </a:rPr>
            </a:br>
            <a:r>
              <a:rPr lang="fa-IR" sz="3000" b="1" dirty="0" smtClean="0">
                <a:solidFill>
                  <a:srgbClr val="FF0000"/>
                </a:solidFill>
                <a:cs typeface="B Yekan" pitchFamily="2" charset="-78"/>
              </a:rPr>
              <a:t> 1- </a:t>
            </a:r>
            <a:r>
              <a:rPr lang="fa-IR" sz="3000" dirty="0" smtClean="0">
                <a:solidFill>
                  <a:srgbClr val="FF0000"/>
                </a:solidFill>
                <a:cs typeface="B Yekan" pitchFamily="2" charset="-78"/>
              </a:rPr>
              <a:t>دیالکتیک</a:t>
            </a:r>
            <a:br>
              <a:rPr lang="fa-IR" sz="3000" dirty="0" smtClean="0">
                <a:solidFill>
                  <a:srgbClr val="FF0000"/>
                </a:solidFill>
                <a:cs typeface="B Yekan" pitchFamily="2" charset="-78"/>
              </a:rPr>
            </a:br>
            <a:r>
              <a:rPr lang="fa-IR" sz="3000" dirty="0" smtClean="0">
                <a:solidFill>
                  <a:srgbClr val="FF0000"/>
                </a:solidFill>
                <a:cs typeface="B Yekan" pitchFamily="2" charset="-78"/>
              </a:rPr>
              <a:t>2- ماتریالیسم فلسفی</a:t>
            </a:r>
            <a:br>
              <a:rPr lang="fa-IR" sz="3000" dirty="0" smtClean="0">
                <a:solidFill>
                  <a:srgbClr val="FF0000"/>
                </a:solidFill>
                <a:cs typeface="B Yekan" pitchFamily="2" charset="-78"/>
              </a:rPr>
            </a:br>
            <a:r>
              <a:rPr lang="fa-IR" sz="3000" dirty="0" smtClean="0">
                <a:solidFill>
                  <a:srgbClr val="FF0000"/>
                </a:solidFill>
                <a:cs typeface="B Yekan" pitchFamily="2" charset="-78"/>
              </a:rPr>
              <a:t> 3- ماتریالیسم تاریخی. </a:t>
            </a:r>
            <a:br>
              <a:rPr lang="fa-IR" sz="3000" dirty="0" smtClean="0">
                <a:solidFill>
                  <a:srgbClr val="FF0000"/>
                </a:solidFill>
                <a:cs typeface="B Yekan" pitchFamily="2" charset="-78"/>
              </a:rPr>
            </a:br>
            <a:r>
              <a:rPr lang="fa-IR" sz="3000" dirty="0">
                <a:solidFill>
                  <a:srgbClr val="FF0000"/>
                </a:solidFill>
                <a:cs typeface="B Yekan" pitchFamily="2" charset="-78"/>
              </a:rPr>
              <a:t/>
            </a:r>
            <a:br>
              <a:rPr lang="fa-IR" sz="3000" dirty="0">
                <a:solidFill>
                  <a:srgbClr val="FF0000"/>
                </a:solidFill>
                <a:cs typeface="B Yekan" pitchFamily="2" charset="-78"/>
              </a:rPr>
            </a:br>
            <a:endParaRPr lang="en-US" sz="3000" dirty="0">
              <a:solidFill>
                <a:srgbClr val="FF0000"/>
              </a:solidFill>
              <a:cs typeface="B Yekan" pitchFamily="2" charset="-78"/>
            </a:endParaRPr>
          </a:p>
        </p:txBody>
      </p:sp>
    </p:spTree>
    <p:extLst>
      <p:ext uri="{BB962C8B-B14F-4D97-AF65-F5344CB8AC3E}">
        <p14:creationId xmlns:p14="http://schemas.microsoft.com/office/powerpoint/2010/main" val="39417789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915400" cy="6629400"/>
          </a:xfrm>
        </p:spPr>
        <p:txBody>
          <a:bodyPr>
            <a:noAutofit/>
          </a:bodyPr>
          <a:lstStyle/>
          <a:p>
            <a:pPr algn="r" rtl="1"/>
            <a:r>
              <a:rPr lang="fa-IR" sz="3200" dirty="0" smtClean="0">
                <a:solidFill>
                  <a:schemeClr val="tx1"/>
                </a:solidFill>
                <a:cs typeface="B Yekan" pitchFamily="2" charset="-78"/>
              </a:rPr>
              <a:t/>
            </a:r>
            <a:br>
              <a:rPr lang="fa-IR" sz="3200" dirty="0" smtClean="0">
                <a:solidFill>
                  <a:schemeClr val="tx1"/>
                </a:solidFill>
                <a:cs typeface="B Yekan" pitchFamily="2" charset="-78"/>
              </a:rPr>
            </a:br>
            <a:r>
              <a:rPr lang="fa-IR" sz="3200" dirty="0">
                <a:solidFill>
                  <a:schemeClr val="tx1"/>
                </a:solidFill>
                <a:cs typeface="B Yekan" pitchFamily="2" charset="-78"/>
              </a:rPr>
              <a:t/>
            </a:r>
            <a:br>
              <a:rPr lang="fa-IR" sz="3200" dirty="0">
                <a:solidFill>
                  <a:schemeClr val="tx1"/>
                </a:solidFill>
                <a:cs typeface="B Yekan" pitchFamily="2" charset="-78"/>
              </a:rPr>
            </a:br>
            <a:r>
              <a:rPr lang="fa-IR" sz="3200" dirty="0" smtClean="0">
                <a:solidFill>
                  <a:schemeClr val="tx1"/>
                </a:solidFill>
                <a:cs typeface="B Yekan" pitchFamily="2" charset="-78"/>
              </a:rPr>
              <a:t/>
            </a:r>
            <a:br>
              <a:rPr lang="fa-IR" sz="3200" dirty="0" smtClean="0">
                <a:solidFill>
                  <a:schemeClr val="tx1"/>
                </a:solidFill>
                <a:cs typeface="B Yekan" pitchFamily="2" charset="-78"/>
              </a:rPr>
            </a:br>
            <a:r>
              <a:rPr lang="fa-IR" sz="3200" dirty="0">
                <a:solidFill>
                  <a:schemeClr val="tx1"/>
                </a:solidFill>
                <a:cs typeface="B Yekan" pitchFamily="2" charset="-78"/>
              </a:rPr>
              <a:t/>
            </a:r>
            <a:br>
              <a:rPr lang="fa-IR" sz="3200" dirty="0">
                <a:solidFill>
                  <a:schemeClr val="tx1"/>
                </a:solidFill>
                <a:cs typeface="B Yekan" pitchFamily="2" charset="-78"/>
              </a:rPr>
            </a:br>
            <a:r>
              <a:rPr lang="fa-IR" sz="3200" dirty="0" smtClean="0">
                <a:solidFill>
                  <a:schemeClr val="tx1"/>
                </a:solidFill>
                <a:cs typeface="B Yekan" pitchFamily="2" charset="-78"/>
              </a:rPr>
              <a:t/>
            </a:r>
            <a:br>
              <a:rPr lang="fa-IR" sz="3200" dirty="0" smtClean="0">
                <a:solidFill>
                  <a:schemeClr val="tx1"/>
                </a:solidFill>
                <a:cs typeface="B Yekan" pitchFamily="2" charset="-78"/>
              </a:rPr>
            </a:br>
            <a:r>
              <a:rPr lang="fa-IR" sz="3200" dirty="0" smtClean="0">
                <a:solidFill>
                  <a:schemeClr val="tx1"/>
                </a:solidFill>
                <a:cs typeface="B Yekan" pitchFamily="2" charset="-78"/>
              </a:rPr>
              <a:t>مفهوم </a:t>
            </a:r>
            <a:r>
              <a:rPr lang="fa-IR" sz="3200" dirty="0">
                <a:solidFill>
                  <a:schemeClr val="tx1"/>
                </a:solidFill>
                <a:cs typeface="B Yekan" pitchFamily="2" charset="-78"/>
              </a:rPr>
              <a:t>دیالکتیک در اندیشه مارکس بر این امر تأکید دارد که واقعیت اجتماعی همواره در حال تغییر و تحول   می </a:t>
            </a:r>
            <a:r>
              <a:rPr lang="fa-IR" sz="3200" dirty="0" smtClean="0">
                <a:solidFill>
                  <a:schemeClr val="tx1"/>
                </a:solidFill>
                <a:cs typeface="B Yekan" pitchFamily="2" charset="-78"/>
              </a:rPr>
              <a:t>باشد.</a:t>
            </a:r>
            <a:br>
              <a:rPr lang="fa-IR" sz="3200" dirty="0" smtClean="0">
                <a:solidFill>
                  <a:schemeClr val="tx1"/>
                </a:solidFill>
                <a:cs typeface="B Yekan" pitchFamily="2" charset="-78"/>
              </a:rPr>
            </a:br>
            <a:r>
              <a:rPr lang="fa-IR" sz="3200" dirty="0" smtClean="0">
                <a:solidFill>
                  <a:schemeClr val="tx1"/>
                </a:solidFill>
                <a:cs typeface="B Yekan" pitchFamily="2" charset="-78"/>
              </a:rPr>
              <a:t> </a:t>
            </a:r>
            <a:r>
              <a:rPr lang="fa-IR" sz="3200" dirty="0">
                <a:solidFill>
                  <a:schemeClr val="tx1"/>
                </a:solidFill>
                <a:cs typeface="B Yekan" pitchFamily="2" charset="-78"/>
              </a:rPr>
              <a:t>که این تحولات وابسته به یکدیگر بوده و </a:t>
            </a:r>
            <a:r>
              <a:rPr lang="fa-IR" sz="3200" b="1" dirty="0">
                <a:solidFill>
                  <a:srgbClr val="FF0000"/>
                </a:solidFill>
                <a:cs typeface="B Yekan" pitchFamily="2" charset="-78"/>
              </a:rPr>
              <a:t>تضاد، عامل اصلی </a:t>
            </a:r>
            <a:r>
              <a:rPr lang="fa-IR" sz="3200" dirty="0">
                <a:solidFill>
                  <a:schemeClr val="tx1"/>
                </a:solidFill>
                <a:cs typeface="B Yekan" pitchFamily="2" charset="-78"/>
              </a:rPr>
              <a:t>در پدید آمدن این تحولات است که در نهایت این تحولات </a:t>
            </a:r>
            <a:r>
              <a:rPr lang="fa-IR" sz="3200" dirty="0">
                <a:solidFill>
                  <a:srgbClr val="FF0000"/>
                </a:solidFill>
                <a:cs typeface="B Yekan" pitchFamily="2" charset="-78"/>
              </a:rPr>
              <a:t>جامعه را به سوی آینده ای متفاوت جهش  </a:t>
            </a:r>
            <a:r>
              <a:rPr lang="fa-IR" sz="3200" dirty="0">
                <a:solidFill>
                  <a:schemeClr val="tx1"/>
                </a:solidFill>
                <a:cs typeface="B Yekan" pitchFamily="2" charset="-78"/>
              </a:rPr>
              <a:t>می دهد. </a:t>
            </a:r>
            <a:br>
              <a:rPr lang="fa-IR" sz="3200" dirty="0">
                <a:solidFill>
                  <a:schemeClr val="tx1"/>
                </a:solidFill>
                <a:cs typeface="B Yekan" pitchFamily="2" charset="-78"/>
              </a:rPr>
            </a:br>
            <a:r>
              <a:rPr lang="en-US" sz="3200" dirty="0" smtClean="0">
                <a:solidFill>
                  <a:schemeClr val="tx1"/>
                </a:solidFill>
                <a:cs typeface="B Yekan" pitchFamily="2" charset="-78"/>
              </a:rPr>
              <a:t/>
            </a:r>
            <a:br>
              <a:rPr lang="en-US" sz="3200" dirty="0" smtClean="0">
                <a:solidFill>
                  <a:schemeClr val="tx1"/>
                </a:solidFill>
                <a:cs typeface="B Yekan" pitchFamily="2" charset="-78"/>
              </a:rPr>
            </a:br>
            <a:r>
              <a:rPr lang="fa-IR" sz="3200" dirty="0" smtClean="0">
                <a:solidFill>
                  <a:schemeClr val="tx1"/>
                </a:solidFill>
                <a:cs typeface="B Yekan" pitchFamily="2" charset="-78"/>
              </a:rPr>
              <a:t/>
            </a:r>
            <a:br>
              <a:rPr lang="fa-IR" sz="3200" dirty="0" smtClean="0">
                <a:solidFill>
                  <a:schemeClr val="tx1"/>
                </a:solidFill>
                <a:cs typeface="B Yekan" pitchFamily="2" charset="-78"/>
              </a:rPr>
            </a:br>
            <a:r>
              <a:rPr lang="fa-IR" sz="3200" dirty="0">
                <a:solidFill>
                  <a:schemeClr val="tx1"/>
                </a:solidFill>
                <a:cs typeface="B Yekan" pitchFamily="2" charset="-78"/>
              </a:rPr>
              <a:t/>
            </a:r>
            <a:br>
              <a:rPr lang="fa-IR" sz="3200" dirty="0">
                <a:solidFill>
                  <a:schemeClr val="tx1"/>
                </a:solidFill>
                <a:cs typeface="B Yekan" pitchFamily="2" charset="-78"/>
              </a:rPr>
            </a:br>
            <a:r>
              <a:rPr lang="fa-IR" sz="3200" dirty="0" smtClean="0">
                <a:solidFill>
                  <a:schemeClr val="tx1"/>
                </a:solidFill>
                <a:cs typeface="B Yekan" pitchFamily="2" charset="-78"/>
              </a:rPr>
              <a:t/>
            </a:r>
            <a:br>
              <a:rPr lang="fa-IR" sz="3200" dirty="0" smtClean="0">
                <a:solidFill>
                  <a:schemeClr val="tx1"/>
                </a:solidFill>
                <a:cs typeface="B Yekan" pitchFamily="2" charset="-78"/>
              </a:rPr>
            </a:br>
            <a:r>
              <a:rPr lang="fa-IR" sz="3200" dirty="0">
                <a:solidFill>
                  <a:schemeClr val="tx1"/>
                </a:solidFill>
                <a:cs typeface="B Yekan" pitchFamily="2" charset="-78"/>
              </a:rPr>
              <a:t/>
            </a:r>
            <a:br>
              <a:rPr lang="fa-IR" sz="3200" dirty="0">
                <a:solidFill>
                  <a:schemeClr val="tx1"/>
                </a:solidFill>
                <a:cs typeface="B Yekan" pitchFamily="2" charset="-78"/>
              </a:rPr>
            </a:br>
            <a:r>
              <a:rPr lang="fa-IR" sz="3200" b="1" dirty="0">
                <a:solidFill>
                  <a:srgbClr val="FF0000"/>
                </a:solidFill>
                <a:cs typeface="B Yekan" pitchFamily="2" charset="-78"/>
              </a:rPr>
              <a:t/>
            </a:r>
            <a:br>
              <a:rPr lang="fa-IR" sz="3200" b="1" dirty="0">
                <a:solidFill>
                  <a:srgbClr val="FF0000"/>
                </a:solidFill>
                <a:cs typeface="B Yekan" pitchFamily="2" charset="-78"/>
              </a:rPr>
            </a:br>
            <a:endParaRPr lang="en-US" sz="3200" b="1" dirty="0">
              <a:solidFill>
                <a:srgbClr val="FF0000"/>
              </a:solidFill>
              <a:cs typeface="B Yekan" pitchFamily="2" charset="-78"/>
            </a:endParaRPr>
          </a:p>
        </p:txBody>
      </p:sp>
    </p:spTree>
    <p:extLst>
      <p:ext uri="{BB962C8B-B14F-4D97-AF65-F5344CB8AC3E}">
        <p14:creationId xmlns:p14="http://schemas.microsoft.com/office/powerpoint/2010/main" val="35860219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6629400"/>
          </a:xfrm>
        </p:spPr>
        <p:txBody>
          <a:bodyPr>
            <a:noAutofit/>
          </a:bodyPr>
          <a:lstStyle/>
          <a:p>
            <a:pPr algn="r" rtl="1"/>
            <a:r>
              <a:rPr lang="en-US" sz="3000" dirty="0" smtClean="0">
                <a:solidFill>
                  <a:schemeClr val="tx1"/>
                </a:solidFill>
                <a:cs typeface="B Yekan" pitchFamily="2" charset="-78"/>
              </a:rPr>
              <a:t/>
            </a:r>
            <a:br>
              <a:rPr lang="en-US" sz="3000" dirty="0" smtClean="0">
                <a:solidFill>
                  <a:schemeClr val="tx1"/>
                </a:solidFill>
                <a:cs typeface="B Yekan" pitchFamily="2" charset="-78"/>
              </a:rPr>
            </a:br>
            <a:r>
              <a:rPr lang="en-US" sz="3000" dirty="0">
                <a:solidFill>
                  <a:schemeClr val="tx1"/>
                </a:solidFill>
                <a:cs typeface="B Yekan" pitchFamily="2" charset="-78"/>
              </a:rPr>
              <a:t/>
            </a:r>
            <a:br>
              <a:rPr lang="en-US" sz="3000" dirty="0">
                <a:solidFill>
                  <a:schemeClr val="tx1"/>
                </a:solidFill>
                <a:cs typeface="B Yekan" pitchFamily="2" charset="-78"/>
              </a:rPr>
            </a:br>
            <a:r>
              <a:rPr lang="en-US" sz="3000" dirty="0" smtClean="0">
                <a:solidFill>
                  <a:schemeClr val="tx1"/>
                </a:solidFill>
                <a:cs typeface="B Yekan" pitchFamily="2" charset="-78"/>
              </a:rPr>
              <a:t/>
            </a:r>
            <a:br>
              <a:rPr lang="en-US" sz="3000" dirty="0" smtClean="0">
                <a:solidFill>
                  <a:schemeClr val="tx1"/>
                </a:solidFill>
                <a:cs typeface="B Yekan" pitchFamily="2" charset="-78"/>
              </a:rPr>
            </a:br>
            <a:r>
              <a:rPr lang="en-US" sz="3000" dirty="0">
                <a:solidFill>
                  <a:schemeClr val="tx1"/>
                </a:solidFill>
                <a:cs typeface="B Yekan" pitchFamily="2" charset="-78"/>
              </a:rPr>
              <a:t> </a:t>
            </a:r>
            <a:r>
              <a:rPr lang="fa-IR" sz="3000" dirty="0" smtClean="0">
                <a:solidFill>
                  <a:srgbClr val="FF0000"/>
                </a:solidFill>
                <a:cs typeface="B Yekan" pitchFamily="2" charset="-78"/>
              </a:rPr>
              <a:t>ماتریالیسم </a:t>
            </a:r>
            <a:r>
              <a:rPr lang="fa-IR" sz="3000" dirty="0">
                <a:solidFill>
                  <a:srgbClr val="FF0000"/>
                </a:solidFill>
                <a:cs typeface="B Yekan" pitchFamily="2" charset="-78"/>
              </a:rPr>
              <a:t>فلسفی </a:t>
            </a:r>
            <a:r>
              <a:rPr lang="fa-IR" sz="3000" dirty="0">
                <a:solidFill>
                  <a:schemeClr val="tx1"/>
                </a:solidFill>
                <a:cs typeface="B Yekan" pitchFamily="2" charset="-78"/>
              </a:rPr>
              <a:t>به سه وجه عمده تقسیم می شود</a:t>
            </a:r>
            <a:r>
              <a:rPr lang="fa-IR" sz="3000" dirty="0" smtClean="0">
                <a:solidFill>
                  <a:schemeClr val="tx1"/>
                </a:solidFill>
                <a:cs typeface="B Yekan" pitchFamily="2" charset="-78"/>
              </a:rPr>
              <a:t>:</a:t>
            </a:r>
            <a:r>
              <a:rPr lang="en-US" sz="3000" dirty="0">
                <a:solidFill>
                  <a:schemeClr val="tx1"/>
                </a:solidFill>
                <a:cs typeface="B Yekan" pitchFamily="2" charset="-78"/>
              </a:rPr>
              <a:t/>
            </a:r>
            <a:br>
              <a:rPr lang="en-US" sz="3000" dirty="0">
                <a:solidFill>
                  <a:schemeClr val="tx1"/>
                </a:solidFill>
                <a:cs typeface="B Yekan" pitchFamily="2" charset="-78"/>
              </a:rPr>
            </a:br>
            <a:r>
              <a:rPr lang="fa-IR" sz="3000" dirty="0">
                <a:solidFill>
                  <a:schemeClr val="tx1"/>
                </a:solidFill>
                <a:cs typeface="B Yekan" pitchFamily="2" charset="-78"/>
              </a:rPr>
              <a:t/>
            </a:r>
            <a:br>
              <a:rPr lang="fa-IR" sz="3000" dirty="0">
                <a:solidFill>
                  <a:schemeClr val="tx1"/>
                </a:solidFill>
                <a:cs typeface="B Yekan" pitchFamily="2" charset="-78"/>
              </a:rPr>
            </a:br>
            <a:r>
              <a:rPr lang="fa-IR" sz="2800" dirty="0">
                <a:solidFill>
                  <a:schemeClr val="tx1"/>
                </a:solidFill>
                <a:cs typeface="B Yekan" pitchFamily="2" charset="-78"/>
              </a:rPr>
              <a:t>1- </a:t>
            </a:r>
            <a:r>
              <a:rPr lang="fa-IR" sz="2800" b="1" dirty="0">
                <a:solidFill>
                  <a:srgbClr val="0070C0"/>
                </a:solidFill>
                <a:cs typeface="B Yekan" pitchFamily="2" charset="-78"/>
              </a:rPr>
              <a:t>ماتریالیسم </a:t>
            </a:r>
            <a:r>
              <a:rPr lang="fa-IR" sz="2800" dirty="0">
                <a:solidFill>
                  <a:schemeClr val="tx1"/>
                </a:solidFill>
                <a:cs typeface="B Yekan" pitchFamily="2" charset="-78"/>
              </a:rPr>
              <a:t>: در این </a:t>
            </a:r>
            <a:r>
              <a:rPr lang="fa-IR" sz="2800" dirty="0" smtClean="0">
                <a:solidFill>
                  <a:schemeClr val="tx1"/>
                </a:solidFill>
                <a:cs typeface="B Yekan" pitchFamily="2" charset="-78"/>
              </a:rPr>
              <a:t>وجه </a:t>
            </a:r>
            <a:r>
              <a:rPr lang="fa-IR" sz="2800" dirty="0">
                <a:solidFill>
                  <a:schemeClr val="tx1"/>
                </a:solidFill>
                <a:cs typeface="B Yekan" pitchFamily="2" charset="-78"/>
              </a:rPr>
              <a:t>بر این امر تاکید می شود </a:t>
            </a:r>
            <a:r>
              <a:rPr lang="fa-IR" sz="2800" b="1" dirty="0">
                <a:solidFill>
                  <a:srgbClr val="FF0000"/>
                </a:solidFill>
                <a:cs typeface="B Yekan" pitchFamily="2" charset="-78"/>
              </a:rPr>
              <a:t>که جهان از ماده تشکیل </a:t>
            </a:r>
            <a:r>
              <a:rPr lang="fa-IR" sz="2800" dirty="0">
                <a:solidFill>
                  <a:schemeClr val="tx1"/>
                </a:solidFill>
                <a:cs typeface="B Yekan" pitchFamily="2" charset="-78"/>
              </a:rPr>
              <a:t>شده است و </a:t>
            </a:r>
            <a:r>
              <a:rPr lang="fa-IR" sz="2800" b="1" dirty="0">
                <a:solidFill>
                  <a:srgbClr val="FF0000"/>
                </a:solidFill>
                <a:cs typeface="B Yekan" pitchFamily="2" charset="-78"/>
              </a:rPr>
              <a:t>تغییر و تحول در </a:t>
            </a:r>
            <a:r>
              <a:rPr lang="fa-IR" sz="2800" dirty="0">
                <a:solidFill>
                  <a:schemeClr val="tx1"/>
                </a:solidFill>
                <a:cs typeface="B Yekan" pitchFamily="2" charset="-78"/>
              </a:rPr>
              <a:t>ایده از </a:t>
            </a:r>
            <a:r>
              <a:rPr lang="fa-IR" sz="2800" b="1" dirty="0">
                <a:solidFill>
                  <a:srgbClr val="FF0000"/>
                </a:solidFill>
                <a:cs typeface="B Yekan" pitchFamily="2" charset="-78"/>
              </a:rPr>
              <a:t>ماده ریشه </a:t>
            </a:r>
            <a:r>
              <a:rPr lang="fa-IR" sz="2800" dirty="0">
                <a:solidFill>
                  <a:schemeClr val="tx1"/>
                </a:solidFill>
                <a:cs typeface="B Yekan" pitchFamily="2" charset="-78"/>
              </a:rPr>
              <a:t>می گیرد. </a:t>
            </a:r>
            <a:br>
              <a:rPr lang="fa-IR" sz="2800" dirty="0">
                <a:solidFill>
                  <a:schemeClr val="tx1"/>
                </a:solidFill>
                <a:cs typeface="B Yekan" pitchFamily="2" charset="-78"/>
              </a:rPr>
            </a:br>
            <a:r>
              <a:rPr lang="fa-IR" sz="2800" dirty="0">
                <a:solidFill>
                  <a:schemeClr val="tx1"/>
                </a:solidFill>
                <a:cs typeface="B Yekan" pitchFamily="2" charset="-78"/>
              </a:rPr>
              <a:t>2 - </a:t>
            </a:r>
            <a:r>
              <a:rPr lang="fa-IR" sz="2800" b="1" dirty="0">
                <a:solidFill>
                  <a:srgbClr val="0070C0"/>
                </a:solidFill>
                <a:cs typeface="B Yekan" pitchFamily="2" charset="-78"/>
              </a:rPr>
              <a:t>امپریسم </a:t>
            </a:r>
            <a:r>
              <a:rPr lang="fa-IR" sz="2800" dirty="0">
                <a:solidFill>
                  <a:schemeClr val="tx1"/>
                </a:solidFill>
                <a:cs typeface="B Yekan" pitchFamily="2" charset="-78"/>
              </a:rPr>
              <a:t>: بدین معنا که </a:t>
            </a:r>
            <a:r>
              <a:rPr lang="fa-IR" sz="2800" b="1" dirty="0">
                <a:solidFill>
                  <a:srgbClr val="FF0000"/>
                </a:solidFill>
                <a:cs typeface="B Yekan" pitchFamily="2" charset="-78"/>
              </a:rPr>
              <a:t>شناخت</a:t>
            </a:r>
            <a:r>
              <a:rPr lang="fa-IR" sz="2800" dirty="0">
                <a:solidFill>
                  <a:schemeClr val="tx1"/>
                </a:solidFill>
                <a:cs typeface="B Yekan" pitchFamily="2" charset="-78"/>
              </a:rPr>
              <a:t> جز از طریق به کار گیری </a:t>
            </a:r>
            <a:r>
              <a:rPr lang="fa-IR" sz="2800" b="1" dirty="0">
                <a:solidFill>
                  <a:srgbClr val="FF0000"/>
                </a:solidFill>
                <a:cs typeface="B Yekan" pitchFamily="2" charset="-78"/>
              </a:rPr>
              <a:t>حواس آدمی </a:t>
            </a:r>
            <a:r>
              <a:rPr lang="fa-IR" sz="2800" dirty="0">
                <a:solidFill>
                  <a:schemeClr val="tx1"/>
                </a:solidFill>
                <a:cs typeface="B Yekan" pitchFamily="2" charset="-78"/>
              </a:rPr>
              <a:t>ممکن نیست.</a:t>
            </a:r>
            <a:br>
              <a:rPr lang="fa-IR" sz="2800" dirty="0">
                <a:solidFill>
                  <a:schemeClr val="tx1"/>
                </a:solidFill>
                <a:cs typeface="B Yekan" pitchFamily="2" charset="-78"/>
              </a:rPr>
            </a:br>
            <a:r>
              <a:rPr lang="fa-IR" sz="2800" dirty="0">
                <a:solidFill>
                  <a:schemeClr val="tx1"/>
                </a:solidFill>
                <a:cs typeface="B Yekan" pitchFamily="2" charset="-78"/>
              </a:rPr>
              <a:t>3 -</a:t>
            </a:r>
            <a:r>
              <a:rPr lang="fa-IR" sz="2800" b="1" dirty="0">
                <a:solidFill>
                  <a:srgbClr val="0070C0"/>
                </a:solidFill>
                <a:cs typeface="B Yekan" pitchFamily="2" charset="-78"/>
              </a:rPr>
              <a:t> دگماتیسم </a:t>
            </a:r>
            <a:r>
              <a:rPr lang="fa-IR" sz="2800" dirty="0">
                <a:solidFill>
                  <a:schemeClr val="tx1"/>
                </a:solidFill>
                <a:cs typeface="B Yekan" pitchFamily="2" charset="-78"/>
              </a:rPr>
              <a:t>: این است و جز این نیست، </a:t>
            </a:r>
            <a:r>
              <a:rPr lang="fa-IR" sz="2800" b="1" dirty="0">
                <a:solidFill>
                  <a:srgbClr val="FF0000"/>
                </a:solidFill>
                <a:cs typeface="B Yekan" pitchFamily="2" charset="-78"/>
              </a:rPr>
              <a:t>وجه مادی جهان </a:t>
            </a:r>
            <a:r>
              <a:rPr lang="fa-IR" sz="2800" dirty="0">
                <a:solidFill>
                  <a:schemeClr val="tx1"/>
                </a:solidFill>
                <a:cs typeface="B Yekan" pitchFamily="2" charset="-78"/>
              </a:rPr>
              <a:t>زیربنای </a:t>
            </a:r>
            <a:r>
              <a:rPr lang="fa-IR" sz="2800" b="1" dirty="0">
                <a:solidFill>
                  <a:srgbClr val="FF0000"/>
                </a:solidFill>
                <a:cs typeface="B Yekan" pitchFamily="2" charset="-78"/>
              </a:rPr>
              <a:t>وجه فرهنگی </a:t>
            </a:r>
            <a:r>
              <a:rPr lang="fa-IR" sz="2800" dirty="0">
                <a:solidFill>
                  <a:schemeClr val="tx1"/>
                </a:solidFill>
                <a:cs typeface="B Yekan" pitchFamily="2" charset="-78"/>
              </a:rPr>
              <a:t>آن است و همچنین </a:t>
            </a:r>
            <a:r>
              <a:rPr lang="fa-IR" sz="2800" b="1" dirty="0">
                <a:solidFill>
                  <a:srgbClr val="FF0000"/>
                </a:solidFill>
                <a:cs typeface="B Yekan" pitchFamily="2" charset="-78"/>
              </a:rPr>
              <a:t>شناخت</a:t>
            </a:r>
            <a:r>
              <a:rPr lang="fa-IR" sz="2800" dirty="0">
                <a:solidFill>
                  <a:schemeClr val="tx1"/>
                </a:solidFill>
                <a:cs typeface="B Yekan" pitchFamily="2" charset="-78"/>
              </a:rPr>
              <a:t> تنها از </a:t>
            </a:r>
            <a:r>
              <a:rPr lang="fa-IR" sz="2800" b="1" dirty="0">
                <a:solidFill>
                  <a:srgbClr val="FF0000"/>
                </a:solidFill>
                <a:cs typeface="B Yekan" pitchFamily="2" charset="-78"/>
              </a:rPr>
              <a:t>طریق حواس </a:t>
            </a:r>
            <a:r>
              <a:rPr lang="fa-IR" sz="2800" dirty="0">
                <a:solidFill>
                  <a:schemeClr val="tx1"/>
                </a:solidFill>
                <a:cs typeface="B Yekan" pitchFamily="2" charset="-78"/>
              </a:rPr>
              <a:t>ممکن نیست.</a:t>
            </a:r>
            <a:br>
              <a:rPr lang="fa-IR" sz="2800" dirty="0">
                <a:solidFill>
                  <a:schemeClr val="tx1"/>
                </a:solidFill>
                <a:cs typeface="B Yekan" pitchFamily="2" charset="-78"/>
              </a:rPr>
            </a:br>
            <a:r>
              <a:rPr lang="fa-IR" sz="2800" dirty="0">
                <a:solidFill>
                  <a:schemeClr val="tx1"/>
                </a:solidFill>
                <a:cs typeface="B Yekan" pitchFamily="2" charset="-78"/>
              </a:rPr>
              <a:t>و در </a:t>
            </a:r>
            <a:r>
              <a:rPr lang="fa-IR" sz="2800" b="1" dirty="0">
                <a:solidFill>
                  <a:srgbClr val="FF0000"/>
                </a:solidFill>
                <a:cs typeface="B Yekan" pitchFamily="2" charset="-78"/>
              </a:rPr>
              <a:t>نهایت ماتریالیسم </a:t>
            </a:r>
            <a:r>
              <a:rPr lang="fa-IR" sz="2800" dirty="0">
                <a:solidFill>
                  <a:schemeClr val="tx1"/>
                </a:solidFill>
                <a:cs typeface="B Yekan" pitchFamily="2" charset="-78"/>
              </a:rPr>
              <a:t>تاریخی در </a:t>
            </a:r>
            <a:r>
              <a:rPr lang="fa-IR" sz="2800" b="1" dirty="0">
                <a:solidFill>
                  <a:srgbClr val="FF0000"/>
                </a:solidFill>
                <a:cs typeface="B Yekan" pitchFamily="2" charset="-78"/>
              </a:rPr>
              <a:t>اندیشه مارکس </a:t>
            </a:r>
            <a:r>
              <a:rPr lang="fa-IR" sz="2800" dirty="0">
                <a:solidFill>
                  <a:schemeClr val="tx1"/>
                </a:solidFill>
                <a:cs typeface="B Yekan" pitchFamily="2" charset="-78"/>
              </a:rPr>
              <a:t>بر این امر تأکید می ورزد که روند حرکت جامعه و تاریخ بنا بر دو اصل </a:t>
            </a:r>
            <a:r>
              <a:rPr lang="fa-IR" sz="2800" dirty="0" smtClean="0">
                <a:solidFill>
                  <a:schemeClr val="tx1"/>
                </a:solidFill>
                <a:cs typeface="B Yekan" pitchFamily="2" charset="-78"/>
              </a:rPr>
              <a:t>قبلی:</a:t>
            </a:r>
            <a:br>
              <a:rPr lang="fa-IR" sz="2800" dirty="0" smtClean="0">
                <a:solidFill>
                  <a:schemeClr val="tx1"/>
                </a:solidFill>
                <a:cs typeface="B Yekan" pitchFamily="2" charset="-78"/>
              </a:rPr>
            </a:br>
            <a:r>
              <a:rPr lang="fa-IR" sz="2800" dirty="0" smtClean="0">
                <a:solidFill>
                  <a:schemeClr val="tx1"/>
                </a:solidFill>
                <a:cs typeface="B Yekan" pitchFamily="2" charset="-78"/>
              </a:rPr>
              <a:t>1- </a:t>
            </a:r>
            <a:r>
              <a:rPr lang="fa-IR" sz="2800" dirty="0">
                <a:solidFill>
                  <a:schemeClr val="tx1"/>
                </a:solidFill>
                <a:cs typeface="B Yekan" pitchFamily="2" charset="-78"/>
              </a:rPr>
              <a:t>دیالکتیک </a:t>
            </a:r>
            <a:r>
              <a:rPr lang="fa-IR" sz="2800" dirty="0" smtClean="0">
                <a:solidFill>
                  <a:schemeClr val="tx1"/>
                </a:solidFill>
                <a:cs typeface="B Yekan" pitchFamily="2" charset="-78"/>
              </a:rPr>
              <a:t/>
            </a:r>
            <a:br>
              <a:rPr lang="fa-IR" sz="2800" dirty="0" smtClean="0">
                <a:solidFill>
                  <a:schemeClr val="tx1"/>
                </a:solidFill>
                <a:cs typeface="B Yekan" pitchFamily="2" charset="-78"/>
              </a:rPr>
            </a:br>
            <a:r>
              <a:rPr lang="fa-IR" sz="2800" dirty="0" smtClean="0">
                <a:solidFill>
                  <a:schemeClr val="tx1"/>
                </a:solidFill>
                <a:cs typeface="B Yekan" pitchFamily="2" charset="-78"/>
              </a:rPr>
              <a:t>2- ماتریالیسم </a:t>
            </a:r>
            <a:r>
              <a:rPr lang="fa-IR" sz="2800" dirty="0">
                <a:solidFill>
                  <a:schemeClr val="tx1"/>
                </a:solidFill>
                <a:cs typeface="B Yekan" pitchFamily="2" charset="-78"/>
              </a:rPr>
              <a:t>فلسفی استوار شده است</a:t>
            </a:r>
            <a:r>
              <a:rPr lang="fa-IR" sz="2800" dirty="0" smtClean="0">
                <a:solidFill>
                  <a:schemeClr val="tx1"/>
                </a:solidFill>
                <a:cs typeface="B Yekan" pitchFamily="2" charset="-78"/>
              </a:rPr>
              <a:t>.</a:t>
            </a:r>
            <a:r>
              <a:rPr lang="en-US" sz="3000" dirty="0" smtClean="0">
                <a:solidFill>
                  <a:schemeClr val="tx1"/>
                </a:solidFill>
                <a:cs typeface="B Yekan" pitchFamily="2" charset="-78"/>
              </a:rPr>
              <a:t/>
            </a:r>
            <a:br>
              <a:rPr lang="en-US" sz="3000" dirty="0" smtClean="0">
                <a:solidFill>
                  <a:schemeClr val="tx1"/>
                </a:solidFill>
                <a:cs typeface="B Yekan" pitchFamily="2" charset="-78"/>
              </a:rPr>
            </a:br>
            <a:r>
              <a:rPr lang="en-US" sz="3000" dirty="0">
                <a:solidFill>
                  <a:schemeClr val="tx1"/>
                </a:solidFill>
                <a:cs typeface="B Yekan" pitchFamily="2" charset="-78"/>
              </a:rPr>
              <a:t/>
            </a:r>
            <a:br>
              <a:rPr lang="en-US" sz="3000" dirty="0">
                <a:solidFill>
                  <a:schemeClr val="tx1"/>
                </a:solidFill>
                <a:cs typeface="B Yekan" pitchFamily="2" charset="-78"/>
              </a:rPr>
            </a:br>
            <a:endParaRPr lang="en-US" sz="3000" dirty="0">
              <a:solidFill>
                <a:schemeClr val="tx1"/>
              </a:solidFill>
              <a:cs typeface="B Yekan" pitchFamily="2" charset="-78"/>
            </a:endParaRPr>
          </a:p>
        </p:txBody>
      </p:sp>
    </p:spTree>
    <p:extLst>
      <p:ext uri="{BB962C8B-B14F-4D97-AF65-F5344CB8AC3E}">
        <p14:creationId xmlns:p14="http://schemas.microsoft.com/office/powerpoint/2010/main" val="25856112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6553200"/>
          </a:xfrm>
        </p:spPr>
        <p:txBody>
          <a:bodyPr>
            <a:noAutofit/>
          </a:bodyPr>
          <a:lstStyle/>
          <a:p>
            <a:pPr algn="r" rtl="1"/>
            <a:r>
              <a:rPr lang="fa-IR" sz="3200" dirty="0">
                <a:solidFill>
                  <a:schemeClr val="tx1"/>
                </a:solidFill>
                <a:cs typeface="B Yekan" pitchFamily="2" charset="-78"/>
              </a:rPr>
              <a:t>اما اندیشه های متأثر از نظریات مارکس که بعدها به </a:t>
            </a:r>
            <a:r>
              <a:rPr lang="fa-IR" sz="3200" b="1" dirty="0">
                <a:solidFill>
                  <a:srgbClr val="FF0000"/>
                </a:solidFill>
                <a:cs typeface="B Yekan" pitchFamily="2" charset="-78"/>
              </a:rPr>
              <a:t>نئومارکسیسم</a:t>
            </a:r>
            <a:r>
              <a:rPr lang="fa-IR" sz="3200" dirty="0">
                <a:solidFill>
                  <a:schemeClr val="tx1"/>
                </a:solidFill>
                <a:cs typeface="B Yekan" pitchFamily="2" charset="-78"/>
              </a:rPr>
              <a:t> مشهور شد در </a:t>
            </a:r>
            <a:r>
              <a:rPr lang="fa-IR" sz="3200" b="1" dirty="0">
                <a:solidFill>
                  <a:srgbClr val="FF0000"/>
                </a:solidFill>
                <a:cs typeface="B Yekan" pitchFamily="2" charset="-78"/>
              </a:rPr>
              <a:t>سه شاخه عمده </a:t>
            </a:r>
            <a:r>
              <a:rPr lang="fa-IR" sz="3200" dirty="0">
                <a:solidFill>
                  <a:schemeClr val="tx1"/>
                </a:solidFill>
                <a:cs typeface="B Yekan" pitchFamily="2" charset="-78"/>
              </a:rPr>
              <a:t>تحول یافت</a:t>
            </a:r>
            <a:r>
              <a:rPr lang="fa-IR" sz="3200" dirty="0" smtClean="0">
                <a:solidFill>
                  <a:schemeClr val="tx1"/>
                </a:solidFill>
                <a:cs typeface="B Yekan" pitchFamily="2" charset="-78"/>
              </a:rPr>
              <a:t>:</a:t>
            </a:r>
            <a:br>
              <a:rPr lang="fa-IR" sz="3200" dirty="0" smtClean="0">
                <a:solidFill>
                  <a:schemeClr val="tx1"/>
                </a:solidFill>
                <a:cs typeface="B Yekan" pitchFamily="2" charset="-78"/>
              </a:rPr>
            </a:br>
            <a:r>
              <a:rPr lang="fa-IR" sz="3600" dirty="0">
                <a:solidFill>
                  <a:schemeClr val="tx1"/>
                </a:solidFill>
                <a:cs typeface="B Yekan" pitchFamily="2" charset="-78"/>
              </a:rPr>
              <a:t/>
            </a:r>
            <a:br>
              <a:rPr lang="fa-IR" sz="3600" dirty="0">
                <a:solidFill>
                  <a:schemeClr val="tx1"/>
                </a:solidFill>
                <a:cs typeface="B Yekan" pitchFamily="2" charset="-78"/>
              </a:rPr>
            </a:br>
            <a:r>
              <a:rPr lang="fa-IR" sz="3600" dirty="0" smtClean="0">
                <a:solidFill>
                  <a:schemeClr val="tx1"/>
                </a:solidFill>
                <a:cs typeface="B Yekan" pitchFamily="2" charset="-78"/>
              </a:rPr>
              <a:t>1- نقد </a:t>
            </a:r>
            <a:r>
              <a:rPr lang="fa-IR" sz="3600" dirty="0">
                <a:solidFill>
                  <a:schemeClr val="tx1"/>
                </a:solidFill>
                <a:cs typeface="B Yekan" pitchFamily="2" charset="-78"/>
              </a:rPr>
              <a:t>مارکسیسم</a:t>
            </a:r>
            <a:r>
              <a:rPr lang="fa-IR" sz="3600" dirty="0" smtClean="0">
                <a:solidFill>
                  <a:schemeClr val="tx1"/>
                </a:solidFill>
                <a:cs typeface="B Yekan" pitchFamily="2" charset="-78"/>
              </a:rPr>
              <a:t>.</a:t>
            </a:r>
            <a:br>
              <a:rPr lang="fa-IR" sz="3600" dirty="0" smtClean="0">
                <a:solidFill>
                  <a:schemeClr val="tx1"/>
                </a:solidFill>
                <a:cs typeface="B Yekan" pitchFamily="2" charset="-78"/>
              </a:rPr>
            </a:br>
            <a:r>
              <a:rPr lang="fa-IR" sz="3600" dirty="0" smtClean="0">
                <a:solidFill>
                  <a:schemeClr val="tx1"/>
                </a:solidFill>
                <a:cs typeface="B Yekan" pitchFamily="2" charset="-78"/>
              </a:rPr>
              <a:t> </a:t>
            </a:r>
            <a:r>
              <a:rPr lang="fa-IR" sz="3600" dirty="0">
                <a:solidFill>
                  <a:schemeClr val="tx1"/>
                </a:solidFill>
                <a:cs typeface="B Yekan" pitchFamily="2" charset="-78"/>
              </a:rPr>
              <a:t/>
            </a:r>
            <a:br>
              <a:rPr lang="fa-IR" sz="3600" dirty="0">
                <a:solidFill>
                  <a:schemeClr val="tx1"/>
                </a:solidFill>
                <a:cs typeface="B Yekan" pitchFamily="2" charset="-78"/>
              </a:rPr>
            </a:br>
            <a:r>
              <a:rPr lang="fa-IR" sz="3600" dirty="0" smtClean="0">
                <a:solidFill>
                  <a:schemeClr val="tx1"/>
                </a:solidFill>
                <a:cs typeface="B Yekan" pitchFamily="2" charset="-78"/>
              </a:rPr>
              <a:t>2- اصلاح </a:t>
            </a:r>
            <a:r>
              <a:rPr lang="fa-IR" sz="3600" dirty="0">
                <a:solidFill>
                  <a:schemeClr val="tx1"/>
                </a:solidFill>
                <a:cs typeface="B Yekan" pitchFamily="2" charset="-78"/>
              </a:rPr>
              <a:t>اندیشه مارکسیستی</a:t>
            </a:r>
            <a:r>
              <a:rPr lang="fa-IR" sz="3600" dirty="0" smtClean="0">
                <a:solidFill>
                  <a:schemeClr val="tx1"/>
                </a:solidFill>
                <a:cs typeface="B Yekan" pitchFamily="2" charset="-78"/>
              </a:rPr>
              <a:t>.</a:t>
            </a:r>
            <a:br>
              <a:rPr lang="fa-IR" sz="3600" dirty="0" smtClean="0">
                <a:solidFill>
                  <a:schemeClr val="tx1"/>
                </a:solidFill>
                <a:cs typeface="B Yekan" pitchFamily="2" charset="-78"/>
              </a:rPr>
            </a:br>
            <a:r>
              <a:rPr lang="fa-IR" sz="3600" dirty="0">
                <a:solidFill>
                  <a:schemeClr val="tx1"/>
                </a:solidFill>
                <a:cs typeface="B Yekan" pitchFamily="2" charset="-78"/>
              </a:rPr>
              <a:t/>
            </a:r>
            <a:br>
              <a:rPr lang="fa-IR" sz="3600" dirty="0">
                <a:solidFill>
                  <a:schemeClr val="tx1"/>
                </a:solidFill>
                <a:cs typeface="B Yekan" pitchFamily="2" charset="-78"/>
              </a:rPr>
            </a:br>
            <a:r>
              <a:rPr lang="fa-IR" sz="3600" dirty="0">
                <a:solidFill>
                  <a:schemeClr val="tx1"/>
                </a:solidFill>
                <a:cs typeface="B Yekan" pitchFamily="2" charset="-78"/>
              </a:rPr>
              <a:t>3</a:t>
            </a:r>
            <a:r>
              <a:rPr lang="fa-IR" sz="3600" dirty="0" smtClean="0">
                <a:solidFill>
                  <a:schemeClr val="tx1"/>
                </a:solidFill>
                <a:cs typeface="B Yekan" pitchFamily="2" charset="-78"/>
              </a:rPr>
              <a:t>- تأیید </a:t>
            </a:r>
            <a:r>
              <a:rPr lang="fa-IR" sz="3600" dirty="0">
                <a:solidFill>
                  <a:schemeClr val="tx1"/>
                </a:solidFill>
                <a:cs typeface="B Yekan" pitchFamily="2" charset="-78"/>
              </a:rPr>
              <a:t>و دنباله روی شدیدتر از </a:t>
            </a:r>
            <a:r>
              <a:rPr lang="fa-IR" sz="3600" dirty="0" smtClean="0">
                <a:solidFill>
                  <a:schemeClr val="tx1"/>
                </a:solidFill>
                <a:cs typeface="B Yekan" pitchFamily="2" charset="-78"/>
              </a:rPr>
              <a:t>اندیشه مارکسیستی</a:t>
            </a:r>
            <a:r>
              <a:rPr lang="fa-IR" sz="3600" dirty="0">
                <a:solidFill>
                  <a:schemeClr val="tx1"/>
                </a:solidFill>
                <a:cs typeface="B Yekan" pitchFamily="2" charset="-78"/>
              </a:rPr>
              <a:t>.</a:t>
            </a:r>
            <a:br>
              <a:rPr lang="fa-IR" sz="3600" dirty="0">
                <a:solidFill>
                  <a:schemeClr val="tx1"/>
                </a:solidFill>
                <a:cs typeface="B Yekan" pitchFamily="2" charset="-78"/>
              </a:rPr>
            </a:br>
            <a:r>
              <a:rPr lang="fa-IR" sz="3600" dirty="0">
                <a:solidFill>
                  <a:schemeClr val="tx1"/>
                </a:solidFill>
                <a:cs typeface="B Yekan" pitchFamily="2" charset="-78"/>
              </a:rPr>
              <a:t> </a:t>
            </a:r>
            <a:r>
              <a:rPr lang="fa-IR" sz="3200" dirty="0" smtClean="0">
                <a:cs typeface="B Yekan" pitchFamily="2" charset="-78"/>
              </a:rPr>
              <a:t/>
            </a:r>
            <a:br>
              <a:rPr lang="fa-IR" sz="3200" dirty="0" smtClean="0">
                <a:cs typeface="B Yekan" pitchFamily="2" charset="-78"/>
              </a:rPr>
            </a:br>
            <a:r>
              <a:rPr lang="fa-IR" sz="3200" dirty="0">
                <a:cs typeface="B Yekan" pitchFamily="2" charset="-78"/>
              </a:rPr>
              <a:t/>
            </a:r>
            <a:br>
              <a:rPr lang="fa-IR" sz="3200" dirty="0">
                <a:cs typeface="B Yekan" pitchFamily="2" charset="-78"/>
              </a:rPr>
            </a:br>
            <a:endParaRPr lang="en-US" sz="3200" dirty="0">
              <a:cs typeface="B Yekan" pitchFamily="2" charset="-78"/>
            </a:endParaRPr>
          </a:p>
        </p:txBody>
      </p:sp>
    </p:spTree>
    <p:extLst>
      <p:ext uri="{BB962C8B-B14F-4D97-AF65-F5344CB8AC3E}">
        <p14:creationId xmlns:p14="http://schemas.microsoft.com/office/powerpoint/2010/main" val="3421452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915400" cy="6629400"/>
          </a:xfrm>
        </p:spPr>
        <p:txBody>
          <a:bodyPr>
            <a:normAutofit fontScale="90000"/>
          </a:bodyPr>
          <a:lstStyle/>
          <a:p>
            <a:pPr algn="r"/>
            <a:r>
              <a:rPr lang="fa-IR" sz="3600" dirty="0" smtClean="0">
                <a:solidFill>
                  <a:schemeClr val="tx1"/>
                </a:solidFill>
                <a:cs typeface="2  Mitra" pitchFamily="2" charset="-78"/>
              </a:rPr>
              <a:t/>
            </a:r>
            <a:br>
              <a:rPr lang="fa-IR" sz="3600" dirty="0" smtClean="0">
                <a:solidFill>
                  <a:schemeClr val="tx1"/>
                </a:solidFill>
                <a:cs typeface="2  Mitra" pitchFamily="2" charset="-78"/>
              </a:rPr>
            </a:br>
            <a:r>
              <a:rPr lang="fa-IR" sz="3600" dirty="0" smtClean="0">
                <a:solidFill>
                  <a:schemeClr val="tx1"/>
                </a:solidFill>
                <a:cs typeface="2  Mitra" pitchFamily="2" charset="-78"/>
              </a:rPr>
              <a:t/>
            </a:r>
            <a:br>
              <a:rPr lang="fa-IR" sz="3600" dirty="0" smtClean="0">
                <a:solidFill>
                  <a:schemeClr val="tx1"/>
                </a:solidFill>
                <a:cs typeface="2  Mitra" pitchFamily="2" charset="-78"/>
              </a:rPr>
            </a:br>
            <a:r>
              <a:rPr lang="fa-IR" sz="3600" dirty="0" smtClean="0">
                <a:solidFill>
                  <a:schemeClr val="tx1"/>
                </a:solidFill>
                <a:cs typeface="2  Mitra" pitchFamily="2" charset="-78"/>
              </a:rPr>
              <a:t/>
            </a:r>
            <a:br>
              <a:rPr lang="fa-IR" sz="3600" dirty="0" smtClean="0">
                <a:solidFill>
                  <a:schemeClr val="tx1"/>
                </a:solidFill>
                <a:cs typeface="2  Mitra" pitchFamily="2" charset="-78"/>
              </a:rPr>
            </a:br>
            <a:r>
              <a:rPr lang="fa-IR" sz="3600" dirty="0" smtClean="0">
                <a:solidFill>
                  <a:schemeClr val="tx1"/>
                </a:solidFill>
                <a:cs typeface="2  Mitra" pitchFamily="2" charset="-78"/>
              </a:rPr>
              <a:t/>
            </a:r>
            <a:br>
              <a:rPr lang="fa-IR" sz="3600" dirty="0" smtClean="0">
                <a:solidFill>
                  <a:schemeClr val="tx1"/>
                </a:solidFill>
                <a:cs typeface="2  Mitra" pitchFamily="2" charset="-78"/>
              </a:rPr>
            </a:br>
            <a:r>
              <a:rPr lang="fa-IR" sz="3600" dirty="0" smtClean="0">
                <a:solidFill>
                  <a:schemeClr val="tx1"/>
                </a:solidFill>
                <a:cs typeface="2  Mitra" pitchFamily="2" charset="-78"/>
              </a:rPr>
              <a:t> </a:t>
            </a:r>
            <a:r>
              <a:rPr lang="fa-IR" sz="3600" b="1" dirty="0" smtClean="0">
                <a:solidFill>
                  <a:srgbClr val="FF0000"/>
                </a:solidFill>
                <a:cs typeface="B Titr" pitchFamily="2" charset="-78"/>
              </a:rPr>
              <a:t>مکتب </a:t>
            </a:r>
            <a:r>
              <a:rPr lang="fa-IR" sz="3600" b="1" dirty="0">
                <a:solidFill>
                  <a:srgbClr val="FF0000"/>
                </a:solidFill>
                <a:cs typeface="B Titr" pitchFamily="2" charset="-78"/>
              </a:rPr>
              <a:t>فرانکفورت ، نظریه </a:t>
            </a:r>
            <a:r>
              <a:rPr lang="fa-IR" sz="3600" b="1" dirty="0" smtClean="0">
                <a:solidFill>
                  <a:srgbClr val="FF0000"/>
                </a:solidFill>
                <a:cs typeface="B Titr" pitchFamily="2" charset="-78"/>
              </a:rPr>
              <a:t>انتقادی</a:t>
            </a:r>
            <a:r>
              <a:rPr lang="en-US" sz="3600" dirty="0" smtClean="0">
                <a:solidFill>
                  <a:schemeClr val="tx1"/>
                </a:solidFill>
                <a:cs typeface="2  Mitra" pitchFamily="2" charset="-78"/>
              </a:rPr>
              <a:t/>
            </a:r>
            <a:br>
              <a:rPr lang="en-US" sz="3600" dirty="0" smtClean="0">
                <a:solidFill>
                  <a:schemeClr val="tx1"/>
                </a:solidFill>
                <a:cs typeface="2  Mitra" pitchFamily="2" charset="-78"/>
              </a:rPr>
            </a:br>
            <a:r>
              <a:rPr lang="en-US" sz="2800" dirty="0">
                <a:solidFill>
                  <a:schemeClr val="tx1"/>
                </a:solidFill>
                <a:cs typeface="2  Mitra" pitchFamily="2" charset="-78"/>
              </a:rPr>
              <a:t/>
            </a:r>
            <a:br>
              <a:rPr lang="en-US" sz="2800" dirty="0">
                <a:solidFill>
                  <a:schemeClr val="tx1"/>
                </a:solidFill>
                <a:cs typeface="2  Mitra" pitchFamily="2" charset="-78"/>
              </a:rPr>
            </a:br>
            <a:r>
              <a:rPr lang="fa-IR" sz="4000" b="1" dirty="0" smtClean="0">
                <a:solidFill>
                  <a:srgbClr val="00B0F0"/>
                </a:solidFill>
                <a:cs typeface="B Yekan" pitchFamily="2" charset="-78"/>
              </a:rPr>
              <a:t>نظریه انتقادی را مکتب فرانکفورت </a:t>
            </a:r>
            <a:r>
              <a:rPr lang="fa-IR" sz="4000" dirty="0" smtClean="0">
                <a:solidFill>
                  <a:schemeClr val="tx1"/>
                </a:solidFill>
                <a:cs typeface="B Yekan" pitchFamily="2" charset="-78"/>
              </a:rPr>
              <a:t>نیز نامیده اند</a:t>
            </a:r>
            <a:r>
              <a:rPr lang="en-US" sz="4000" b="1" dirty="0">
                <a:solidFill>
                  <a:srgbClr val="FF0000"/>
                </a:solidFill>
                <a:cs typeface="B Yekan" pitchFamily="2" charset="-78"/>
              </a:rPr>
              <a:t> </a:t>
            </a:r>
            <a:r>
              <a:rPr lang="fa-IR" sz="4000" dirty="0" smtClean="0">
                <a:solidFill>
                  <a:schemeClr val="tx1"/>
                </a:solidFill>
                <a:cs typeface="B Yekan" pitchFamily="2" charset="-78"/>
              </a:rPr>
              <a:t>هر چند این دو مفهوم به یک معنی  نیست، ولی در بعضی موارد یکسان در نظر گرفته شده اند. </a:t>
            </a:r>
            <a:br>
              <a:rPr lang="fa-IR" sz="4000" dirty="0" smtClean="0">
                <a:solidFill>
                  <a:schemeClr val="tx1"/>
                </a:solidFill>
                <a:cs typeface="B Yekan" pitchFamily="2" charset="-78"/>
              </a:rPr>
            </a:br>
            <a:r>
              <a:rPr lang="fa-IR" sz="4000" dirty="0" smtClean="0">
                <a:solidFill>
                  <a:schemeClr val="tx1"/>
                </a:solidFill>
                <a:cs typeface="B Yekan" pitchFamily="2" charset="-78"/>
              </a:rPr>
              <a:t>در واقع نظریه انتقادی رامی توان بخشی از مکتب فرانکفورت دانست زیرا در این مکتب نظریه های دیگری نیز مطرح شده اند</a:t>
            </a:r>
            <a:r>
              <a:rPr lang="en-US" sz="4000" dirty="0" smtClean="0">
                <a:solidFill>
                  <a:schemeClr val="tx1"/>
                </a:solidFill>
                <a:cs typeface="B Yekan" pitchFamily="2" charset="-78"/>
              </a:rPr>
              <a:t>.</a:t>
            </a:r>
            <a:r>
              <a:rPr lang="fa-IR" sz="4000" dirty="0" smtClean="0">
                <a:solidFill>
                  <a:schemeClr val="tx1"/>
                </a:solidFill>
                <a:cs typeface="B Yekan" pitchFamily="2" charset="-78"/>
              </a:rPr>
              <a:t/>
            </a:r>
            <a:br>
              <a:rPr lang="fa-IR" sz="4000" dirty="0" smtClean="0">
                <a:solidFill>
                  <a:schemeClr val="tx1"/>
                </a:solidFill>
                <a:cs typeface="B Yekan" pitchFamily="2" charset="-78"/>
              </a:rPr>
            </a:br>
            <a:r>
              <a:rPr lang="fa-IR" sz="4000" dirty="0" smtClean="0">
                <a:solidFill>
                  <a:srgbClr val="FF0000"/>
                </a:solidFill>
                <a:cs typeface="B Yekan" pitchFamily="2" charset="-78"/>
              </a:rPr>
              <a:t>پدر نظریه انتقادی هرکهایمر بود</a:t>
            </a:r>
            <a:r>
              <a:rPr lang="en-US" sz="4000" dirty="0">
                <a:solidFill>
                  <a:schemeClr val="tx1"/>
                </a:solidFill>
                <a:cs typeface="B Yekan" pitchFamily="2" charset="-78"/>
              </a:rPr>
              <a:t/>
            </a:r>
            <a:br>
              <a:rPr lang="en-US" sz="4000" dirty="0">
                <a:solidFill>
                  <a:schemeClr val="tx1"/>
                </a:solidFill>
                <a:cs typeface="B Yekan" pitchFamily="2" charset="-78"/>
              </a:rPr>
            </a:br>
            <a:r>
              <a:rPr lang="fa-IR" sz="2700" dirty="0" smtClean="0">
                <a:solidFill>
                  <a:srgbClr val="0070C0"/>
                </a:solidFill>
              </a:rPr>
              <a:t>ماکس </a:t>
            </a:r>
            <a:r>
              <a:rPr lang="fa-IR" sz="2700" dirty="0">
                <a:solidFill>
                  <a:srgbClr val="0070C0"/>
                </a:solidFill>
              </a:rPr>
              <a:t>هورکهایمر </a:t>
            </a:r>
            <a:r>
              <a:rPr lang="fa-IR" sz="2700" dirty="0" smtClean="0">
                <a:solidFill>
                  <a:srgbClr val="0070C0"/>
                </a:solidFill>
              </a:rPr>
              <a:t> </a:t>
            </a:r>
            <a:r>
              <a:rPr lang="en-US" sz="2700" dirty="0" smtClean="0">
                <a:solidFill>
                  <a:srgbClr val="0070C0"/>
                </a:solidFill>
              </a:rPr>
              <a:t>Max Horkheimer </a:t>
            </a:r>
            <a:r>
              <a:rPr lang="fa-IR" sz="2700" dirty="0" smtClean="0">
                <a:solidFill>
                  <a:srgbClr val="0070C0"/>
                </a:solidFill>
              </a:rPr>
              <a:t> </a:t>
            </a:r>
            <a:r>
              <a:rPr lang="fa-IR" sz="2200" dirty="0" smtClean="0"/>
              <a:t>در </a:t>
            </a:r>
            <a:r>
              <a:rPr lang="fa-IR" sz="2200" dirty="0"/>
              <a:t>نزدیکی اشتوتگارت زاده شد. پدرش صاحب یک کارخانه بزرگ پارچه‌بافی بود و نخست او را وارث اصلی خود قرار داد.</a:t>
            </a:r>
            <a:br>
              <a:rPr lang="fa-IR" sz="2200" dirty="0"/>
            </a:br>
            <a:r>
              <a:rPr lang="fa-IR" sz="2200" dirty="0" smtClean="0"/>
              <a:t>اما </a:t>
            </a:r>
            <a:r>
              <a:rPr lang="fa-IR" sz="2200" dirty="0"/>
              <a:t>ماکس جوان به مارکسیسم و جنبش چپ گرایش داشت و افزون بر این عاشق منشی پدرش شده بود. اختلاف خانوادگی چنان بالا گرفت که پدرش او را از ارث محروم کرد.</a:t>
            </a:r>
            <a:r>
              <a:rPr lang="fa-IR" sz="4400" dirty="0" smtClean="0">
                <a:solidFill>
                  <a:schemeClr val="tx1"/>
                </a:solidFill>
                <a:cs typeface="2  Koodak" pitchFamily="2" charset="-78"/>
              </a:rPr>
              <a:t/>
            </a:r>
            <a:br>
              <a:rPr lang="fa-IR" sz="4400" dirty="0" smtClean="0">
                <a:solidFill>
                  <a:schemeClr val="tx1"/>
                </a:solidFill>
                <a:cs typeface="2  Koodak" pitchFamily="2" charset="-78"/>
              </a:rPr>
            </a:br>
            <a:r>
              <a:rPr lang="fa-IR" sz="8000" dirty="0" smtClean="0">
                <a:solidFill>
                  <a:schemeClr val="tx1"/>
                </a:solidFill>
                <a:cs typeface="B Nazanin" pitchFamily="2" charset="-78"/>
              </a:rPr>
              <a:t/>
            </a:r>
            <a:br>
              <a:rPr lang="fa-IR" sz="8000" dirty="0" smtClean="0">
                <a:solidFill>
                  <a:schemeClr val="tx1"/>
                </a:solidFill>
                <a:cs typeface="B Nazanin" pitchFamily="2" charset="-78"/>
              </a:rPr>
            </a:br>
            <a:r>
              <a:rPr lang="fa-IR" dirty="0" smtClean="0">
                <a:solidFill>
                  <a:schemeClr val="tx1"/>
                </a:solidFill>
              </a:rPr>
              <a:t/>
            </a:r>
            <a:br>
              <a:rPr lang="fa-IR" dirty="0" smtClean="0">
                <a:solidFill>
                  <a:schemeClr val="tx1"/>
                </a:solidFill>
              </a:rPr>
            </a:br>
            <a:endParaRPr lang="en-US" dirty="0">
              <a:solidFill>
                <a:schemeClr val="tx1"/>
              </a:solidFill>
            </a:endParaRPr>
          </a:p>
        </p:txBody>
      </p:sp>
    </p:spTree>
    <p:extLst>
      <p:ext uri="{BB962C8B-B14F-4D97-AF65-F5344CB8AC3E}">
        <p14:creationId xmlns:p14="http://schemas.microsoft.com/office/powerpoint/2010/main" val="11204278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534400" cy="6629400"/>
          </a:xfrm>
        </p:spPr>
        <p:txBody>
          <a:bodyPr>
            <a:noAutofit/>
          </a:bodyPr>
          <a:lstStyle/>
          <a:p>
            <a:pPr algn="r" rtl="1"/>
            <a:r>
              <a:rPr lang="fa-IR" sz="3200" b="1" dirty="0">
                <a:solidFill>
                  <a:srgbClr val="FF0000"/>
                </a:solidFill>
                <a:cs typeface="2  Titr" pitchFamily="2" charset="-78"/>
              </a:rPr>
              <a:t>مکتب فرانکفورت و پارادایم </a:t>
            </a:r>
            <a:r>
              <a:rPr lang="fa-IR" sz="3200" b="1" dirty="0" smtClean="0">
                <a:solidFill>
                  <a:srgbClr val="FF0000"/>
                </a:solidFill>
                <a:cs typeface="2  Titr" pitchFamily="2" charset="-78"/>
              </a:rPr>
              <a:t>انتقادی</a:t>
            </a:r>
            <a:r>
              <a:rPr lang="en-US" sz="3200" b="1" dirty="0">
                <a:solidFill>
                  <a:srgbClr val="FF0000"/>
                </a:solidFill>
                <a:cs typeface="2  Titr" pitchFamily="2" charset="-78"/>
              </a:rPr>
              <a:t/>
            </a:r>
            <a:br>
              <a:rPr lang="en-US" sz="3200" b="1" dirty="0">
                <a:solidFill>
                  <a:srgbClr val="FF0000"/>
                </a:solidFill>
                <a:cs typeface="2  Titr" pitchFamily="2" charset="-78"/>
              </a:rPr>
            </a:br>
            <a:r>
              <a:rPr lang="fa-IR" sz="3200" dirty="0">
                <a:solidFill>
                  <a:schemeClr val="tx1"/>
                </a:solidFill>
                <a:cs typeface="B Yekan" pitchFamily="2" charset="-78"/>
              </a:rPr>
              <a:t/>
            </a:r>
            <a:br>
              <a:rPr lang="fa-IR" sz="3200" dirty="0">
                <a:solidFill>
                  <a:schemeClr val="tx1"/>
                </a:solidFill>
                <a:cs typeface="B Yekan" pitchFamily="2" charset="-78"/>
              </a:rPr>
            </a:br>
            <a:r>
              <a:rPr lang="fa-IR" sz="3200" dirty="0">
                <a:solidFill>
                  <a:schemeClr val="tx1"/>
                </a:solidFill>
                <a:cs typeface="B Yekan" pitchFamily="2" charset="-78"/>
              </a:rPr>
              <a:t>شاید برای برخی این تصور پیش آید که </a:t>
            </a:r>
            <a:r>
              <a:rPr lang="fa-IR" sz="3200" dirty="0">
                <a:solidFill>
                  <a:srgbClr val="FF0000"/>
                </a:solidFill>
                <a:cs typeface="B Yekan" pitchFamily="2" charset="-78"/>
              </a:rPr>
              <a:t>مکتب انتقادی </a:t>
            </a:r>
            <a:r>
              <a:rPr lang="fa-IR" sz="3200" dirty="0">
                <a:solidFill>
                  <a:schemeClr val="tx1"/>
                </a:solidFill>
                <a:cs typeface="B Yekan" pitchFamily="2" charset="-78"/>
              </a:rPr>
              <a:t>از آن رو که </a:t>
            </a:r>
            <a:r>
              <a:rPr lang="fa-IR" sz="3200" dirty="0">
                <a:solidFill>
                  <a:srgbClr val="FF0000"/>
                </a:solidFill>
                <a:cs typeface="B Yekan" pitchFamily="2" charset="-78"/>
              </a:rPr>
              <a:t>تأكيد اصلیش </a:t>
            </a:r>
            <a:r>
              <a:rPr lang="fa-IR" sz="3200" dirty="0">
                <a:solidFill>
                  <a:schemeClr val="tx1"/>
                </a:solidFill>
                <a:cs typeface="B Yekan" pitchFamily="2" charset="-78"/>
              </a:rPr>
              <a:t>را بر </a:t>
            </a:r>
            <a:r>
              <a:rPr lang="fa-IR" sz="3200" dirty="0">
                <a:solidFill>
                  <a:srgbClr val="FF0000"/>
                </a:solidFill>
                <a:cs typeface="B Yekan" pitchFamily="2" charset="-78"/>
              </a:rPr>
              <a:t>نقد وضعیت </a:t>
            </a:r>
            <a:r>
              <a:rPr lang="fa-IR" sz="3200" dirty="0">
                <a:solidFill>
                  <a:schemeClr val="tx1"/>
                </a:solidFill>
                <a:cs typeface="B Yekan" pitchFamily="2" charset="-78"/>
              </a:rPr>
              <a:t>موجود نهاده است همان </a:t>
            </a:r>
            <a:r>
              <a:rPr lang="fa-IR" sz="3200" dirty="0">
                <a:solidFill>
                  <a:srgbClr val="FF0000"/>
                </a:solidFill>
                <a:cs typeface="B Yekan" pitchFamily="2" charset="-78"/>
              </a:rPr>
              <a:t>پارادایم انتقادی </a:t>
            </a:r>
            <a:r>
              <a:rPr lang="fa-IR" sz="3200" dirty="0">
                <a:solidFill>
                  <a:schemeClr val="tx1"/>
                </a:solidFill>
                <a:cs typeface="B Yekan" pitchFamily="2" charset="-78"/>
              </a:rPr>
              <a:t>است.</a:t>
            </a:r>
            <a:br>
              <a:rPr lang="fa-IR" sz="3200" dirty="0">
                <a:solidFill>
                  <a:schemeClr val="tx1"/>
                </a:solidFill>
                <a:cs typeface="B Yekan" pitchFamily="2" charset="-78"/>
              </a:rPr>
            </a:br>
            <a:r>
              <a:rPr lang="fa-IR" sz="3200" dirty="0">
                <a:solidFill>
                  <a:schemeClr val="tx1"/>
                </a:solidFill>
                <a:cs typeface="B Yekan" pitchFamily="2" charset="-78"/>
              </a:rPr>
              <a:t>اما به نظر باید میان نظریه پردازان مکتب فرانکفورت و بنیان گذاران پارادایم انتقادی فاصله بگذاریم. </a:t>
            </a:r>
            <a:br>
              <a:rPr lang="fa-IR" sz="3200" dirty="0">
                <a:solidFill>
                  <a:schemeClr val="tx1"/>
                </a:solidFill>
                <a:cs typeface="B Yekan" pitchFamily="2" charset="-78"/>
              </a:rPr>
            </a:br>
            <a:r>
              <a:rPr lang="fa-IR" sz="3200" dirty="0">
                <a:solidFill>
                  <a:schemeClr val="tx1"/>
                </a:solidFill>
                <a:cs typeface="B Yekan" pitchFamily="2" charset="-78"/>
              </a:rPr>
              <a:t>مکتب فرانكفورت از اوایل دهه ۳۰ میلادی آغاز گردید و </a:t>
            </a:r>
            <a:r>
              <a:rPr lang="fa-IR" sz="3200" dirty="0">
                <a:solidFill>
                  <a:srgbClr val="FF0000"/>
                </a:solidFill>
                <a:cs typeface="B Yekan" pitchFamily="2" charset="-78"/>
              </a:rPr>
              <a:t>پارادایم انتقادی </a:t>
            </a:r>
            <a:r>
              <a:rPr lang="fa-IR" sz="3200" dirty="0">
                <a:solidFill>
                  <a:schemeClr val="tx1"/>
                </a:solidFill>
                <a:cs typeface="B Yekan" pitchFamily="2" charset="-78"/>
              </a:rPr>
              <a:t>از اوایل دهه یعنی 40 سال بعد کارش را آغاز کرد.</a:t>
            </a:r>
            <a:br>
              <a:rPr lang="fa-IR" sz="3200" dirty="0">
                <a:solidFill>
                  <a:schemeClr val="tx1"/>
                </a:solidFill>
                <a:cs typeface="B Yekan" pitchFamily="2" charset="-78"/>
              </a:rPr>
            </a:br>
            <a:r>
              <a:rPr lang="fa-IR" sz="3200" dirty="0">
                <a:solidFill>
                  <a:schemeClr val="tx1"/>
                </a:solidFill>
                <a:cs typeface="B Yekan" pitchFamily="2" charset="-78"/>
              </a:rPr>
              <a:t>تأکید اصلی آن بر نقد </a:t>
            </a:r>
            <a:r>
              <a:rPr lang="fa-IR" sz="3200" dirty="0">
                <a:solidFill>
                  <a:srgbClr val="FF0000"/>
                </a:solidFill>
                <a:cs typeface="B Yekan" pitchFamily="2" charset="-78"/>
              </a:rPr>
              <a:t>سرمایه داری </a:t>
            </a:r>
            <a:r>
              <a:rPr lang="fa-IR" sz="3200" dirty="0">
                <a:solidFill>
                  <a:schemeClr val="tx1"/>
                </a:solidFill>
                <a:cs typeface="B Yekan" pitchFamily="2" charset="-78"/>
              </a:rPr>
              <a:t>و به خصوص آموزش و پرورش بود</a:t>
            </a:r>
            <a:r>
              <a:rPr lang="fa-IR" sz="3200" dirty="0" smtClean="0">
                <a:solidFill>
                  <a:schemeClr val="tx1"/>
                </a:solidFill>
                <a:cs typeface="B Yekan" pitchFamily="2" charset="-78"/>
              </a:rPr>
              <a:t>.</a:t>
            </a:r>
            <a:endParaRPr lang="en-US" sz="3200" dirty="0">
              <a:solidFill>
                <a:schemeClr val="tx1"/>
              </a:solidFill>
              <a:cs typeface="B Yekan" pitchFamily="2" charset="-78"/>
            </a:endParaRPr>
          </a:p>
        </p:txBody>
      </p:sp>
    </p:spTree>
    <p:extLst>
      <p:ext uri="{BB962C8B-B14F-4D97-AF65-F5344CB8AC3E}">
        <p14:creationId xmlns:p14="http://schemas.microsoft.com/office/powerpoint/2010/main" val="2339460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6629400"/>
          </a:xfrm>
        </p:spPr>
        <p:txBody>
          <a:bodyPr>
            <a:normAutofit fontScale="90000"/>
          </a:bodyPr>
          <a:lstStyle/>
          <a:p>
            <a:pPr algn="r" rtl="1"/>
            <a:r>
              <a:rPr lang="fa-IR" sz="4000" dirty="0">
                <a:solidFill>
                  <a:schemeClr val="tx1"/>
                </a:solidFill>
                <a:cs typeface="B Yekan" pitchFamily="2" charset="-78"/>
              </a:rPr>
              <a:t>چرا که آن زمان در کشورهای برای سرمایه داری بر آموزش و پرورش تاکید فراوانی می شد و معتقد بودند که </a:t>
            </a:r>
            <a:r>
              <a:rPr lang="fa-IR" sz="4000" b="1" dirty="0">
                <a:solidFill>
                  <a:srgbClr val="FF0000"/>
                </a:solidFill>
                <a:cs typeface="B Yekan" pitchFamily="2" charset="-78"/>
              </a:rPr>
              <a:t>آموزش و پرورش</a:t>
            </a:r>
            <a:r>
              <a:rPr lang="fa-IR" sz="4000" dirty="0">
                <a:cs typeface="B Yekan" pitchFamily="2" charset="-78"/>
              </a:rPr>
              <a:t> </a:t>
            </a:r>
            <a:r>
              <a:rPr lang="fa-IR" sz="4000" dirty="0">
                <a:solidFill>
                  <a:schemeClr val="tx1"/>
                </a:solidFill>
                <a:cs typeface="B Yekan" pitchFamily="2" charset="-78"/>
              </a:rPr>
              <a:t>می تواند زمینه های</a:t>
            </a:r>
            <a:r>
              <a:rPr lang="fa-IR" sz="4000" dirty="0">
                <a:cs typeface="B Yekan" pitchFamily="2" charset="-78"/>
              </a:rPr>
              <a:t> </a:t>
            </a:r>
            <a:r>
              <a:rPr lang="fa-IR" sz="4000" b="1" dirty="0">
                <a:solidFill>
                  <a:srgbClr val="FF0000"/>
                </a:solidFill>
                <a:cs typeface="B Yekan" pitchFamily="2" charset="-78"/>
              </a:rPr>
              <a:t>بسیار مناسبی </a:t>
            </a:r>
            <a:r>
              <a:rPr lang="fa-IR" sz="4000" dirty="0">
                <a:solidFill>
                  <a:schemeClr val="tx1"/>
                </a:solidFill>
                <a:cs typeface="B Yekan" pitchFamily="2" charset="-78"/>
              </a:rPr>
              <a:t>را برای </a:t>
            </a:r>
            <a:r>
              <a:rPr lang="fa-IR" sz="4000" b="1" dirty="0">
                <a:solidFill>
                  <a:srgbClr val="FF0000"/>
                </a:solidFill>
                <a:cs typeface="B Yekan" pitchFamily="2" charset="-78"/>
              </a:rPr>
              <a:t>توسعه انسانی،</a:t>
            </a:r>
            <a:r>
              <a:rPr lang="fa-IR" sz="4000" dirty="0">
                <a:cs typeface="B Yekan" pitchFamily="2" charset="-78"/>
              </a:rPr>
              <a:t> </a:t>
            </a:r>
            <a:r>
              <a:rPr lang="fa-IR" sz="4000" b="1" dirty="0">
                <a:solidFill>
                  <a:srgbClr val="FF0000"/>
                </a:solidFill>
                <a:cs typeface="B Yekan" pitchFamily="2" charset="-78"/>
              </a:rPr>
              <a:t>اجتماعی و اقتصادی </a:t>
            </a:r>
            <a:r>
              <a:rPr lang="fa-IR" sz="4000" dirty="0">
                <a:solidFill>
                  <a:schemeClr val="tx1"/>
                </a:solidFill>
                <a:cs typeface="B Yekan" pitchFamily="2" charset="-78"/>
              </a:rPr>
              <a:t>فراهم آورد. </a:t>
            </a:r>
            <a:r>
              <a:rPr lang="fa-IR" sz="4000" dirty="0">
                <a:cs typeface="B Yekan" pitchFamily="2" charset="-78"/>
              </a:rPr>
              <a:t/>
            </a:r>
            <a:br>
              <a:rPr lang="fa-IR" sz="4000" dirty="0">
                <a:cs typeface="B Yekan" pitchFamily="2" charset="-78"/>
              </a:rPr>
            </a:br>
            <a:r>
              <a:rPr lang="fa-IR" sz="4000" dirty="0">
                <a:solidFill>
                  <a:schemeClr val="tx1"/>
                </a:solidFill>
                <a:cs typeface="B Yekan" pitchFamily="2" charset="-78"/>
              </a:rPr>
              <a:t>اما </a:t>
            </a:r>
            <a:r>
              <a:rPr lang="fa-IR" sz="4000" b="1" dirty="0">
                <a:solidFill>
                  <a:srgbClr val="FF0000"/>
                </a:solidFill>
                <a:cs typeface="B Yekan" pitchFamily="2" charset="-78"/>
              </a:rPr>
              <a:t>پارادایم انتقادی </a:t>
            </a:r>
            <a:r>
              <a:rPr lang="fa-IR" sz="4000" dirty="0">
                <a:solidFill>
                  <a:schemeClr val="tx1"/>
                </a:solidFill>
                <a:cs typeface="B Yekan" pitchFamily="2" charset="-78"/>
              </a:rPr>
              <a:t>بر این امر تأکید داشت که </a:t>
            </a:r>
            <a:r>
              <a:rPr lang="fa-IR" sz="4000" b="1" dirty="0">
                <a:solidFill>
                  <a:srgbClr val="FF0000"/>
                </a:solidFill>
                <a:cs typeface="B Yekan" pitchFamily="2" charset="-78"/>
              </a:rPr>
              <a:t>آموزش و پرورش </a:t>
            </a:r>
            <a:r>
              <a:rPr lang="fa-IR" sz="4000" dirty="0">
                <a:solidFill>
                  <a:schemeClr val="tx1"/>
                </a:solidFill>
                <a:cs typeface="B Yekan" pitchFamily="2" charset="-78"/>
              </a:rPr>
              <a:t>خلاقیت را از دانش آموزان  </a:t>
            </a:r>
            <a:r>
              <a:rPr lang="fa-IR" sz="4000" dirty="0" smtClean="0">
                <a:solidFill>
                  <a:schemeClr val="tx1"/>
                </a:solidFill>
                <a:cs typeface="B Yekan" pitchFamily="2" charset="-78"/>
              </a:rPr>
              <a:t>        می</a:t>
            </a:r>
            <a:r>
              <a:rPr lang="fa-IR" sz="4000" dirty="0" smtClean="0">
                <a:cs typeface="B Yekan" pitchFamily="2" charset="-78"/>
              </a:rPr>
              <a:t> </a:t>
            </a:r>
            <a:r>
              <a:rPr lang="fa-IR" sz="4000" dirty="0">
                <a:solidFill>
                  <a:schemeClr val="tx1"/>
                </a:solidFill>
                <a:cs typeface="B Yekan" pitchFamily="2" charset="-78"/>
              </a:rPr>
              <a:t>گیرد و آن ها را </a:t>
            </a:r>
            <a:r>
              <a:rPr lang="fa-IR" sz="4000" b="1" dirty="0">
                <a:solidFill>
                  <a:srgbClr val="FF0000"/>
                </a:solidFill>
                <a:cs typeface="B Yekan" pitchFamily="2" charset="-78"/>
              </a:rPr>
              <a:t>هم گرا و توده ای </a:t>
            </a:r>
            <a:r>
              <a:rPr lang="fa-IR" sz="4000" dirty="0">
                <a:solidFill>
                  <a:schemeClr val="tx1"/>
                </a:solidFill>
                <a:cs typeface="B Yekan" pitchFamily="2" charset="-78"/>
              </a:rPr>
              <a:t>بار می آورد</a:t>
            </a:r>
            <a:r>
              <a:rPr lang="fa-IR" sz="4000" dirty="0" smtClean="0">
                <a:solidFill>
                  <a:schemeClr val="tx1"/>
                </a:solidFill>
                <a:cs typeface="B Yekan" pitchFamily="2" charset="-78"/>
              </a:rPr>
              <a:t>.</a:t>
            </a:r>
            <a:r>
              <a:rPr lang="fa-IR" dirty="0" smtClean="0"/>
              <a:t/>
            </a:r>
            <a:br>
              <a:rPr lang="fa-IR" dirty="0" smtClean="0"/>
            </a:br>
            <a:r>
              <a:rPr lang="fa-IR" dirty="0" smtClean="0"/>
              <a:t/>
            </a:r>
            <a:br>
              <a:rPr lang="fa-IR" dirty="0" smtClean="0"/>
            </a:br>
            <a:r>
              <a:rPr lang="fa-IR" dirty="0" smtClean="0"/>
              <a:t/>
            </a:r>
            <a:br>
              <a:rPr lang="fa-IR" dirty="0" smtClean="0"/>
            </a:br>
            <a:endParaRPr lang="en-US" dirty="0"/>
          </a:p>
        </p:txBody>
      </p:sp>
    </p:spTree>
    <p:extLst>
      <p:ext uri="{BB962C8B-B14F-4D97-AF65-F5344CB8AC3E}">
        <p14:creationId xmlns:p14="http://schemas.microsoft.com/office/powerpoint/2010/main" val="30128858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477000"/>
          </a:xfrm>
        </p:spPr>
        <p:txBody>
          <a:bodyPr>
            <a:noAutofit/>
          </a:bodyPr>
          <a:lstStyle/>
          <a:p>
            <a:pPr algn="r"/>
            <a:r>
              <a:rPr lang="en-US" sz="3200" b="1" dirty="0" smtClean="0">
                <a:solidFill>
                  <a:srgbClr val="FF0000"/>
                </a:solidFill>
                <a:cs typeface="B Titr" pitchFamily="2" charset="-78"/>
              </a:rPr>
              <a:t> </a:t>
            </a:r>
            <a:br>
              <a:rPr lang="en-US" sz="3200" b="1" dirty="0" smtClean="0">
                <a:solidFill>
                  <a:srgbClr val="FF0000"/>
                </a:solidFill>
                <a:cs typeface="B Titr" pitchFamily="2" charset="-78"/>
              </a:rPr>
            </a:br>
            <a:r>
              <a:rPr lang="en-US" sz="3200" b="1" dirty="0" smtClean="0">
                <a:solidFill>
                  <a:srgbClr val="FF0000"/>
                </a:solidFill>
                <a:cs typeface="B Titr" pitchFamily="2" charset="-78"/>
              </a:rPr>
              <a:t/>
            </a:r>
            <a:br>
              <a:rPr lang="en-US" sz="3200" b="1" dirty="0" smtClean="0">
                <a:solidFill>
                  <a:srgbClr val="FF0000"/>
                </a:solidFill>
                <a:cs typeface="B Titr" pitchFamily="2" charset="-78"/>
              </a:rPr>
            </a:br>
            <a:r>
              <a:rPr lang="en-US" sz="3200" b="1" dirty="0" smtClean="0">
                <a:solidFill>
                  <a:srgbClr val="FF0000"/>
                </a:solidFill>
                <a:cs typeface="B Titr" pitchFamily="2" charset="-78"/>
              </a:rPr>
              <a:t> </a:t>
            </a:r>
            <a:r>
              <a:rPr lang="fa-IR" sz="3200" b="1" dirty="0" smtClean="0">
                <a:solidFill>
                  <a:srgbClr val="FF0000"/>
                </a:solidFill>
                <a:cs typeface="B Titr" pitchFamily="2" charset="-78"/>
              </a:rPr>
              <a:t>دوره </a:t>
            </a:r>
            <a:r>
              <a:rPr lang="fa-IR" sz="3200" b="1" dirty="0">
                <a:solidFill>
                  <a:srgbClr val="FF0000"/>
                </a:solidFill>
                <a:cs typeface="B Titr" pitchFamily="2" charset="-78"/>
              </a:rPr>
              <a:t>های تحول مکتب فرانکفورت</a:t>
            </a:r>
            <a:r>
              <a:rPr lang="en-US" sz="3200" b="1" dirty="0">
                <a:solidFill>
                  <a:srgbClr val="FF0000"/>
                </a:solidFill>
                <a:cs typeface="B Titr" pitchFamily="2" charset="-78"/>
              </a:rPr>
              <a:t/>
            </a:r>
            <a:br>
              <a:rPr lang="en-US" sz="3200" b="1" dirty="0">
                <a:solidFill>
                  <a:srgbClr val="FF0000"/>
                </a:solidFill>
                <a:cs typeface="B Titr" pitchFamily="2" charset="-78"/>
              </a:rPr>
            </a:br>
            <a:r>
              <a:rPr lang="en-US" sz="3200" dirty="0" smtClean="0">
                <a:solidFill>
                  <a:schemeClr val="tx1"/>
                </a:solidFill>
                <a:cs typeface="B Yekan" pitchFamily="2" charset="-78"/>
              </a:rPr>
              <a:t> </a:t>
            </a:r>
            <a:r>
              <a:rPr lang="fa-IR" sz="3200" b="1" dirty="0" smtClean="0">
                <a:solidFill>
                  <a:srgbClr val="FF0000"/>
                </a:solidFill>
                <a:cs typeface="B Titr" pitchFamily="2" charset="-78"/>
              </a:rPr>
              <a:t>دوره </a:t>
            </a:r>
            <a:r>
              <a:rPr lang="fa-IR" sz="3200" b="1" dirty="0">
                <a:solidFill>
                  <a:srgbClr val="FF0000"/>
                </a:solidFill>
                <a:cs typeface="B Titr" pitchFamily="2" charset="-78"/>
              </a:rPr>
              <a:t>اول</a:t>
            </a:r>
            <a:r>
              <a:rPr lang="fa-IR" sz="3200" b="1" dirty="0" smtClean="0">
                <a:solidFill>
                  <a:srgbClr val="FF0000"/>
                </a:solidFill>
                <a:cs typeface="B Titr" pitchFamily="2" charset="-78"/>
              </a:rPr>
              <a:t>:</a:t>
            </a:r>
            <a:br>
              <a:rPr lang="fa-IR" sz="3200" b="1" dirty="0" smtClean="0">
                <a:solidFill>
                  <a:srgbClr val="FF0000"/>
                </a:solidFill>
                <a:cs typeface="B Titr" pitchFamily="2" charset="-78"/>
              </a:rPr>
            </a:br>
            <a:r>
              <a:rPr lang="fa-IR" sz="3200" b="1" dirty="0" smtClean="0">
                <a:solidFill>
                  <a:srgbClr val="FF0000"/>
                </a:solidFill>
                <a:cs typeface="B Titr" pitchFamily="2" charset="-78"/>
              </a:rPr>
              <a:t> </a:t>
            </a:r>
            <a:r>
              <a:rPr lang="fa-IR" sz="3200" dirty="0">
                <a:solidFill>
                  <a:schemeClr val="tx1"/>
                </a:solidFill>
                <a:cs typeface="B Yekan" pitchFamily="2" charset="-78"/>
              </a:rPr>
              <a:t>در این دوره که از سال ۱۹۲۳ میلادی آغاز می شود و تا سال ۱۹۳۳ ادامه می یابد، می توانیم نفوذ اندیشه </a:t>
            </a:r>
            <a:r>
              <a:rPr lang="fa-IR" sz="3200" b="1" dirty="0">
                <a:solidFill>
                  <a:srgbClr val="FF0000"/>
                </a:solidFill>
                <a:cs typeface="B Yekan" pitchFamily="2" charset="-78"/>
              </a:rPr>
              <a:t>گئورک لوکاچ </a:t>
            </a:r>
            <a:r>
              <a:rPr lang="fa-IR" sz="3200" dirty="0">
                <a:solidFill>
                  <a:schemeClr val="tx1"/>
                </a:solidFill>
                <a:cs typeface="B Yekan" pitchFamily="2" charset="-78"/>
              </a:rPr>
              <a:t>را از طریق کتاب «</a:t>
            </a:r>
            <a:r>
              <a:rPr lang="fa-IR" sz="3200" b="1" dirty="0">
                <a:solidFill>
                  <a:srgbClr val="0070C0"/>
                </a:solidFill>
                <a:cs typeface="B Yekan" pitchFamily="2" charset="-78"/>
              </a:rPr>
              <a:t>تاریخ و آگاهی طبقاتی اش</a:t>
            </a:r>
            <a:r>
              <a:rPr lang="fa-IR" sz="3200" dirty="0">
                <a:solidFill>
                  <a:schemeClr val="tx1"/>
                </a:solidFill>
                <a:cs typeface="B Yekan" pitchFamily="2" charset="-78"/>
              </a:rPr>
              <a:t>، بر اندیشه فلیکس وایل، که بعدها نظریه پردازان منتقد به وضعیت موجود را گرد هم آورد، مشاهده نماییم. </a:t>
            </a:r>
            <a:br>
              <a:rPr lang="fa-IR" sz="3200" dirty="0">
                <a:solidFill>
                  <a:schemeClr val="tx1"/>
                </a:solidFill>
                <a:cs typeface="B Yekan" pitchFamily="2" charset="-78"/>
              </a:rPr>
            </a:br>
            <a:r>
              <a:rPr lang="fa-IR" sz="3200" b="1" dirty="0">
                <a:solidFill>
                  <a:srgbClr val="FF0000"/>
                </a:solidFill>
                <a:cs typeface="B Yekan" pitchFamily="2" charset="-78"/>
              </a:rPr>
              <a:t>دغدغه اصلی وایل </a:t>
            </a:r>
            <a:r>
              <a:rPr lang="fa-IR" sz="3200" dirty="0">
                <a:solidFill>
                  <a:schemeClr val="tx1"/>
                </a:solidFill>
                <a:cs typeface="B Yekan" pitchFamily="2" charset="-78"/>
              </a:rPr>
              <a:t>توجه </a:t>
            </a:r>
            <a:r>
              <a:rPr lang="fa-IR" sz="3200" b="1" dirty="0">
                <a:solidFill>
                  <a:srgbClr val="FF0000"/>
                </a:solidFill>
                <a:cs typeface="B Yekan" pitchFamily="2" charset="-78"/>
              </a:rPr>
              <a:t>به روشنفکرانی </a:t>
            </a:r>
            <a:r>
              <a:rPr lang="fa-IR" sz="3200" dirty="0">
                <a:solidFill>
                  <a:schemeClr val="tx1"/>
                </a:solidFill>
                <a:cs typeface="B Yekan" pitchFamily="2" charset="-78"/>
              </a:rPr>
              <a:t>بود که </a:t>
            </a:r>
            <a:r>
              <a:rPr lang="fa-IR" sz="3200" b="1" dirty="0">
                <a:solidFill>
                  <a:srgbClr val="FF0000"/>
                </a:solidFill>
                <a:cs typeface="B Yekan" pitchFamily="2" charset="-78"/>
              </a:rPr>
              <a:t>دغدغه رادیکالی</a:t>
            </a:r>
            <a:r>
              <a:rPr lang="fa-IR" sz="3200" dirty="0">
                <a:solidFill>
                  <a:schemeClr val="tx1"/>
                </a:solidFill>
                <a:cs typeface="B Yekan" pitchFamily="2" charset="-78"/>
              </a:rPr>
              <a:t> دارند و </a:t>
            </a:r>
            <a:r>
              <a:rPr lang="fa-IR" sz="3200" b="1" dirty="0">
                <a:solidFill>
                  <a:srgbClr val="FF0000"/>
                </a:solidFill>
                <a:cs typeface="B Yekan" pitchFamily="2" charset="-78"/>
              </a:rPr>
              <a:t>ضد نظام سرمایه داری</a:t>
            </a:r>
            <a:r>
              <a:rPr lang="fa-IR" sz="3200" dirty="0">
                <a:solidFill>
                  <a:schemeClr val="tx1"/>
                </a:solidFill>
                <a:cs typeface="B Yekan" pitchFamily="2" charset="-78"/>
              </a:rPr>
              <a:t> هستند</a:t>
            </a:r>
            <a:r>
              <a:rPr lang="fa-IR" sz="3200" dirty="0" smtClean="0">
                <a:solidFill>
                  <a:schemeClr val="tx1"/>
                </a:solidFill>
                <a:cs typeface="B Yekan" pitchFamily="2" charset="-78"/>
              </a:rPr>
              <a:t>.</a:t>
            </a:r>
            <a:br>
              <a:rPr lang="fa-IR" sz="3200" dirty="0" smtClean="0">
                <a:solidFill>
                  <a:schemeClr val="tx1"/>
                </a:solidFill>
                <a:cs typeface="B Yekan" pitchFamily="2" charset="-78"/>
              </a:rPr>
            </a:br>
            <a:r>
              <a:rPr lang="fa-IR" sz="3200" dirty="0" smtClean="0">
                <a:solidFill>
                  <a:schemeClr val="tx1"/>
                </a:solidFill>
                <a:cs typeface="B Yekan" pitchFamily="2" charset="-78"/>
              </a:rPr>
              <a:t>بدین </a:t>
            </a:r>
            <a:r>
              <a:rPr lang="fa-IR" sz="3200" dirty="0">
                <a:solidFill>
                  <a:schemeClr val="tx1"/>
                </a:solidFill>
                <a:cs typeface="B Yekan" pitchFamily="2" charset="-78"/>
              </a:rPr>
              <a:t>ترتیب وايل توانست جمعی از روشنفکران منتقد را در مؤسسه تحقیقات اجتماعی فرانکفورت گرد هم آورد.</a:t>
            </a:r>
            <a:br>
              <a:rPr lang="fa-IR" sz="3200" dirty="0">
                <a:solidFill>
                  <a:schemeClr val="tx1"/>
                </a:solidFill>
                <a:cs typeface="B Yekan" pitchFamily="2" charset="-78"/>
              </a:rPr>
            </a:br>
            <a:endParaRPr lang="en-US" sz="3200" dirty="0">
              <a:solidFill>
                <a:schemeClr val="tx1"/>
              </a:solidFill>
              <a:cs typeface="B Yekan" pitchFamily="2" charset="-78"/>
            </a:endParaRPr>
          </a:p>
        </p:txBody>
      </p:sp>
    </p:spTree>
    <p:extLst>
      <p:ext uri="{BB962C8B-B14F-4D97-AF65-F5344CB8AC3E}">
        <p14:creationId xmlns:p14="http://schemas.microsoft.com/office/powerpoint/2010/main" val="24911428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6629400"/>
          </a:xfrm>
        </p:spPr>
        <p:txBody>
          <a:bodyPr>
            <a:normAutofit fontScale="90000"/>
          </a:bodyPr>
          <a:lstStyle/>
          <a:p>
            <a:pPr algn="r" rtl="1"/>
            <a:r>
              <a:rPr lang="fa-IR" sz="3600" dirty="0" smtClean="0">
                <a:solidFill>
                  <a:schemeClr val="tx1"/>
                </a:solidFill>
                <a:cs typeface="B Yekan" pitchFamily="2" charset="-78"/>
              </a:rPr>
              <a:t>اما </a:t>
            </a:r>
            <a:r>
              <a:rPr lang="fa-IR" sz="3600" dirty="0">
                <a:solidFill>
                  <a:schemeClr val="tx1"/>
                </a:solidFill>
                <a:cs typeface="B Yekan" pitchFamily="2" charset="-78"/>
              </a:rPr>
              <a:t>این روشنفکران </a:t>
            </a:r>
            <a:r>
              <a:rPr lang="fa-IR" sz="3600" b="1" dirty="0">
                <a:solidFill>
                  <a:srgbClr val="FF0000"/>
                </a:solidFill>
                <a:cs typeface="B Yekan" pitchFamily="2" charset="-78"/>
              </a:rPr>
              <a:t>رادیکال خود به دو دسته تقسیم </a:t>
            </a:r>
            <a:r>
              <a:rPr lang="en-US" sz="3600" b="1" dirty="0" smtClean="0">
                <a:solidFill>
                  <a:srgbClr val="FF0000"/>
                </a:solidFill>
                <a:cs typeface="B Yekan" pitchFamily="2" charset="-78"/>
              </a:rPr>
              <a:t>      </a:t>
            </a:r>
            <a:r>
              <a:rPr lang="fa-IR" sz="3600" dirty="0" smtClean="0">
                <a:solidFill>
                  <a:schemeClr val="tx1"/>
                </a:solidFill>
                <a:cs typeface="B Yekan" pitchFamily="2" charset="-78"/>
              </a:rPr>
              <a:t>می </a:t>
            </a:r>
            <a:r>
              <a:rPr lang="fa-IR" sz="3600" dirty="0">
                <a:solidFill>
                  <a:schemeClr val="tx1"/>
                </a:solidFill>
                <a:cs typeface="B Yekan" pitchFamily="2" charset="-78"/>
              </a:rPr>
              <a:t>شدند</a:t>
            </a:r>
            <a:r>
              <a:rPr lang="fa-IR" sz="3600" dirty="0" smtClean="0">
                <a:solidFill>
                  <a:schemeClr val="tx1"/>
                </a:solidFill>
                <a:cs typeface="B Yekan" pitchFamily="2" charset="-78"/>
              </a:rPr>
              <a:t>.</a:t>
            </a:r>
            <a:r>
              <a:rPr lang="en-US" sz="3600" dirty="0" smtClean="0">
                <a:solidFill>
                  <a:schemeClr val="tx1"/>
                </a:solidFill>
                <a:cs typeface="B Yekan" pitchFamily="2" charset="-78"/>
              </a:rPr>
              <a:t/>
            </a:r>
            <a:br>
              <a:rPr lang="en-US" sz="3600" dirty="0" smtClean="0">
                <a:solidFill>
                  <a:schemeClr val="tx1"/>
                </a:solidFill>
                <a:cs typeface="B Yekan" pitchFamily="2" charset="-78"/>
              </a:rPr>
            </a:br>
            <a:r>
              <a:rPr lang="fa-IR" sz="3600" dirty="0">
                <a:solidFill>
                  <a:schemeClr val="tx1"/>
                </a:solidFill>
                <a:cs typeface="B Yekan" pitchFamily="2" charset="-78"/>
              </a:rPr>
              <a:t/>
            </a:r>
            <a:br>
              <a:rPr lang="fa-IR" sz="3600" dirty="0">
                <a:solidFill>
                  <a:schemeClr val="tx1"/>
                </a:solidFill>
                <a:cs typeface="B Yekan" pitchFamily="2" charset="-78"/>
              </a:rPr>
            </a:br>
            <a:r>
              <a:rPr lang="fa-IR" sz="3600" dirty="0" smtClean="0">
                <a:solidFill>
                  <a:schemeClr val="tx1"/>
                </a:solidFill>
                <a:cs typeface="B Yekan" pitchFamily="2" charset="-78"/>
              </a:rPr>
              <a:t>1- </a:t>
            </a:r>
            <a:r>
              <a:rPr lang="fa-IR" sz="3600" b="1" dirty="0" smtClean="0">
                <a:solidFill>
                  <a:srgbClr val="FF0000"/>
                </a:solidFill>
                <a:cs typeface="B Yekan" pitchFamily="2" charset="-78"/>
              </a:rPr>
              <a:t>روشنفکران </a:t>
            </a:r>
            <a:r>
              <a:rPr lang="fa-IR" sz="3600" b="1" dirty="0">
                <a:solidFill>
                  <a:srgbClr val="FF0000"/>
                </a:solidFill>
                <a:cs typeface="B Yekan" pitchFamily="2" charset="-78"/>
              </a:rPr>
              <a:t>معتدل تر </a:t>
            </a:r>
            <a:r>
              <a:rPr lang="fa-IR" sz="3600" dirty="0">
                <a:solidFill>
                  <a:schemeClr val="tx1"/>
                </a:solidFill>
                <a:cs typeface="B Yekan" pitchFamily="2" charset="-78"/>
              </a:rPr>
              <a:t>قرار داشتند که خواهان تغییر بنیادین و همه جانبه وضعیت موجود، به طور آرام و در بستر زمان بودند. از میان این روشنفکران معتدل می توان به </a:t>
            </a:r>
            <a:r>
              <a:rPr lang="fa-IR" sz="3600" b="1" dirty="0">
                <a:solidFill>
                  <a:srgbClr val="0070C0"/>
                </a:solidFill>
                <a:cs typeface="B Yekan" pitchFamily="2" charset="-78"/>
              </a:rPr>
              <a:t>آدورنو، لوكاچ و هابر ماس </a:t>
            </a:r>
            <a:r>
              <a:rPr lang="fa-IR" sz="3600" dirty="0">
                <a:solidFill>
                  <a:schemeClr val="tx1"/>
                </a:solidFill>
                <a:cs typeface="B Yekan" pitchFamily="2" charset="-78"/>
              </a:rPr>
              <a:t>اشاره داشت.</a:t>
            </a:r>
            <a:br>
              <a:rPr lang="fa-IR" sz="3600" dirty="0">
                <a:solidFill>
                  <a:schemeClr val="tx1"/>
                </a:solidFill>
                <a:cs typeface="B Yekan" pitchFamily="2" charset="-78"/>
              </a:rPr>
            </a:br>
            <a:r>
              <a:rPr lang="fa-IR" sz="3600" dirty="0" smtClean="0">
                <a:solidFill>
                  <a:schemeClr val="tx1"/>
                </a:solidFill>
                <a:cs typeface="B Yekan" pitchFamily="2" charset="-78"/>
              </a:rPr>
              <a:t>2- </a:t>
            </a:r>
            <a:r>
              <a:rPr lang="fa-IR" sz="3600" b="1" dirty="0" smtClean="0">
                <a:solidFill>
                  <a:srgbClr val="FF0000"/>
                </a:solidFill>
                <a:cs typeface="B Yekan" pitchFamily="2" charset="-78"/>
              </a:rPr>
              <a:t>روشنفکران </a:t>
            </a:r>
            <a:r>
              <a:rPr lang="fa-IR" sz="3600" b="1" dirty="0">
                <a:solidFill>
                  <a:srgbClr val="FF0000"/>
                </a:solidFill>
                <a:cs typeface="B Yekan" pitchFamily="2" charset="-78"/>
              </a:rPr>
              <a:t>تندرو </a:t>
            </a:r>
            <a:r>
              <a:rPr lang="fa-IR" sz="3600" dirty="0">
                <a:solidFill>
                  <a:schemeClr val="tx1"/>
                </a:solidFill>
                <a:cs typeface="B Yekan" pitchFamily="2" charset="-78"/>
              </a:rPr>
              <a:t>همچون </a:t>
            </a:r>
            <a:r>
              <a:rPr lang="fa-IR" sz="3600" b="1" dirty="0">
                <a:solidFill>
                  <a:srgbClr val="0070C0"/>
                </a:solidFill>
                <a:cs typeface="B Yekan" pitchFamily="2" charset="-78"/>
              </a:rPr>
              <a:t>لنین</a:t>
            </a:r>
            <a:r>
              <a:rPr lang="fa-IR" sz="3600" dirty="0">
                <a:solidFill>
                  <a:schemeClr val="tx1"/>
                </a:solidFill>
                <a:cs typeface="B Yekan" pitchFamily="2" charset="-78"/>
              </a:rPr>
              <a:t> قرار داشتند که </a:t>
            </a:r>
            <a:r>
              <a:rPr lang="fa-IR" sz="3600" b="1" dirty="0">
                <a:solidFill>
                  <a:srgbClr val="0070C0"/>
                </a:solidFill>
                <a:cs typeface="B Yekan" pitchFamily="2" charset="-78"/>
              </a:rPr>
              <a:t>خواهان تغییرات بنیادین و تغییر همه جانبه سریع تر و خشونت بار تر بودند</a:t>
            </a:r>
            <a:r>
              <a:rPr lang="fa-IR" sz="3600" b="1" dirty="0" smtClean="0">
                <a:solidFill>
                  <a:srgbClr val="0070C0"/>
                </a:solidFill>
                <a:cs typeface="B Yekan" pitchFamily="2" charset="-78"/>
              </a:rPr>
              <a:t>.</a:t>
            </a:r>
            <a:r>
              <a:rPr lang="fa-IR" b="1" dirty="0" smtClean="0">
                <a:solidFill>
                  <a:srgbClr val="0070C0"/>
                </a:solidFill>
              </a:rPr>
              <a:t/>
            </a:r>
            <a:br>
              <a:rPr lang="fa-IR" b="1" dirty="0" smtClean="0">
                <a:solidFill>
                  <a:srgbClr val="0070C0"/>
                </a:solidFill>
              </a:rPr>
            </a:br>
            <a:r>
              <a:rPr lang="en-US" dirty="0" smtClean="0"/>
              <a:t/>
            </a:r>
            <a:br>
              <a:rPr lang="en-US" dirty="0" smtClean="0"/>
            </a:br>
            <a:r>
              <a:rPr lang="en-US" dirty="0"/>
              <a:t/>
            </a:r>
            <a:br>
              <a:rPr lang="en-US" dirty="0"/>
            </a:br>
            <a:endParaRPr lang="en-US" dirty="0"/>
          </a:p>
        </p:txBody>
      </p:sp>
    </p:spTree>
    <p:extLst>
      <p:ext uri="{BB962C8B-B14F-4D97-AF65-F5344CB8AC3E}">
        <p14:creationId xmlns:p14="http://schemas.microsoft.com/office/powerpoint/2010/main" val="18191156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6400800"/>
          </a:xfrm>
        </p:spPr>
        <p:txBody>
          <a:bodyPr>
            <a:noAutofit/>
          </a:bodyPr>
          <a:lstStyle/>
          <a:p>
            <a:pPr algn="r" rtl="1"/>
            <a:r>
              <a:rPr lang="fa-IR" sz="3000" dirty="0" smtClean="0">
                <a:solidFill>
                  <a:schemeClr val="tx1"/>
                </a:solidFill>
                <a:cs typeface="B Yekan" pitchFamily="2" charset="-78"/>
              </a:rPr>
              <a:t/>
            </a:r>
            <a:br>
              <a:rPr lang="fa-IR" sz="3000" dirty="0" smtClean="0">
                <a:solidFill>
                  <a:schemeClr val="tx1"/>
                </a:solidFill>
                <a:cs typeface="B Yekan" pitchFamily="2" charset="-78"/>
              </a:rPr>
            </a:br>
            <a:r>
              <a:rPr lang="fa-IR" sz="3000" dirty="0" smtClean="0">
                <a:solidFill>
                  <a:schemeClr val="tx1"/>
                </a:solidFill>
                <a:cs typeface="B Yekan" pitchFamily="2" charset="-78"/>
              </a:rPr>
              <a:t>مؤسسه </a:t>
            </a:r>
            <a:r>
              <a:rPr lang="fa-IR" sz="3000" dirty="0">
                <a:solidFill>
                  <a:schemeClr val="tx1"/>
                </a:solidFill>
                <a:cs typeface="B Yekan" pitchFamily="2" charset="-78"/>
              </a:rPr>
              <a:t>تحقیقات اجتماعی در ابتدا از موضعی غیر مارکسیستی را آغاز نمود </a:t>
            </a:r>
            <a:r>
              <a:rPr lang="fa-IR" sz="3000" dirty="0" smtClean="0">
                <a:solidFill>
                  <a:schemeClr val="tx1"/>
                </a:solidFill>
                <a:cs typeface="B Yekan" pitchFamily="2" charset="-78"/>
              </a:rPr>
              <a:t/>
            </a:r>
            <a:br>
              <a:rPr lang="fa-IR" sz="3000" dirty="0" smtClean="0">
                <a:solidFill>
                  <a:schemeClr val="tx1"/>
                </a:solidFill>
                <a:cs typeface="B Yekan" pitchFamily="2" charset="-78"/>
              </a:rPr>
            </a:br>
            <a:r>
              <a:rPr lang="fa-IR" sz="3000" dirty="0" smtClean="0">
                <a:solidFill>
                  <a:schemeClr val="tx1"/>
                </a:solidFill>
                <a:cs typeface="B Yekan" pitchFamily="2" charset="-78"/>
              </a:rPr>
              <a:t>و </a:t>
            </a:r>
            <a:r>
              <a:rPr lang="fa-IR" sz="3000" dirty="0">
                <a:solidFill>
                  <a:schemeClr val="tx1"/>
                </a:solidFill>
                <a:cs typeface="B Yekan" pitchFamily="2" charset="-78"/>
              </a:rPr>
              <a:t>دغدغه آنها </a:t>
            </a:r>
            <a:r>
              <a:rPr lang="fa-IR" sz="3000" b="1" dirty="0">
                <a:solidFill>
                  <a:srgbClr val="FF0000"/>
                </a:solidFill>
                <a:cs typeface="B Yekan" pitchFamily="2" charset="-78"/>
              </a:rPr>
              <a:t>در دو چیز خلاصه </a:t>
            </a:r>
            <a:r>
              <a:rPr lang="en-US" sz="3000" b="1" dirty="0" smtClean="0">
                <a:solidFill>
                  <a:srgbClr val="FF0000"/>
                </a:solidFill>
                <a:cs typeface="B Yekan" pitchFamily="2" charset="-78"/>
              </a:rPr>
              <a:t>  </a:t>
            </a:r>
            <a:r>
              <a:rPr lang="fa-IR" sz="3000" dirty="0" smtClean="0">
                <a:solidFill>
                  <a:schemeClr val="tx1"/>
                </a:solidFill>
                <a:cs typeface="B Yekan" pitchFamily="2" charset="-78"/>
              </a:rPr>
              <a:t>می </a:t>
            </a:r>
            <a:r>
              <a:rPr lang="fa-IR" sz="3000" dirty="0">
                <a:solidFill>
                  <a:schemeClr val="tx1"/>
                </a:solidFill>
                <a:cs typeface="B Yekan" pitchFamily="2" charset="-78"/>
              </a:rPr>
              <a:t>شد</a:t>
            </a:r>
            <a:r>
              <a:rPr lang="fa-IR" sz="3000" dirty="0" smtClean="0">
                <a:solidFill>
                  <a:schemeClr val="tx1"/>
                </a:solidFill>
                <a:cs typeface="B Yekan" pitchFamily="2" charset="-78"/>
              </a:rPr>
              <a:t>:</a:t>
            </a:r>
            <a:r>
              <a:rPr lang="en-US" sz="3000" dirty="0" smtClean="0">
                <a:solidFill>
                  <a:schemeClr val="tx1"/>
                </a:solidFill>
                <a:cs typeface="B Yekan" pitchFamily="2" charset="-78"/>
              </a:rPr>
              <a:t/>
            </a:r>
            <a:br>
              <a:rPr lang="en-US" sz="3000" dirty="0" smtClean="0">
                <a:solidFill>
                  <a:schemeClr val="tx1"/>
                </a:solidFill>
                <a:cs typeface="B Yekan" pitchFamily="2" charset="-78"/>
              </a:rPr>
            </a:br>
            <a:r>
              <a:rPr lang="fa-IR" sz="3200" dirty="0">
                <a:solidFill>
                  <a:schemeClr val="tx1"/>
                </a:solidFill>
                <a:cs typeface="B Yekan" pitchFamily="2" charset="-78"/>
              </a:rPr>
              <a:t/>
            </a:r>
            <a:br>
              <a:rPr lang="fa-IR" sz="3200" dirty="0">
                <a:solidFill>
                  <a:schemeClr val="tx1"/>
                </a:solidFill>
                <a:cs typeface="B Yekan" pitchFamily="2" charset="-78"/>
              </a:rPr>
            </a:br>
            <a:r>
              <a:rPr lang="fa-IR" sz="3200" b="1" dirty="0">
                <a:solidFill>
                  <a:srgbClr val="FF0000"/>
                </a:solidFill>
                <a:cs typeface="B Yekan" pitchFamily="2" charset="-78"/>
              </a:rPr>
              <a:t>1. بررسی علل و عوامل پیروزی انقلاب ۱۹۱۷ در شرق </a:t>
            </a:r>
            <a:r>
              <a:rPr lang="fa-IR" sz="3200" b="1" dirty="0" smtClean="0">
                <a:solidFill>
                  <a:srgbClr val="FF0000"/>
                </a:solidFill>
                <a:cs typeface="B Yekan" pitchFamily="2" charset="-78"/>
              </a:rPr>
              <a:t>اروپا</a:t>
            </a:r>
            <a:br>
              <a:rPr lang="fa-IR" sz="3200" b="1" dirty="0" smtClean="0">
                <a:solidFill>
                  <a:srgbClr val="FF0000"/>
                </a:solidFill>
                <a:cs typeface="B Yekan" pitchFamily="2" charset="-78"/>
              </a:rPr>
            </a:br>
            <a:r>
              <a:rPr lang="fa-IR" sz="3200" b="1" dirty="0">
                <a:solidFill>
                  <a:srgbClr val="FF0000"/>
                </a:solidFill>
                <a:cs typeface="B Yekan" pitchFamily="2" charset="-78"/>
              </a:rPr>
              <a:t/>
            </a:r>
            <a:br>
              <a:rPr lang="fa-IR" sz="3200" b="1" dirty="0">
                <a:solidFill>
                  <a:srgbClr val="FF0000"/>
                </a:solidFill>
                <a:cs typeface="B Yekan" pitchFamily="2" charset="-78"/>
              </a:rPr>
            </a:br>
            <a:r>
              <a:rPr lang="fa-IR" sz="3200" b="1" dirty="0">
                <a:solidFill>
                  <a:srgbClr val="FF0000"/>
                </a:solidFill>
                <a:cs typeface="B Yekan" pitchFamily="2" charset="-78"/>
              </a:rPr>
              <a:t>2. بررسی این مسئله که چرا چپ ها در آلمان نازی توفیقی حاصل نکردند</a:t>
            </a:r>
            <a:r>
              <a:rPr lang="fa-IR" sz="3200" b="1" dirty="0" smtClean="0">
                <a:solidFill>
                  <a:srgbClr val="FF0000"/>
                </a:solidFill>
                <a:cs typeface="B Yekan" pitchFamily="2" charset="-78"/>
              </a:rPr>
              <a:t>.</a:t>
            </a:r>
            <a:r>
              <a:rPr lang="fa-IR" sz="3200" dirty="0" smtClean="0">
                <a:solidFill>
                  <a:schemeClr val="tx1"/>
                </a:solidFill>
                <a:cs typeface="B Yekan" pitchFamily="2" charset="-78"/>
              </a:rPr>
              <a:t/>
            </a:r>
            <a:br>
              <a:rPr lang="fa-IR" sz="3200" dirty="0" smtClean="0">
                <a:solidFill>
                  <a:schemeClr val="tx1"/>
                </a:solidFill>
                <a:cs typeface="B Yekan" pitchFamily="2" charset="-78"/>
              </a:rPr>
            </a:br>
            <a:r>
              <a:rPr lang="fa-IR" sz="3200" dirty="0" smtClean="0">
                <a:solidFill>
                  <a:schemeClr val="tx1"/>
                </a:solidFill>
                <a:cs typeface="B Yekan" pitchFamily="2" charset="-78"/>
              </a:rPr>
              <a:t/>
            </a:r>
            <a:br>
              <a:rPr lang="fa-IR" sz="3200" dirty="0" smtClean="0">
                <a:solidFill>
                  <a:schemeClr val="tx1"/>
                </a:solidFill>
                <a:cs typeface="B Yekan" pitchFamily="2" charset="-78"/>
              </a:rPr>
            </a:br>
            <a:r>
              <a:rPr lang="fa-IR" sz="3200" dirty="0">
                <a:solidFill>
                  <a:schemeClr val="tx1"/>
                </a:solidFill>
                <a:cs typeface="B Yekan" pitchFamily="2" charset="-78"/>
              </a:rPr>
              <a:t/>
            </a:r>
            <a:br>
              <a:rPr lang="fa-IR" sz="3200" dirty="0">
                <a:solidFill>
                  <a:schemeClr val="tx1"/>
                </a:solidFill>
                <a:cs typeface="B Yekan" pitchFamily="2" charset="-78"/>
              </a:rPr>
            </a:br>
            <a:r>
              <a:rPr lang="fa-IR" sz="3200" dirty="0" smtClean="0">
                <a:solidFill>
                  <a:schemeClr val="tx1"/>
                </a:solidFill>
                <a:cs typeface="B Yekan" pitchFamily="2" charset="-78"/>
              </a:rPr>
              <a:t/>
            </a:r>
            <a:br>
              <a:rPr lang="fa-IR" sz="3200" dirty="0" smtClean="0">
                <a:solidFill>
                  <a:schemeClr val="tx1"/>
                </a:solidFill>
                <a:cs typeface="B Yekan" pitchFamily="2" charset="-78"/>
              </a:rPr>
            </a:br>
            <a:endParaRPr lang="en-US" sz="3200" dirty="0">
              <a:solidFill>
                <a:schemeClr val="tx1"/>
              </a:solidFill>
              <a:cs typeface="B Yekan" pitchFamily="2" charset="-78"/>
            </a:endParaRPr>
          </a:p>
        </p:txBody>
      </p:sp>
    </p:spTree>
    <p:extLst>
      <p:ext uri="{BB962C8B-B14F-4D97-AF65-F5344CB8AC3E}">
        <p14:creationId xmlns:p14="http://schemas.microsoft.com/office/powerpoint/2010/main" val="35505677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915400" cy="6705600"/>
          </a:xfrm>
        </p:spPr>
        <p:txBody>
          <a:bodyPr>
            <a:noAutofit/>
          </a:bodyPr>
          <a:lstStyle/>
          <a:p>
            <a:pPr algn="r" rtl="1"/>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en-US" sz="3200" b="1" dirty="0" smtClean="0">
                <a:solidFill>
                  <a:srgbClr val="FF0000"/>
                </a:solidFill>
                <a:cs typeface="2  Titr" pitchFamily="2" charset="-78"/>
              </a:rPr>
              <a:t> </a:t>
            </a:r>
            <a:r>
              <a:rPr lang="fa-IR" sz="3200" b="1" dirty="0" smtClean="0">
                <a:solidFill>
                  <a:srgbClr val="FF0000"/>
                </a:solidFill>
                <a:cs typeface="2  Titr" pitchFamily="2" charset="-78"/>
              </a:rPr>
              <a:t>دوره </a:t>
            </a:r>
            <a:r>
              <a:rPr lang="fa-IR" sz="3200" b="1" dirty="0">
                <a:solidFill>
                  <a:srgbClr val="FF0000"/>
                </a:solidFill>
                <a:cs typeface="2  Titr" pitchFamily="2" charset="-78"/>
              </a:rPr>
              <a:t>دوم</a:t>
            </a:r>
            <a:r>
              <a:rPr lang="fa-IR" sz="3200" b="1" dirty="0" smtClean="0">
                <a:solidFill>
                  <a:srgbClr val="FF0000"/>
                </a:solidFill>
                <a:cs typeface="2  Titr" pitchFamily="2" charset="-78"/>
              </a:rPr>
              <a:t>:</a:t>
            </a:r>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fa-IR" sz="3200" dirty="0" smtClean="0">
                <a:solidFill>
                  <a:schemeClr val="tx1"/>
                </a:solidFill>
                <a:cs typeface="B Yekan" pitchFamily="2" charset="-78"/>
              </a:rPr>
              <a:t> </a:t>
            </a:r>
            <a:r>
              <a:rPr lang="fa-IR" sz="3200" dirty="0">
                <a:solidFill>
                  <a:schemeClr val="tx1"/>
                </a:solidFill>
                <a:cs typeface="B Yekan" pitchFamily="2" charset="-78"/>
              </a:rPr>
              <a:t>آغاز این دوره را می توانیم در قدرت گرفتن </a:t>
            </a:r>
            <a:r>
              <a:rPr lang="fa-IR" sz="3200" b="1" dirty="0">
                <a:solidFill>
                  <a:srgbClr val="FF0000"/>
                </a:solidFill>
                <a:cs typeface="B Yekan" pitchFamily="2" charset="-78"/>
              </a:rPr>
              <a:t>نازیسم در آلمان </a:t>
            </a:r>
            <a:r>
              <a:rPr lang="fa-IR" sz="3200" dirty="0">
                <a:solidFill>
                  <a:schemeClr val="tx1"/>
                </a:solidFill>
                <a:cs typeface="B Yekan" pitchFamily="2" charset="-78"/>
              </a:rPr>
              <a:t>و مهاجرت نظریه پردازان اولیه مکتب فرانکفورت به آمریکا </a:t>
            </a:r>
            <a:r>
              <a:rPr lang="fa-IR" sz="3200" dirty="0" smtClean="0">
                <a:solidFill>
                  <a:schemeClr val="tx1"/>
                </a:solidFill>
                <a:cs typeface="B Yekan" pitchFamily="2" charset="-78"/>
              </a:rPr>
              <a:t>بدانیم.</a:t>
            </a:r>
            <a:r>
              <a:rPr lang="fa-IR" sz="3200" dirty="0">
                <a:solidFill>
                  <a:schemeClr val="tx1"/>
                </a:solidFill>
                <a:cs typeface="B Yekan" pitchFamily="2" charset="-78"/>
              </a:rPr>
              <a:t/>
            </a:r>
            <a:br>
              <a:rPr lang="fa-IR" sz="3200" dirty="0">
                <a:solidFill>
                  <a:schemeClr val="tx1"/>
                </a:solidFill>
                <a:cs typeface="B Yekan" pitchFamily="2" charset="-78"/>
              </a:rPr>
            </a:br>
            <a:r>
              <a:rPr lang="fa-IR" sz="3200" dirty="0">
                <a:solidFill>
                  <a:schemeClr val="tx1"/>
                </a:solidFill>
                <a:cs typeface="B Yekan" pitchFamily="2" charset="-78"/>
              </a:rPr>
              <a:t>این مهاجرت برای آن ها دست آوردهای فراوانی داشت</a:t>
            </a:r>
            <a:r>
              <a:rPr lang="fa-IR" sz="3200" dirty="0" smtClean="0">
                <a:solidFill>
                  <a:schemeClr val="tx1"/>
                </a:solidFill>
                <a:cs typeface="B Yekan" pitchFamily="2" charset="-78"/>
              </a:rPr>
              <a:t>.</a:t>
            </a:r>
            <a:br>
              <a:rPr lang="fa-IR" sz="3200" dirty="0" smtClean="0">
                <a:solidFill>
                  <a:schemeClr val="tx1"/>
                </a:solidFill>
                <a:cs typeface="B Yekan" pitchFamily="2" charset="-78"/>
              </a:rPr>
            </a:br>
            <a:r>
              <a:rPr lang="fa-IR" sz="3200" dirty="0" smtClean="0">
                <a:solidFill>
                  <a:schemeClr val="tx1"/>
                </a:solidFill>
                <a:cs typeface="B Yekan" pitchFamily="2" charset="-78"/>
              </a:rPr>
              <a:t> </a:t>
            </a:r>
            <a:r>
              <a:rPr lang="fa-IR" sz="3200" dirty="0">
                <a:solidFill>
                  <a:schemeClr val="tx1"/>
                </a:solidFill>
                <a:cs typeface="B Yekan" pitchFamily="2" charset="-78"/>
              </a:rPr>
              <a:t>تا پیش از ورود به فضای باز جامعه آمریکا، فرانکفورتی ها می پنداشتند که </a:t>
            </a:r>
            <a:r>
              <a:rPr lang="fa-IR" sz="3200" b="1" dirty="0">
                <a:solidFill>
                  <a:srgbClr val="FF0000"/>
                </a:solidFill>
                <a:cs typeface="B Yekan" pitchFamily="2" charset="-78"/>
              </a:rPr>
              <a:t>هنوز هم پرولتاریا </a:t>
            </a:r>
            <a:r>
              <a:rPr lang="fa-IR" sz="3200" dirty="0">
                <a:solidFill>
                  <a:schemeClr val="tx1"/>
                </a:solidFill>
                <a:cs typeface="B Yekan" pitchFamily="2" charset="-78"/>
              </a:rPr>
              <a:t>(کارگران) </a:t>
            </a:r>
            <a:r>
              <a:rPr lang="fa-IR" sz="3200" b="1" dirty="0">
                <a:solidFill>
                  <a:srgbClr val="FF0000"/>
                </a:solidFill>
                <a:cs typeface="B Yekan" pitchFamily="2" charset="-78"/>
              </a:rPr>
              <a:t>بازیگران اصلی انقلاب </a:t>
            </a:r>
            <a:r>
              <a:rPr lang="fa-IR" sz="3200" dirty="0">
                <a:solidFill>
                  <a:schemeClr val="tx1"/>
                </a:solidFill>
                <a:cs typeface="B Yekan" pitchFamily="2" charset="-78"/>
              </a:rPr>
              <a:t>هستند.</a:t>
            </a:r>
            <a:br>
              <a:rPr lang="fa-IR" sz="3200" dirty="0">
                <a:solidFill>
                  <a:schemeClr val="tx1"/>
                </a:solidFill>
                <a:cs typeface="B Yekan" pitchFamily="2" charset="-78"/>
              </a:rPr>
            </a:br>
            <a:r>
              <a:rPr lang="fa-IR" sz="3200" dirty="0">
                <a:solidFill>
                  <a:schemeClr val="tx1"/>
                </a:solidFill>
                <a:cs typeface="B Yekan" pitchFamily="2" charset="-78"/>
              </a:rPr>
              <a:t> در واقع بنیان گذاران این </a:t>
            </a:r>
            <a:r>
              <a:rPr lang="fa-IR" sz="3200" dirty="0" smtClean="0">
                <a:solidFill>
                  <a:schemeClr val="tx1"/>
                </a:solidFill>
                <a:cs typeface="B Yekan" pitchFamily="2" charset="-78"/>
              </a:rPr>
              <a:t>مکتب </a:t>
            </a:r>
            <a:r>
              <a:rPr lang="fa-IR" sz="3200" b="1" dirty="0" smtClean="0">
                <a:solidFill>
                  <a:srgbClr val="FF0000"/>
                </a:solidFill>
                <a:cs typeface="B Yekan" pitchFamily="2" charset="-78"/>
              </a:rPr>
              <a:t>هورکهایمر و مارکوزه </a:t>
            </a:r>
            <a:r>
              <a:rPr lang="fa-IR" sz="3200" dirty="0" smtClean="0">
                <a:solidFill>
                  <a:schemeClr val="tx1"/>
                </a:solidFill>
                <a:cs typeface="B Yekan" pitchFamily="2" charset="-78"/>
              </a:rPr>
              <a:t>را </a:t>
            </a:r>
            <a:r>
              <a:rPr lang="fa-IR" sz="3200" dirty="0">
                <a:solidFill>
                  <a:schemeClr val="tx1"/>
                </a:solidFill>
                <a:cs typeface="B Yekan" pitchFamily="2" charset="-78"/>
              </a:rPr>
              <a:t>با بن بست نظری مواجه </a:t>
            </a:r>
            <a:r>
              <a:rPr lang="fa-IR" sz="3200" dirty="0" smtClean="0">
                <a:solidFill>
                  <a:schemeClr val="tx1"/>
                </a:solidFill>
                <a:cs typeface="B Yekan" pitchFamily="2" charset="-78"/>
              </a:rPr>
              <a:t>شدند. </a:t>
            </a:r>
            <a:br>
              <a:rPr lang="fa-IR" sz="3200" dirty="0" smtClean="0">
                <a:solidFill>
                  <a:schemeClr val="tx1"/>
                </a:solidFill>
                <a:cs typeface="B Yekan" pitchFamily="2" charset="-78"/>
              </a:rPr>
            </a:br>
            <a:r>
              <a:rPr lang="fa-IR" sz="3200" dirty="0" smtClean="0">
                <a:solidFill>
                  <a:schemeClr val="tx1"/>
                </a:solidFill>
                <a:cs typeface="B Yekan" pitchFamily="2" charset="-78"/>
              </a:rPr>
              <a:t>آن </a:t>
            </a:r>
            <a:r>
              <a:rPr lang="fa-IR" sz="3200" dirty="0">
                <a:solidFill>
                  <a:schemeClr val="tx1"/>
                </a:solidFill>
                <a:cs typeface="B Yekan" pitchFamily="2" charset="-78"/>
              </a:rPr>
              <a:t>ها به وضوح می </a:t>
            </a:r>
            <a:r>
              <a:rPr lang="fa-IR" sz="3200" dirty="0" smtClean="0">
                <a:solidFill>
                  <a:schemeClr val="tx1"/>
                </a:solidFill>
                <a:cs typeface="B Yekan" pitchFamily="2" charset="-78"/>
              </a:rPr>
              <a:t>دیدند </a:t>
            </a:r>
            <a:r>
              <a:rPr lang="fa-IR" sz="3200" dirty="0">
                <a:solidFill>
                  <a:schemeClr val="tx1"/>
                </a:solidFill>
                <a:cs typeface="B Yekan" pitchFamily="2" charset="-78"/>
              </a:rPr>
              <a:t>که پرولتاریا دیگر توان و اراده لازم برای حرکت انقلابی را ندارد</a:t>
            </a:r>
            <a:r>
              <a:rPr lang="fa-IR" sz="3200" dirty="0" smtClean="0">
                <a:solidFill>
                  <a:schemeClr val="tx1"/>
                </a:solidFill>
                <a:cs typeface="B Yekan" pitchFamily="2" charset="-78"/>
              </a:rPr>
              <a:t>.</a:t>
            </a:r>
            <a:r>
              <a:rPr lang="en-US" sz="3200" dirty="0" smtClean="0">
                <a:solidFill>
                  <a:schemeClr val="tx1"/>
                </a:solidFill>
                <a:cs typeface="B Yekan" pitchFamily="2" charset="-78"/>
              </a:rPr>
              <a:t/>
            </a:r>
            <a:br>
              <a:rPr lang="en-US" sz="3200" dirty="0" smtClean="0">
                <a:solidFill>
                  <a:schemeClr val="tx1"/>
                </a:solidFill>
                <a:cs typeface="B Yekan" pitchFamily="2" charset="-78"/>
              </a:rPr>
            </a:br>
            <a:endParaRPr lang="en-US" sz="3200" dirty="0">
              <a:cs typeface="B Yekan" pitchFamily="2" charset="-78"/>
            </a:endParaRPr>
          </a:p>
        </p:txBody>
      </p:sp>
    </p:spTree>
    <p:extLst>
      <p:ext uri="{BB962C8B-B14F-4D97-AF65-F5344CB8AC3E}">
        <p14:creationId xmlns:p14="http://schemas.microsoft.com/office/powerpoint/2010/main" val="2146136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6553200"/>
          </a:xfrm>
        </p:spPr>
        <p:txBody>
          <a:bodyPr>
            <a:noAutofit/>
          </a:bodyPr>
          <a:lstStyle/>
          <a:p>
            <a:pPr algn="r" rtl="1"/>
            <a:r>
              <a:rPr lang="fa-IR" sz="2800" dirty="0">
                <a:solidFill>
                  <a:srgbClr val="FF0000"/>
                </a:solidFill>
                <a:cs typeface="B Yekan" pitchFamily="2" charset="-78"/>
              </a:rPr>
              <a:t>نظریه پردازان مکتب فرانکفورت در آن سال ها نخست به بازسازی اندیشه شان پرداختند، که بدین طریق بر دو  امر تأکید اساسی داشتند:        </a:t>
            </a:r>
            <a:r>
              <a:rPr lang="fa-IR" sz="2800" dirty="0" smtClean="0">
                <a:solidFill>
                  <a:srgbClr val="FF0000"/>
                </a:solidFill>
                <a:cs typeface="B Yekan" pitchFamily="2" charset="-78"/>
              </a:rPr>
              <a:t>                                                                                                                                     </a:t>
            </a:r>
            <a:r>
              <a:rPr lang="fa-IR" sz="3100" b="1" dirty="0">
                <a:solidFill>
                  <a:srgbClr val="FF0000"/>
                </a:solidFill>
                <a:cs typeface="B Yekan" pitchFamily="2" charset="-78"/>
              </a:rPr>
              <a:t>الف - نقد پوزیتویسم: </a:t>
            </a:r>
            <a:r>
              <a:rPr lang="fa-IR" sz="3100" dirty="0">
                <a:solidFill>
                  <a:schemeClr val="tx1"/>
                </a:solidFill>
                <a:cs typeface="B Yekan" pitchFamily="2" charset="-78"/>
              </a:rPr>
              <a:t>حملات آنها به اندیشه پوزیتویستی را می توان در سه بخش مطرح </a:t>
            </a:r>
            <a:r>
              <a:rPr lang="fa-IR" sz="3100" dirty="0" smtClean="0">
                <a:solidFill>
                  <a:schemeClr val="tx1"/>
                </a:solidFill>
                <a:cs typeface="B Yekan" pitchFamily="2" charset="-78"/>
              </a:rPr>
              <a:t>کرد:</a:t>
            </a:r>
            <a:br>
              <a:rPr lang="fa-IR" sz="3100" dirty="0" smtClean="0">
                <a:solidFill>
                  <a:schemeClr val="tx1"/>
                </a:solidFill>
                <a:cs typeface="B Yekan" pitchFamily="2" charset="-78"/>
              </a:rPr>
            </a:br>
            <a:r>
              <a:rPr lang="fa-IR" sz="3100" b="1" dirty="0" smtClean="0">
                <a:solidFill>
                  <a:srgbClr val="FF0000"/>
                </a:solidFill>
                <a:cs typeface="B Yekan" pitchFamily="2" charset="-78"/>
              </a:rPr>
              <a:t>1- پوزیتویسم </a:t>
            </a:r>
            <a:r>
              <a:rPr lang="fa-IR" sz="3100" b="1" dirty="0">
                <a:solidFill>
                  <a:srgbClr val="FF0000"/>
                </a:solidFill>
                <a:cs typeface="B Yekan" pitchFamily="2" charset="-78"/>
              </a:rPr>
              <a:t>ابزاری که در خدمت قدرتمندان : </a:t>
            </a:r>
            <a:r>
              <a:rPr lang="fa-IR" sz="3100" dirty="0">
                <a:solidFill>
                  <a:schemeClr val="tx1"/>
                </a:solidFill>
                <a:cs typeface="B Yekan" pitchFamily="2" charset="-78"/>
              </a:rPr>
              <a:t>آن ها به وضوح در جامعه آمریکا مشاهده می کردند که چگونه پوزیتویسم (علم گرایی) ، ابزاری در خدمت قدرتمندان می باشد تا خواسته هایشان را به نام علم، به مردم تحمیل کنند</a:t>
            </a:r>
            <a:r>
              <a:rPr lang="fa-IR" sz="3100" dirty="0" smtClean="0">
                <a:solidFill>
                  <a:schemeClr val="tx1"/>
                </a:solidFill>
                <a:cs typeface="B Yekan" pitchFamily="2" charset="-78"/>
              </a:rPr>
              <a:t>.</a:t>
            </a:r>
            <a:r>
              <a:rPr lang="fa-IR" sz="3100" dirty="0">
                <a:solidFill>
                  <a:schemeClr val="tx1"/>
                </a:solidFill>
                <a:cs typeface="B Yekan" pitchFamily="2" charset="-78"/>
              </a:rPr>
              <a:t/>
            </a:r>
            <a:br>
              <a:rPr lang="fa-IR" sz="3100" dirty="0">
                <a:solidFill>
                  <a:schemeClr val="tx1"/>
                </a:solidFill>
                <a:cs typeface="B Yekan" pitchFamily="2" charset="-78"/>
              </a:rPr>
            </a:br>
            <a:r>
              <a:rPr lang="fa-IR" sz="3100" dirty="0">
                <a:solidFill>
                  <a:schemeClr val="tx1"/>
                </a:solidFill>
                <a:cs typeface="B Yekan" pitchFamily="2" charset="-78"/>
              </a:rPr>
              <a:t>بدین جهت فرانكفورتی ها بر پوزیتویسم این انتقاد را وارد کردند که علم گرایی نمی تواند درک درستی از حیات اجتماعی به دست دهد. </a:t>
            </a:r>
            <a:r>
              <a:rPr lang="fa-IR" sz="3100" dirty="0" smtClean="0">
                <a:solidFill>
                  <a:schemeClr val="tx1"/>
                </a:solidFill>
                <a:cs typeface="B Yekan" pitchFamily="2" charset="-78"/>
              </a:rPr>
              <a:t/>
            </a:r>
            <a:br>
              <a:rPr lang="fa-IR" sz="3100" dirty="0" smtClean="0">
                <a:solidFill>
                  <a:schemeClr val="tx1"/>
                </a:solidFill>
                <a:cs typeface="B Yekan" pitchFamily="2" charset="-78"/>
              </a:rPr>
            </a:br>
            <a:r>
              <a:rPr lang="fa-IR" sz="3100" dirty="0" smtClean="0">
                <a:solidFill>
                  <a:schemeClr val="tx1"/>
                </a:solidFill>
                <a:cs typeface="B Yekan" pitchFamily="2" charset="-78"/>
              </a:rPr>
              <a:t>واقعیت </a:t>
            </a:r>
            <a:r>
              <a:rPr lang="fa-IR" sz="3100" dirty="0">
                <a:solidFill>
                  <a:schemeClr val="tx1"/>
                </a:solidFill>
                <a:cs typeface="B Yekan" pitchFamily="2" charset="-78"/>
              </a:rPr>
              <a:t>را </a:t>
            </a:r>
            <a:r>
              <a:rPr lang="fa-IR" sz="3100" b="1" dirty="0">
                <a:solidFill>
                  <a:srgbClr val="FF0000"/>
                </a:solidFill>
                <a:cs typeface="B Yekan" pitchFamily="2" charset="-78"/>
              </a:rPr>
              <a:t>کج و معوج </a:t>
            </a:r>
            <a:r>
              <a:rPr lang="fa-IR" sz="3100" dirty="0">
                <a:solidFill>
                  <a:schemeClr val="tx1"/>
                </a:solidFill>
                <a:cs typeface="B Yekan" pitchFamily="2" charset="-78"/>
              </a:rPr>
              <a:t>جلوه می دهد و بنا بر خواست صاحبان قدرت، تصویری دلخواه از آن ارائه می نماید</a:t>
            </a:r>
            <a:r>
              <a:rPr lang="fa-IR" sz="3100" dirty="0" smtClean="0">
                <a:solidFill>
                  <a:schemeClr val="tx1"/>
                </a:solidFill>
                <a:cs typeface="B Yekan" pitchFamily="2" charset="-78"/>
              </a:rPr>
              <a:t>.</a:t>
            </a:r>
            <a:endParaRPr lang="en-US" sz="3200" dirty="0">
              <a:solidFill>
                <a:schemeClr val="tx1"/>
              </a:solidFill>
              <a:cs typeface="B Yekan" pitchFamily="2" charset="-78"/>
            </a:endParaRPr>
          </a:p>
        </p:txBody>
      </p:sp>
    </p:spTree>
    <p:extLst>
      <p:ext uri="{BB962C8B-B14F-4D97-AF65-F5344CB8AC3E}">
        <p14:creationId xmlns:p14="http://schemas.microsoft.com/office/powerpoint/2010/main" val="33923967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553200"/>
          </a:xfrm>
        </p:spPr>
        <p:txBody>
          <a:bodyPr>
            <a:noAutofit/>
          </a:bodyPr>
          <a:lstStyle/>
          <a:p>
            <a:pPr algn="r" rtl="1"/>
            <a:r>
              <a:rPr lang="fa-IR" sz="3500" b="1" dirty="0">
                <a:solidFill>
                  <a:srgbClr val="FF0000"/>
                </a:solidFill>
                <a:cs typeface="B Yekan" pitchFamily="2" charset="-78"/>
              </a:rPr>
              <a:t>2</a:t>
            </a:r>
            <a:r>
              <a:rPr lang="fa-IR" sz="3500" b="1" dirty="0" smtClean="0">
                <a:solidFill>
                  <a:srgbClr val="FF0000"/>
                </a:solidFill>
                <a:cs typeface="B Yekan" pitchFamily="2" charset="-78"/>
              </a:rPr>
              <a:t>- تخصصی </a:t>
            </a:r>
            <a:r>
              <a:rPr lang="fa-IR" sz="3500" b="1" dirty="0">
                <a:solidFill>
                  <a:srgbClr val="FF0000"/>
                </a:solidFill>
                <a:cs typeface="B Yekan" pitchFamily="2" charset="-78"/>
              </a:rPr>
              <a:t>و تک بعدی شدن حوزه های فهم </a:t>
            </a:r>
            <a:r>
              <a:rPr lang="fa-IR" sz="3500" b="1" dirty="0" smtClean="0">
                <a:solidFill>
                  <a:srgbClr val="FF0000"/>
                </a:solidFill>
                <a:cs typeface="B Yekan" pitchFamily="2" charset="-78"/>
              </a:rPr>
              <a:t>علمی:</a:t>
            </a:r>
            <a:r>
              <a:rPr lang="en-US" sz="3500" b="1" dirty="0" smtClean="0">
                <a:solidFill>
                  <a:srgbClr val="FF0000"/>
                </a:solidFill>
                <a:cs typeface="B Yekan" pitchFamily="2" charset="-78"/>
              </a:rPr>
              <a:t/>
            </a:r>
            <a:br>
              <a:rPr lang="en-US" sz="3500" b="1" dirty="0" smtClean="0">
                <a:solidFill>
                  <a:srgbClr val="FF0000"/>
                </a:solidFill>
                <a:cs typeface="B Yekan" pitchFamily="2" charset="-78"/>
              </a:rPr>
            </a:br>
            <a:r>
              <a:rPr lang="en-US" b="1" dirty="0" smtClean="0">
                <a:solidFill>
                  <a:srgbClr val="FF0000"/>
                </a:solidFill>
                <a:cs typeface="B Yekan" pitchFamily="2" charset="-78"/>
              </a:rPr>
              <a:t/>
            </a:r>
            <a:br>
              <a:rPr lang="en-US" b="1" dirty="0" smtClean="0">
                <a:solidFill>
                  <a:srgbClr val="FF0000"/>
                </a:solidFill>
                <a:cs typeface="B Yekan" pitchFamily="2" charset="-78"/>
              </a:rPr>
            </a:br>
            <a:r>
              <a:rPr lang="fa-IR" sz="3500" dirty="0">
                <a:cs typeface="B Yekan" pitchFamily="2" charset="-78"/>
              </a:rPr>
              <a:t/>
            </a:r>
            <a:br>
              <a:rPr lang="fa-IR" sz="3500" dirty="0">
                <a:cs typeface="B Yekan" pitchFamily="2" charset="-78"/>
              </a:rPr>
            </a:br>
            <a:r>
              <a:rPr lang="fa-IR" sz="3200" dirty="0">
                <a:solidFill>
                  <a:schemeClr val="tx1"/>
                </a:solidFill>
                <a:cs typeface="B Yekan" pitchFamily="2" charset="-78"/>
              </a:rPr>
              <a:t>انتقاد دیگر فرانکفورتی ها بر این امر بود </a:t>
            </a:r>
            <a:r>
              <a:rPr lang="fa-IR" sz="3200" b="1" dirty="0">
                <a:solidFill>
                  <a:srgbClr val="0070C0"/>
                </a:solidFill>
                <a:cs typeface="B Yekan" pitchFamily="2" charset="-78"/>
              </a:rPr>
              <a:t>که آیا می توانیم حوزه های مختلف علمی را از یکدیگر جدا بدانیم؟ </a:t>
            </a:r>
            <a:br>
              <a:rPr lang="fa-IR" sz="3200" b="1" dirty="0">
                <a:solidFill>
                  <a:srgbClr val="0070C0"/>
                </a:solidFill>
                <a:cs typeface="B Yekan" pitchFamily="2" charset="-78"/>
              </a:rPr>
            </a:br>
            <a:r>
              <a:rPr lang="fa-IR" sz="3200" dirty="0">
                <a:solidFill>
                  <a:schemeClr val="tx1"/>
                </a:solidFill>
                <a:cs typeface="B Yekan" pitchFamily="2" charset="-78"/>
              </a:rPr>
              <a:t>برای مثال </a:t>
            </a:r>
            <a:r>
              <a:rPr lang="fa-IR" sz="3200" dirty="0">
                <a:solidFill>
                  <a:srgbClr val="FF0000"/>
                </a:solidFill>
                <a:cs typeface="B Yekan" pitchFamily="2" charset="-78"/>
              </a:rPr>
              <a:t>آیا می توانیم تنها با تحلیل روان شناختی فرد علت تمامی رفتارهای او را تبیین نماییم؟ </a:t>
            </a:r>
            <a:br>
              <a:rPr lang="fa-IR" sz="3200" dirty="0">
                <a:solidFill>
                  <a:srgbClr val="FF0000"/>
                </a:solidFill>
                <a:cs typeface="B Yekan" pitchFamily="2" charset="-78"/>
              </a:rPr>
            </a:br>
            <a:r>
              <a:rPr lang="fa-IR" sz="3200" dirty="0">
                <a:solidFill>
                  <a:schemeClr val="tx1"/>
                </a:solidFill>
                <a:cs typeface="B Yekan" pitchFamily="2" charset="-78"/>
              </a:rPr>
              <a:t>در حالی که حوزه های مختلف زندگی اجتماعی و حیات انسانی به یکدیگر کاملا" وابسته هستند.</a:t>
            </a:r>
            <a:br>
              <a:rPr lang="fa-IR" sz="3200" dirty="0">
                <a:solidFill>
                  <a:schemeClr val="tx1"/>
                </a:solidFill>
                <a:cs typeface="B Yekan" pitchFamily="2" charset="-78"/>
              </a:rPr>
            </a:br>
            <a:r>
              <a:rPr lang="fa-IR" sz="3200" dirty="0">
                <a:solidFill>
                  <a:schemeClr val="tx1"/>
                </a:solidFill>
                <a:cs typeface="B Yekan" pitchFamily="2" charset="-78"/>
              </a:rPr>
              <a:t>رفتار آدمیان در موقعیت های مختلف نیاز به تبیین در حوزه های مختلف روان شناسی، جامعه شناسی، اقتصاد، سیاست و ... دارد.</a:t>
            </a:r>
            <a:endParaRPr lang="en-US" sz="3200" dirty="0">
              <a:solidFill>
                <a:schemeClr val="tx1"/>
              </a:solidFill>
              <a:cs typeface="B Yekan" pitchFamily="2" charset="-78"/>
            </a:endParaRPr>
          </a:p>
        </p:txBody>
      </p:sp>
    </p:spTree>
    <p:extLst>
      <p:ext uri="{BB962C8B-B14F-4D97-AF65-F5344CB8AC3E}">
        <p14:creationId xmlns:p14="http://schemas.microsoft.com/office/powerpoint/2010/main" val="28058032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91600" cy="6629400"/>
          </a:xfrm>
        </p:spPr>
        <p:txBody>
          <a:bodyPr>
            <a:noAutofit/>
          </a:bodyPr>
          <a:lstStyle/>
          <a:p>
            <a:pPr algn="r" rtl="1"/>
            <a:r>
              <a:rPr lang="en-US" sz="2800" b="1" dirty="0" smtClean="0">
                <a:solidFill>
                  <a:srgbClr val="FF0000"/>
                </a:solidFill>
                <a:cs typeface="B Yekan" pitchFamily="2" charset="-78"/>
              </a:rPr>
              <a:t>  </a:t>
            </a:r>
            <a:r>
              <a:rPr lang="fa-IR" sz="2800" b="1" dirty="0" smtClean="0">
                <a:solidFill>
                  <a:srgbClr val="FF0000"/>
                </a:solidFill>
                <a:cs typeface="B Yekan" pitchFamily="2" charset="-78"/>
              </a:rPr>
              <a:t>ب</a:t>
            </a:r>
            <a:r>
              <a:rPr lang="fa-IR" sz="2800" b="1" dirty="0">
                <a:solidFill>
                  <a:srgbClr val="FF0000"/>
                </a:solidFill>
                <a:cs typeface="B Yekan" pitchFamily="2" charset="-78"/>
              </a:rPr>
              <a:t>) ناامیدی از تحقق سوسیالیسم : </a:t>
            </a:r>
            <a:r>
              <a:rPr lang="en-US" sz="2800" b="1" dirty="0" smtClean="0">
                <a:solidFill>
                  <a:srgbClr val="FF0000"/>
                </a:solidFill>
                <a:cs typeface="B Yekan" pitchFamily="2" charset="-78"/>
              </a:rPr>
              <a:t/>
            </a:r>
            <a:br>
              <a:rPr lang="en-US" sz="2800" b="1" dirty="0" smtClean="0">
                <a:solidFill>
                  <a:srgbClr val="FF0000"/>
                </a:solidFill>
                <a:cs typeface="B Yekan" pitchFamily="2" charset="-78"/>
              </a:rPr>
            </a:br>
            <a:r>
              <a:rPr lang="fa-IR" sz="2800" b="1" dirty="0" smtClean="0">
                <a:solidFill>
                  <a:srgbClr val="FF0000"/>
                </a:solidFill>
                <a:cs typeface="B Yekan" pitchFamily="2" charset="-78"/>
              </a:rPr>
              <a:t/>
            </a:r>
            <a:br>
              <a:rPr lang="fa-IR" sz="2800" b="1" dirty="0" smtClean="0">
                <a:solidFill>
                  <a:srgbClr val="FF0000"/>
                </a:solidFill>
                <a:cs typeface="B Yekan" pitchFamily="2" charset="-78"/>
              </a:rPr>
            </a:br>
            <a:r>
              <a:rPr lang="fa-IR" sz="2700" dirty="0" smtClean="0">
                <a:solidFill>
                  <a:schemeClr val="tx1"/>
                </a:solidFill>
                <a:cs typeface="B Yekan" pitchFamily="2" charset="-78"/>
              </a:rPr>
              <a:t>حضور </a:t>
            </a:r>
            <a:r>
              <a:rPr lang="fa-IR" sz="2700" dirty="0">
                <a:solidFill>
                  <a:schemeClr val="tx1"/>
                </a:solidFill>
                <a:cs typeface="B Yekan" pitchFamily="2" charset="-78"/>
              </a:rPr>
              <a:t>در </a:t>
            </a:r>
            <a:r>
              <a:rPr lang="fa-IR" sz="2700" b="1" dirty="0">
                <a:solidFill>
                  <a:srgbClr val="0070C0"/>
                </a:solidFill>
                <a:cs typeface="B Yekan" pitchFamily="2" charset="-78"/>
              </a:rPr>
              <a:t>جامعه آمریکا باعث ناامیدی </a:t>
            </a:r>
            <a:r>
              <a:rPr lang="fa-IR" sz="2700" dirty="0">
                <a:solidFill>
                  <a:schemeClr val="tx1"/>
                </a:solidFill>
                <a:cs typeface="B Yekan" pitchFamily="2" charset="-78"/>
              </a:rPr>
              <a:t>آنها از امکان تحقق سوسیالیسم در آینده گردید، از این پس آنها خیال پردازی پیرامون جامعه آرمانی را کنار گذاشتند و بیشتر بر نقد وضعیت موجود تأکیدکردند.</a:t>
            </a:r>
            <a:br>
              <a:rPr lang="fa-IR" sz="2700" dirty="0">
                <a:solidFill>
                  <a:schemeClr val="tx1"/>
                </a:solidFill>
                <a:cs typeface="B Yekan" pitchFamily="2" charset="-78"/>
              </a:rPr>
            </a:br>
            <a:r>
              <a:rPr lang="fa-IR" sz="2700" b="1" dirty="0">
                <a:solidFill>
                  <a:srgbClr val="FF0000"/>
                </a:solidFill>
                <a:cs typeface="B Yekan" pitchFamily="2" charset="-78"/>
              </a:rPr>
              <a:t>ج) چند سبب گرایی در تحلیل حیات اجتماعی </a:t>
            </a:r>
            <a:r>
              <a:rPr lang="fa-IR" sz="2700" b="1" dirty="0" smtClean="0">
                <a:solidFill>
                  <a:srgbClr val="FF0000"/>
                </a:solidFill>
                <a:cs typeface="B Yekan" pitchFamily="2" charset="-78"/>
              </a:rPr>
              <a:t>:</a:t>
            </a:r>
            <a:r>
              <a:rPr lang="fa-IR" sz="2700" dirty="0" smtClean="0">
                <a:solidFill>
                  <a:schemeClr val="tx1"/>
                </a:solidFill>
                <a:cs typeface="B Yekan" pitchFamily="2" charset="-78"/>
              </a:rPr>
              <a:t/>
            </a:r>
            <a:br>
              <a:rPr lang="fa-IR" sz="2700" dirty="0" smtClean="0">
                <a:solidFill>
                  <a:schemeClr val="tx1"/>
                </a:solidFill>
                <a:cs typeface="B Yekan" pitchFamily="2" charset="-78"/>
              </a:rPr>
            </a:br>
            <a:r>
              <a:rPr lang="fa-IR" sz="2700" dirty="0" smtClean="0">
                <a:solidFill>
                  <a:schemeClr val="tx1"/>
                </a:solidFill>
                <a:cs typeface="B Yekan" pitchFamily="2" charset="-78"/>
              </a:rPr>
              <a:t> </a:t>
            </a:r>
            <a:r>
              <a:rPr lang="fa-IR" sz="2700" dirty="0">
                <a:solidFill>
                  <a:schemeClr val="tx1"/>
                </a:solidFill>
                <a:cs typeface="B Yekan" pitchFamily="2" charset="-78"/>
              </a:rPr>
              <a:t>حضور در </a:t>
            </a:r>
            <a:r>
              <a:rPr lang="fa-IR" sz="2700" b="1" dirty="0">
                <a:solidFill>
                  <a:srgbClr val="FF0000"/>
                </a:solidFill>
                <a:cs typeface="B Yekan" pitchFamily="2" charset="-78"/>
              </a:rPr>
              <a:t>جامعه آمریکا </a:t>
            </a:r>
            <a:r>
              <a:rPr lang="fa-IR" sz="2700" dirty="0">
                <a:solidFill>
                  <a:schemeClr val="tx1"/>
                </a:solidFill>
                <a:cs typeface="B Yekan" pitchFamily="2" charset="-78"/>
              </a:rPr>
              <a:t>این پیامد را برای نظریه پردازان فرانكفورتی داشت که از تبیین های </a:t>
            </a:r>
            <a:r>
              <a:rPr lang="fa-IR" sz="2700" b="1" dirty="0">
                <a:solidFill>
                  <a:srgbClr val="FF0000"/>
                </a:solidFill>
                <a:cs typeface="B Yekan" pitchFamily="2" charset="-78"/>
              </a:rPr>
              <a:t>تک علتی </a:t>
            </a:r>
            <a:r>
              <a:rPr lang="fa-IR" sz="2700" dirty="0">
                <a:solidFill>
                  <a:schemeClr val="tx1"/>
                </a:solidFill>
                <a:cs typeface="B Yekan" pitchFamily="2" charset="-78"/>
              </a:rPr>
              <a:t>دست کشیده و به تبیین </a:t>
            </a:r>
            <a:r>
              <a:rPr lang="fa-IR" sz="2700" b="1" dirty="0">
                <a:solidFill>
                  <a:srgbClr val="FF0000"/>
                </a:solidFill>
                <a:cs typeface="B Yekan" pitchFamily="2" charset="-78"/>
              </a:rPr>
              <a:t>چند علتی </a:t>
            </a:r>
            <a:r>
              <a:rPr lang="fa-IR" sz="2700" dirty="0">
                <a:solidFill>
                  <a:schemeClr val="tx1"/>
                </a:solidFill>
                <a:cs typeface="B Yekan" pitchFamily="2" charset="-78"/>
              </a:rPr>
              <a:t>بپردازند. </a:t>
            </a:r>
            <a:r>
              <a:rPr lang="fa-IR" sz="2700" dirty="0" smtClean="0">
                <a:solidFill>
                  <a:schemeClr val="tx1"/>
                </a:solidFill>
                <a:cs typeface="B Yekan" pitchFamily="2" charset="-78"/>
              </a:rPr>
              <a:t/>
            </a:r>
            <a:br>
              <a:rPr lang="fa-IR" sz="2700" dirty="0" smtClean="0">
                <a:solidFill>
                  <a:schemeClr val="tx1"/>
                </a:solidFill>
                <a:cs typeface="B Yekan" pitchFamily="2" charset="-78"/>
              </a:rPr>
            </a:br>
            <a:r>
              <a:rPr lang="fa-IR" sz="2700" dirty="0" smtClean="0">
                <a:solidFill>
                  <a:schemeClr val="tx1"/>
                </a:solidFill>
                <a:cs typeface="B Yekan" pitchFamily="2" charset="-78"/>
              </a:rPr>
              <a:t>نظریه </a:t>
            </a:r>
            <a:r>
              <a:rPr lang="fa-IR" sz="2700" dirty="0">
                <a:solidFill>
                  <a:schemeClr val="tx1"/>
                </a:solidFill>
                <a:cs typeface="B Yekan" pitchFamily="2" charset="-78"/>
              </a:rPr>
              <a:t>پردازان مارکسیست به طور کل بیشتر  بر عوامل </a:t>
            </a:r>
            <a:r>
              <a:rPr lang="fa-IR" sz="2700" b="1" dirty="0">
                <a:solidFill>
                  <a:srgbClr val="FF0000"/>
                </a:solidFill>
                <a:cs typeface="B Yekan" pitchFamily="2" charset="-78"/>
              </a:rPr>
              <a:t>مادی و اقتصادی </a:t>
            </a:r>
            <a:r>
              <a:rPr lang="fa-IR" sz="2700" dirty="0">
                <a:solidFill>
                  <a:schemeClr val="tx1"/>
                </a:solidFill>
                <a:cs typeface="B Yekan" pitchFamily="2" charset="-78"/>
              </a:rPr>
              <a:t>در تحول زندگی اجتماعی تاکید می </a:t>
            </a:r>
            <a:r>
              <a:rPr lang="fa-IR" sz="2700" dirty="0" smtClean="0">
                <a:solidFill>
                  <a:schemeClr val="tx1"/>
                </a:solidFill>
                <a:cs typeface="B Yekan" pitchFamily="2" charset="-78"/>
              </a:rPr>
              <a:t>کردند.</a:t>
            </a:r>
            <a:r>
              <a:rPr lang="fa-IR" sz="2700" dirty="0">
                <a:solidFill>
                  <a:schemeClr val="tx1"/>
                </a:solidFill>
                <a:cs typeface="B Yekan" pitchFamily="2" charset="-78"/>
              </a:rPr>
              <a:t/>
            </a:r>
            <a:br>
              <a:rPr lang="fa-IR" sz="2700" dirty="0">
                <a:solidFill>
                  <a:schemeClr val="tx1"/>
                </a:solidFill>
                <a:cs typeface="B Yekan" pitchFamily="2" charset="-78"/>
              </a:rPr>
            </a:br>
            <a:r>
              <a:rPr lang="fa-IR" sz="2700" b="1" dirty="0">
                <a:solidFill>
                  <a:srgbClr val="FF0000"/>
                </a:solidFill>
                <a:cs typeface="B Yekan" pitchFamily="2" charset="-78"/>
              </a:rPr>
              <a:t>اما نظریه پردازان فرانكفورت </a:t>
            </a:r>
            <a:r>
              <a:rPr lang="fa-IR" sz="2700" dirty="0">
                <a:solidFill>
                  <a:schemeClr val="tx1"/>
                </a:solidFill>
                <a:cs typeface="B Yekan" pitchFamily="2" charset="-78"/>
              </a:rPr>
              <a:t>با پذیرش چشم اندازی چند </a:t>
            </a:r>
            <a:r>
              <a:rPr lang="fa-IR" sz="2700" b="1" dirty="0" smtClean="0">
                <a:solidFill>
                  <a:srgbClr val="FF0000"/>
                </a:solidFill>
                <a:cs typeface="B Yekan" pitchFamily="2" charset="-78"/>
              </a:rPr>
              <a:t>سببی (</a:t>
            </a:r>
            <a:r>
              <a:rPr lang="fa-IR" sz="2700" b="1" dirty="0">
                <a:solidFill>
                  <a:srgbClr val="FF0000"/>
                </a:solidFill>
                <a:cs typeface="B Yekan" pitchFamily="2" charset="-78"/>
              </a:rPr>
              <a:t>چند علتی) </a:t>
            </a:r>
            <a:r>
              <a:rPr lang="fa-IR" sz="2700" dirty="0">
                <a:solidFill>
                  <a:schemeClr val="tx1"/>
                </a:solidFill>
                <a:cs typeface="B Yekan" pitchFamily="2" charset="-78"/>
              </a:rPr>
              <a:t>در تبیین پدیده های اجتماعی، از روانشناسی فروید و عوامل فرهنگی و جامعه شناختی نیز در تحلیل های خویش بهره گرفتند</a:t>
            </a:r>
            <a:r>
              <a:rPr lang="fa-IR" sz="2700" dirty="0" smtClean="0">
                <a:solidFill>
                  <a:schemeClr val="tx1"/>
                </a:solidFill>
                <a:cs typeface="B Yekan" pitchFamily="2" charset="-78"/>
              </a:rPr>
              <a:t>.</a:t>
            </a:r>
            <a:endParaRPr lang="en-US" sz="2700" dirty="0">
              <a:solidFill>
                <a:schemeClr val="tx1"/>
              </a:solidFill>
            </a:endParaRPr>
          </a:p>
        </p:txBody>
      </p:sp>
    </p:spTree>
    <p:extLst>
      <p:ext uri="{BB962C8B-B14F-4D97-AF65-F5344CB8AC3E}">
        <p14:creationId xmlns:p14="http://schemas.microsoft.com/office/powerpoint/2010/main" val="39048134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43109" cy="6553200"/>
          </a:xfrm>
        </p:spPr>
        <p:txBody>
          <a:bodyPr>
            <a:noAutofit/>
          </a:bodyPr>
          <a:lstStyle/>
          <a:p>
            <a:pPr algn="r"/>
            <a:r>
              <a:rPr lang="en-US" sz="3000" b="1" dirty="0">
                <a:solidFill>
                  <a:srgbClr val="FF0000"/>
                </a:solidFill>
                <a:cs typeface="2  Titr" pitchFamily="2" charset="-78"/>
              </a:rPr>
              <a:t/>
            </a:r>
            <a:br>
              <a:rPr lang="en-US" sz="3000" b="1" dirty="0">
                <a:solidFill>
                  <a:srgbClr val="FF0000"/>
                </a:solidFill>
                <a:cs typeface="2  Titr" pitchFamily="2" charset="-78"/>
              </a:rPr>
            </a:br>
            <a:r>
              <a:rPr lang="en-US" sz="3000" b="1" dirty="0" smtClean="0">
                <a:solidFill>
                  <a:srgbClr val="FF0000"/>
                </a:solidFill>
                <a:cs typeface="2  Titr" pitchFamily="2" charset="-78"/>
              </a:rPr>
              <a:t>  </a:t>
            </a:r>
            <a:r>
              <a:rPr lang="fa-IR" sz="3000" b="1" dirty="0" smtClean="0">
                <a:solidFill>
                  <a:srgbClr val="FF0000"/>
                </a:solidFill>
                <a:cs typeface="2  Titr" pitchFamily="2" charset="-78"/>
              </a:rPr>
              <a:t>دوره </a:t>
            </a:r>
            <a:r>
              <a:rPr lang="fa-IR" sz="3000" b="1" dirty="0">
                <a:solidFill>
                  <a:srgbClr val="FF0000"/>
                </a:solidFill>
                <a:cs typeface="2  Titr" pitchFamily="2" charset="-78"/>
              </a:rPr>
              <a:t>سوم:</a:t>
            </a:r>
            <a:r>
              <a:rPr lang="en-US" sz="3000" b="1" dirty="0">
                <a:solidFill>
                  <a:srgbClr val="FF0000"/>
                </a:solidFill>
                <a:cs typeface="2  Titr" pitchFamily="2" charset="-78"/>
              </a:rPr>
              <a:t/>
            </a:r>
            <a:br>
              <a:rPr lang="en-US" sz="3000" b="1" dirty="0">
                <a:solidFill>
                  <a:srgbClr val="FF0000"/>
                </a:solidFill>
                <a:cs typeface="2  Titr" pitchFamily="2" charset="-78"/>
              </a:rPr>
            </a:br>
            <a:r>
              <a:rPr lang="fa-IR" sz="3000" b="1" dirty="0" smtClean="0">
                <a:solidFill>
                  <a:srgbClr val="FF0000"/>
                </a:solidFill>
                <a:cs typeface="B Yekan" pitchFamily="2" charset="-78"/>
              </a:rPr>
              <a:t/>
            </a:r>
            <a:br>
              <a:rPr lang="fa-IR" sz="3000" b="1" dirty="0" smtClean="0">
                <a:solidFill>
                  <a:srgbClr val="FF0000"/>
                </a:solidFill>
                <a:cs typeface="B Yekan" pitchFamily="2" charset="-78"/>
              </a:rPr>
            </a:br>
            <a:r>
              <a:rPr lang="fa-IR" sz="3000" b="1" dirty="0" smtClean="0">
                <a:solidFill>
                  <a:srgbClr val="FF0000"/>
                </a:solidFill>
                <a:cs typeface="B Yekan" pitchFamily="2" charset="-78"/>
              </a:rPr>
              <a:t> </a:t>
            </a:r>
            <a:r>
              <a:rPr lang="fa-IR" sz="2600" dirty="0">
                <a:solidFill>
                  <a:schemeClr val="tx1"/>
                </a:solidFill>
                <a:cs typeface="B Yekan" pitchFamily="2" charset="-78"/>
              </a:rPr>
              <a:t>آغاز دوره سوم را می توانیم با </a:t>
            </a:r>
            <a:r>
              <a:rPr lang="fa-IR" sz="2600" b="1" dirty="0">
                <a:solidFill>
                  <a:srgbClr val="FF0000"/>
                </a:solidFill>
                <a:cs typeface="B Yekan" pitchFamily="2" charset="-78"/>
              </a:rPr>
              <a:t>پایان جنگ جهانی دوم </a:t>
            </a:r>
            <a:r>
              <a:rPr lang="fa-IR" sz="2600" dirty="0">
                <a:solidFill>
                  <a:schemeClr val="tx1"/>
                </a:solidFill>
                <a:cs typeface="B Yekan" pitchFamily="2" charset="-78"/>
              </a:rPr>
              <a:t>و بازگشت نظریه پردازن انتقادی از آمریکا به آلمان همراه بدانیم. از این دوره به بعد بود.</a:t>
            </a:r>
            <a:br>
              <a:rPr lang="fa-IR" sz="2600" dirty="0">
                <a:solidFill>
                  <a:schemeClr val="tx1"/>
                </a:solidFill>
                <a:cs typeface="B Yekan" pitchFamily="2" charset="-78"/>
              </a:rPr>
            </a:br>
            <a:r>
              <a:rPr lang="fa-IR" sz="2600" dirty="0">
                <a:solidFill>
                  <a:schemeClr val="tx1"/>
                </a:solidFill>
                <a:cs typeface="B Yekan" pitchFamily="2" charset="-78"/>
              </a:rPr>
              <a:t>که </a:t>
            </a:r>
            <a:r>
              <a:rPr lang="fa-IR" sz="2600" b="1" dirty="0">
                <a:solidFill>
                  <a:srgbClr val="FF0000"/>
                </a:solidFill>
                <a:cs typeface="B Yekan" pitchFamily="2" charset="-78"/>
              </a:rPr>
              <a:t>نظریه پردازان جدیدتراین </a:t>
            </a:r>
            <a:r>
              <a:rPr lang="fa-IR" sz="2600" dirty="0">
                <a:solidFill>
                  <a:schemeClr val="tx1"/>
                </a:solidFill>
                <a:cs typeface="B Yekan" pitchFamily="2" charset="-78"/>
              </a:rPr>
              <a:t>مکتب همچون </a:t>
            </a:r>
            <a:r>
              <a:rPr lang="fa-IR" sz="2600" b="1" dirty="0">
                <a:solidFill>
                  <a:srgbClr val="FF0000"/>
                </a:solidFill>
                <a:cs typeface="B Yekan" pitchFamily="2" charset="-78"/>
              </a:rPr>
              <a:t>اوفه و هابر ماس</a:t>
            </a:r>
            <a:r>
              <a:rPr lang="fa-IR" sz="2600" dirty="0">
                <a:solidFill>
                  <a:schemeClr val="tx1"/>
                </a:solidFill>
                <a:cs typeface="B Yekan" pitchFamily="2" charset="-78"/>
              </a:rPr>
              <a:t> مطرح شدند.</a:t>
            </a:r>
            <a:br>
              <a:rPr lang="fa-IR" sz="2600" dirty="0">
                <a:solidFill>
                  <a:schemeClr val="tx1"/>
                </a:solidFill>
                <a:cs typeface="B Yekan" pitchFamily="2" charset="-78"/>
              </a:rPr>
            </a:br>
            <a:r>
              <a:rPr lang="fa-IR" sz="2600" b="1" dirty="0">
                <a:solidFill>
                  <a:srgbClr val="FF0000"/>
                </a:solidFill>
                <a:cs typeface="B Titr" pitchFamily="2" charset="-78"/>
              </a:rPr>
              <a:t>مراحل شکل گیری مکتب فرانکفورت</a:t>
            </a:r>
            <a:r>
              <a:rPr lang="fa-IR" sz="2600" dirty="0">
                <a:solidFill>
                  <a:schemeClr val="tx1"/>
                </a:solidFill>
                <a:cs typeface="B Yekan" pitchFamily="2" charset="-78"/>
              </a:rPr>
              <a:t/>
            </a:r>
            <a:br>
              <a:rPr lang="fa-IR" sz="2600" dirty="0">
                <a:solidFill>
                  <a:schemeClr val="tx1"/>
                </a:solidFill>
                <a:cs typeface="B Yekan" pitchFamily="2" charset="-78"/>
              </a:rPr>
            </a:br>
            <a:r>
              <a:rPr lang="fa-IR" sz="2600" dirty="0">
                <a:solidFill>
                  <a:schemeClr val="tx1"/>
                </a:solidFill>
                <a:cs typeface="B Yekan" pitchFamily="2" charset="-78"/>
              </a:rPr>
              <a:t> </a:t>
            </a:r>
            <a:r>
              <a:rPr lang="en-US" sz="2600" dirty="0" smtClean="0">
                <a:solidFill>
                  <a:schemeClr val="tx1"/>
                </a:solidFill>
                <a:cs typeface="B Yekan" pitchFamily="2" charset="-78"/>
              </a:rPr>
              <a:t>*</a:t>
            </a:r>
            <a:r>
              <a:rPr lang="fa-IR" sz="2600" dirty="0" smtClean="0">
                <a:solidFill>
                  <a:schemeClr val="tx1"/>
                </a:solidFill>
                <a:cs typeface="B Yekan" pitchFamily="2" charset="-78"/>
              </a:rPr>
              <a:t> </a:t>
            </a:r>
            <a:r>
              <a:rPr lang="fa-IR" sz="2600" dirty="0">
                <a:solidFill>
                  <a:schemeClr val="tx1"/>
                </a:solidFill>
                <a:cs typeface="B Yekan" pitchFamily="2" charset="-78"/>
              </a:rPr>
              <a:t>اولین مرحله شکل گیری مکتب فرانکفورت بین سال های 1923 تا 1933 میلادی است.</a:t>
            </a:r>
            <a:br>
              <a:rPr lang="fa-IR" sz="2600" dirty="0">
                <a:solidFill>
                  <a:schemeClr val="tx1"/>
                </a:solidFill>
                <a:cs typeface="B Yekan" pitchFamily="2" charset="-78"/>
              </a:rPr>
            </a:br>
            <a:r>
              <a:rPr lang="fa-IR" sz="2600" dirty="0">
                <a:solidFill>
                  <a:schemeClr val="tx1"/>
                </a:solidFill>
                <a:cs typeface="B Yekan" pitchFamily="2" charset="-78"/>
              </a:rPr>
              <a:t> در این مرحله مرکز مطالعات اجتماعی تأسیس شد.</a:t>
            </a:r>
            <a:br>
              <a:rPr lang="fa-IR" sz="2600" dirty="0">
                <a:solidFill>
                  <a:schemeClr val="tx1"/>
                </a:solidFill>
                <a:cs typeface="B Yekan" pitchFamily="2" charset="-78"/>
              </a:rPr>
            </a:br>
            <a:r>
              <a:rPr lang="fa-IR" sz="2600" b="1" dirty="0">
                <a:solidFill>
                  <a:srgbClr val="0070C0"/>
                </a:solidFill>
                <a:cs typeface="B Yekan" pitchFamily="2" charset="-78"/>
              </a:rPr>
              <a:t>توجه اصلی به مطالعه مسائل جدید جامعه سرمایه داری از دیدگاه مارکسیسم، بدون دیدگاه خاصی بوده است.</a:t>
            </a:r>
            <a:br>
              <a:rPr lang="fa-IR" sz="2600" b="1" dirty="0">
                <a:solidFill>
                  <a:srgbClr val="0070C0"/>
                </a:solidFill>
                <a:cs typeface="B Yekan" pitchFamily="2" charset="-78"/>
              </a:rPr>
            </a:br>
            <a:r>
              <a:rPr lang="fa-IR" sz="2600" dirty="0">
                <a:solidFill>
                  <a:schemeClr val="tx1"/>
                </a:solidFill>
                <a:cs typeface="B Yekan" pitchFamily="2" charset="-78"/>
              </a:rPr>
              <a:t>محققین در این دوره بیشتر بر ماتریالیسم تاریخی تأکید داشتند</a:t>
            </a:r>
            <a:r>
              <a:rPr lang="fa-IR" sz="2600" dirty="0" smtClean="0">
                <a:solidFill>
                  <a:schemeClr val="tx1"/>
                </a:solidFill>
                <a:cs typeface="B Yekan" pitchFamily="2" charset="-78"/>
              </a:rPr>
              <a:t>.</a:t>
            </a:r>
            <a:r>
              <a:rPr lang="en-US" sz="2600" dirty="0" smtClean="0">
                <a:solidFill>
                  <a:schemeClr val="tx1"/>
                </a:solidFill>
                <a:cs typeface="B Yekan" pitchFamily="2" charset="-78"/>
              </a:rPr>
              <a:t/>
            </a:r>
            <a:br>
              <a:rPr lang="en-US" sz="2600" dirty="0" smtClean="0">
                <a:solidFill>
                  <a:schemeClr val="tx1"/>
                </a:solidFill>
                <a:cs typeface="B Yekan" pitchFamily="2" charset="-78"/>
              </a:rPr>
            </a:br>
            <a:endParaRPr lang="en-US" sz="2600" dirty="0">
              <a:solidFill>
                <a:schemeClr val="tx1"/>
              </a:solidFill>
              <a:cs typeface="B Yekan" pitchFamily="2" charset="-78"/>
            </a:endParaRPr>
          </a:p>
        </p:txBody>
      </p:sp>
    </p:spTree>
    <p:extLst>
      <p:ext uri="{BB962C8B-B14F-4D97-AF65-F5344CB8AC3E}">
        <p14:creationId xmlns:p14="http://schemas.microsoft.com/office/powerpoint/2010/main" val="3111335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7500" lnSpcReduction="20000"/>
          </a:bodyPr>
          <a:lstStyle/>
          <a:p>
            <a:r>
              <a:rPr lang="fa-IR" dirty="0" smtClean="0">
                <a:solidFill>
                  <a:srgbClr val="FF0000"/>
                </a:solidFill>
              </a:rPr>
              <a:t>21ساله </a:t>
            </a:r>
            <a:r>
              <a:rPr lang="fa-IR" dirty="0">
                <a:solidFill>
                  <a:srgbClr val="FF0000"/>
                </a:solidFill>
              </a:rPr>
              <a:t>بود </a:t>
            </a:r>
            <a:r>
              <a:rPr lang="fa-IR" dirty="0"/>
              <a:t>که به دانشگاه فرانکفورت رفت و </a:t>
            </a:r>
            <a:r>
              <a:rPr lang="fa-IR" dirty="0">
                <a:solidFill>
                  <a:srgbClr val="FF0000"/>
                </a:solidFill>
              </a:rPr>
              <a:t>در عرض سه سال </a:t>
            </a:r>
            <a:r>
              <a:rPr lang="fa-IR" dirty="0"/>
              <a:t>روان‌شناسی و فلسفه خواند و رساله دکترایش را درباره ایمانوئل کانت نوشت.</a:t>
            </a:r>
          </a:p>
          <a:p>
            <a:r>
              <a:rPr lang="fa-IR" dirty="0"/>
              <a:t> </a:t>
            </a:r>
          </a:p>
          <a:p>
            <a:r>
              <a:rPr lang="fa-IR" b="1" dirty="0"/>
              <a:t> مکتب فرانکفورت</a:t>
            </a:r>
            <a:endParaRPr lang="fa-IR" dirty="0"/>
          </a:p>
          <a:p>
            <a:r>
              <a:rPr lang="fa-IR" dirty="0"/>
              <a:t> </a:t>
            </a:r>
          </a:p>
          <a:p>
            <a:r>
              <a:rPr lang="fa-IR" dirty="0">
                <a:solidFill>
                  <a:srgbClr val="FF0000"/>
                </a:solidFill>
              </a:rPr>
              <a:t>۲۴ ساله بود </a:t>
            </a:r>
            <a:r>
              <a:rPr lang="fa-IR" dirty="0"/>
              <a:t>که با همکاران و هم‌فکرانش آدورنو، مارکوزه، اریش فروم و دیگران سرپرستی "موسسه پژوهش‌های اجتماعی" را در دانشگاه فرانکفورت بر عهده گرفت و پایه‌های تئوری انتقادی" و "مکتب فرانکفورت" را </a:t>
            </a:r>
            <a:r>
              <a:rPr lang="fa-IR" dirty="0" smtClean="0"/>
              <a:t>ریخت.</a:t>
            </a:r>
          </a:p>
          <a:p>
            <a:r>
              <a:rPr lang="fa-IR" dirty="0" smtClean="0"/>
              <a:t> </a:t>
            </a:r>
            <a:r>
              <a:rPr lang="fa-IR" dirty="0"/>
              <a:t>که بر اساس فلسفه عملی بر آن است که جامعه را به سمت و سویی تغییر دهد که در آن </a:t>
            </a:r>
            <a:r>
              <a:rPr lang="fa-IR" dirty="0">
                <a:solidFill>
                  <a:srgbClr val="FF0000"/>
                </a:solidFill>
              </a:rPr>
              <a:t>استقلال انسان‌ها تقویت </a:t>
            </a:r>
            <a:r>
              <a:rPr lang="fa-IR" dirty="0"/>
              <a:t>شود.</a:t>
            </a:r>
          </a:p>
          <a:p>
            <a:r>
              <a:rPr lang="fa-IR" dirty="0"/>
              <a:t> </a:t>
            </a:r>
            <a:br>
              <a:rPr lang="fa-IR" dirty="0"/>
            </a:br>
            <a:r>
              <a:rPr lang="fa-IR" dirty="0"/>
              <a:t>اندیشمندان وابسته به "مکتب فرانکفورت" همواره در </a:t>
            </a:r>
            <a:r>
              <a:rPr lang="fa-IR" dirty="0">
                <a:solidFill>
                  <a:srgbClr val="FF0000"/>
                </a:solidFill>
              </a:rPr>
              <a:t>عرصه اجتماع حضوری فعال داشتند.</a:t>
            </a:r>
            <a:r>
              <a:rPr lang="fa-IR" dirty="0"/>
              <a:t/>
            </a:r>
            <a:br>
              <a:rPr lang="fa-IR" dirty="0"/>
            </a:br>
            <a:r>
              <a:rPr lang="fa-IR" dirty="0"/>
              <a:t/>
            </a:r>
            <a:br>
              <a:rPr lang="fa-IR" dirty="0"/>
            </a:br>
            <a:r>
              <a:rPr lang="fa-IR" dirty="0">
                <a:solidFill>
                  <a:srgbClr val="FF0000"/>
                </a:solidFill>
              </a:rPr>
              <a:t>هورکهایمر</a:t>
            </a:r>
            <a:r>
              <a:rPr lang="fa-IR" dirty="0"/>
              <a:t> پیش از </a:t>
            </a:r>
            <a:r>
              <a:rPr lang="fa-IR" dirty="0">
                <a:solidFill>
                  <a:srgbClr val="FF0000"/>
                </a:solidFill>
              </a:rPr>
              <a:t>روی کار آمدن نازی‌ها </a:t>
            </a:r>
            <a:r>
              <a:rPr lang="fa-IR" dirty="0"/>
              <a:t>رئیس دانشکده علوم اجتماعی فرانکفورت بود</a:t>
            </a:r>
            <a:r>
              <a:rPr lang="fa-IR" dirty="0" smtClean="0"/>
              <a:t>.</a:t>
            </a:r>
          </a:p>
          <a:p>
            <a:r>
              <a:rPr lang="fa-IR" dirty="0" smtClean="0"/>
              <a:t> </a:t>
            </a:r>
            <a:r>
              <a:rPr lang="fa-IR" dirty="0"/>
              <a:t>او توانست </a:t>
            </a:r>
            <a:r>
              <a:rPr lang="fa-IR" dirty="0">
                <a:solidFill>
                  <a:srgbClr val="FF0000"/>
                </a:solidFill>
              </a:rPr>
              <a:t>پیش از فرار از دست نازی‌ها </a:t>
            </a:r>
            <a:r>
              <a:rPr lang="fa-IR" dirty="0"/>
              <a:t>"موسسه پژوهش‌های اجتماعی" را به نیویورک منتقل کند</a:t>
            </a:r>
            <a:r>
              <a:rPr lang="fa-IR" dirty="0" smtClean="0"/>
              <a:t>.</a:t>
            </a:r>
          </a:p>
          <a:p>
            <a:r>
              <a:rPr lang="fa-IR" dirty="0" smtClean="0"/>
              <a:t> </a:t>
            </a:r>
            <a:r>
              <a:rPr lang="fa-IR" dirty="0"/>
              <a:t>این نهاد فرهنگی در تحکیم پایه‌های </a:t>
            </a:r>
            <a:r>
              <a:rPr lang="fa-IR" dirty="0">
                <a:solidFill>
                  <a:srgbClr val="FF0000"/>
                </a:solidFill>
              </a:rPr>
              <a:t>دموکراتیک در آلمان فدرال</a:t>
            </a:r>
            <a:r>
              <a:rPr lang="fa-IR" dirty="0"/>
              <a:t> نقش برجسته‌ای ایفا کرد</a:t>
            </a:r>
          </a:p>
          <a:p>
            <a:r>
              <a:rPr lang="fa-IR" dirty="0" smtClean="0"/>
              <a:t> </a:t>
            </a:r>
            <a:endParaRPr lang="fa-IR" dirty="0"/>
          </a:p>
        </p:txBody>
      </p:sp>
    </p:spTree>
    <p:extLst>
      <p:ext uri="{BB962C8B-B14F-4D97-AF65-F5344CB8AC3E}">
        <p14:creationId xmlns:p14="http://schemas.microsoft.com/office/powerpoint/2010/main" val="15708030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629400"/>
          </a:xfrm>
        </p:spPr>
        <p:txBody>
          <a:bodyPr>
            <a:noAutofit/>
          </a:bodyPr>
          <a:lstStyle/>
          <a:p>
            <a:pPr algn="r" rtl="1"/>
            <a:r>
              <a:rPr lang="en-US" sz="2800" b="1" dirty="0" smtClean="0">
                <a:solidFill>
                  <a:srgbClr val="FF0000"/>
                </a:solidFill>
                <a:cs typeface="2  Titr" pitchFamily="2" charset="-78"/>
              </a:rPr>
              <a:t> </a:t>
            </a:r>
            <a:r>
              <a:rPr lang="fa-IR" sz="2800" b="1" dirty="0" smtClean="0">
                <a:solidFill>
                  <a:srgbClr val="FF0000"/>
                </a:solidFill>
                <a:cs typeface="2  Titr" pitchFamily="2" charset="-78"/>
              </a:rPr>
              <a:t>مرحله دوم</a:t>
            </a:r>
            <a:r>
              <a:rPr lang="en-US" sz="2800" b="1" dirty="0" smtClean="0">
                <a:solidFill>
                  <a:srgbClr val="FF0000"/>
                </a:solidFill>
                <a:cs typeface="2  Titr" pitchFamily="2" charset="-78"/>
              </a:rPr>
              <a:t/>
            </a:r>
            <a:br>
              <a:rPr lang="en-US" sz="2800" b="1" dirty="0" smtClean="0">
                <a:solidFill>
                  <a:srgbClr val="FF0000"/>
                </a:solidFill>
                <a:cs typeface="2  Titr" pitchFamily="2" charset="-78"/>
              </a:rPr>
            </a:br>
            <a:r>
              <a:rPr lang="en-US" sz="2800" dirty="0" smtClean="0">
                <a:solidFill>
                  <a:schemeClr val="tx1"/>
                </a:solidFill>
                <a:cs typeface="B Yekan" pitchFamily="2" charset="-78"/>
              </a:rPr>
              <a:t/>
            </a:r>
            <a:br>
              <a:rPr lang="en-US" sz="2800" dirty="0" smtClean="0">
                <a:solidFill>
                  <a:schemeClr val="tx1"/>
                </a:solidFill>
                <a:cs typeface="B Yekan" pitchFamily="2" charset="-78"/>
              </a:rPr>
            </a:br>
            <a:r>
              <a:rPr lang="fa-IR" sz="2800" dirty="0" smtClean="0">
                <a:solidFill>
                  <a:schemeClr val="tx1"/>
                </a:solidFill>
                <a:cs typeface="B Yekan" pitchFamily="2" charset="-78"/>
              </a:rPr>
              <a:t> </a:t>
            </a:r>
            <a:r>
              <a:rPr lang="fa-IR" sz="2600" dirty="0">
                <a:solidFill>
                  <a:schemeClr val="tx1"/>
                </a:solidFill>
                <a:cs typeface="B Yekan" pitchFamily="2" charset="-78"/>
              </a:rPr>
              <a:t>مصادف با </a:t>
            </a:r>
            <a:r>
              <a:rPr lang="fa-IR" sz="2600" b="1" dirty="0">
                <a:solidFill>
                  <a:srgbClr val="FF0000"/>
                </a:solidFill>
                <a:cs typeface="B Yekan" pitchFamily="2" charset="-78"/>
              </a:rPr>
              <a:t>تبعید بنیان گذاران نظریه ی انتقادی از فرانکفورت به آمریکا و دیگر نقاط</a:t>
            </a:r>
            <a:r>
              <a:rPr lang="fa-IR" sz="2600" dirty="0">
                <a:solidFill>
                  <a:schemeClr val="tx1"/>
                </a:solidFill>
                <a:cs typeface="B Yekan" pitchFamily="2" charset="-78"/>
              </a:rPr>
              <a:t> است</a:t>
            </a:r>
            <a:r>
              <a:rPr lang="fa-IR" sz="2600" dirty="0" smtClean="0">
                <a:solidFill>
                  <a:schemeClr val="tx1"/>
                </a:solidFill>
                <a:cs typeface="B Yekan" pitchFamily="2" charset="-78"/>
              </a:rPr>
              <a:t>.</a:t>
            </a:r>
            <a:r>
              <a:rPr lang="en-US" sz="2600" dirty="0" smtClean="0">
                <a:solidFill>
                  <a:schemeClr val="tx1"/>
                </a:solidFill>
                <a:cs typeface="B Yekan" pitchFamily="2" charset="-78"/>
              </a:rPr>
              <a:t/>
            </a:r>
            <a:br>
              <a:rPr lang="en-US" sz="2600" dirty="0" smtClean="0">
                <a:solidFill>
                  <a:schemeClr val="tx1"/>
                </a:solidFill>
                <a:cs typeface="B Yekan" pitchFamily="2" charset="-78"/>
              </a:rPr>
            </a:br>
            <a:r>
              <a:rPr lang="fa-IR" sz="2600" dirty="0">
                <a:solidFill>
                  <a:schemeClr val="tx1"/>
                </a:solidFill>
                <a:cs typeface="B Yekan" pitchFamily="2" charset="-78"/>
              </a:rPr>
              <a:t> از 1933 تا 1950 میلادی ایده های هگلی وجه غالب نظریه ی انتقادی و جهت دهنده ی تحقیقات و فعالیتهای این مکتب بوده است. </a:t>
            </a:r>
            <a:r>
              <a:rPr lang="fa-IR" sz="2600" dirty="0" smtClean="0">
                <a:solidFill>
                  <a:schemeClr val="tx1"/>
                </a:solidFill>
                <a:cs typeface="B Yekan" pitchFamily="2" charset="-78"/>
              </a:rPr>
              <a:t/>
            </a:r>
            <a:br>
              <a:rPr lang="fa-IR" sz="2600" dirty="0" smtClean="0">
                <a:solidFill>
                  <a:schemeClr val="tx1"/>
                </a:solidFill>
                <a:cs typeface="B Yekan" pitchFamily="2" charset="-78"/>
              </a:rPr>
            </a:br>
            <a:r>
              <a:rPr lang="fa-IR" sz="2600" dirty="0" smtClean="0">
                <a:solidFill>
                  <a:schemeClr val="tx1"/>
                </a:solidFill>
                <a:cs typeface="B Yekan" pitchFamily="2" charset="-78"/>
              </a:rPr>
              <a:t>با </a:t>
            </a:r>
            <a:r>
              <a:rPr lang="fa-IR" sz="2600" dirty="0">
                <a:solidFill>
                  <a:schemeClr val="tx1"/>
                </a:solidFill>
                <a:cs typeface="B Yekan" pitchFamily="2" charset="-78"/>
              </a:rPr>
              <a:t>انتخاب </a:t>
            </a:r>
            <a:r>
              <a:rPr lang="fa-IR" sz="2600" b="1" dirty="0">
                <a:solidFill>
                  <a:srgbClr val="0070C0"/>
                </a:solidFill>
                <a:cs typeface="B Yekan" pitchFamily="2" charset="-78"/>
              </a:rPr>
              <a:t>هورکهایمر</a:t>
            </a:r>
            <a:r>
              <a:rPr lang="fa-IR" sz="2600" dirty="0">
                <a:solidFill>
                  <a:schemeClr val="tx1"/>
                </a:solidFill>
                <a:cs typeface="B Yekan" pitchFamily="2" charset="-78"/>
              </a:rPr>
              <a:t> به عنوان رئیس مرکز مطالعات و همکاری آدورنو و مارکوزه تمایلات فرویدی نیز در این دوره مطرح شد، </a:t>
            </a:r>
            <a:r>
              <a:rPr lang="fa-IR" sz="2600" b="1" dirty="0">
                <a:solidFill>
                  <a:srgbClr val="FF0000"/>
                </a:solidFill>
                <a:cs typeface="B Yekan" pitchFamily="2" charset="-78"/>
              </a:rPr>
              <a:t>لذا گرایش فلسفی ۔ روانی به جای اقتصادی - تاریخی وجه </a:t>
            </a:r>
            <a:r>
              <a:rPr lang="fa-IR" sz="2600" dirty="0">
                <a:solidFill>
                  <a:schemeClr val="tx1"/>
                </a:solidFill>
                <a:cs typeface="B Yekan" pitchFamily="2" charset="-78"/>
              </a:rPr>
              <a:t>تمایز این دو دوره است</a:t>
            </a:r>
            <a:r>
              <a:rPr lang="fa-IR" sz="2600" dirty="0" smtClean="0">
                <a:solidFill>
                  <a:schemeClr val="tx1"/>
                </a:solidFill>
                <a:cs typeface="B Yekan" pitchFamily="2" charset="-78"/>
              </a:rPr>
              <a:t>.</a:t>
            </a:r>
            <a:r>
              <a:rPr lang="en-US" sz="2600" dirty="0" smtClean="0">
                <a:solidFill>
                  <a:schemeClr val="tx1"/>
                </a:solidFill>
                <a:cs typeface="B Yekan" pitchFamily="2" charset="-78"/>
              </a:rPr>
              <a:t/>
            </a:r>
            <a:br>
              <a:rPr lang="en-US" sz="2600" dirty="0" smtClean="0">
                <a:solidFill>
                  <a:schemeClr val="tx1"/>
                </a:solidFill>
                <a:cs typeface="B Yekan" pitchFamily="2" charset="-78"/>
              </a:rPr>
            </a:br>
            <a:r>
              <a:rPr lang="fa-IR" sz="2600" dirty="0">
                <a:solidFill>
                  <a:schemeClr val="tx1"/>
                </a:solidFill>
                <a:cs typeface="B Yekan" pitchFamily="2" charset="-78"/>
              </a:rPr>
              <a:t>دیدگاه انتقادی در سال 1937 با نگارش مقاله نظریه سنتی و انتقادی هورکهایمر شروع شد و توسط آدورنو و مارکوزه اشاعه بیشتری </a:t>
            </a:r>
            <a:r>
              <a:rPr lang="fa-IR" sz="2600" dirty="0" smtClean="0">
                <a:solidFill>
                  <a:schemeClr val="tx1"/>
                </a:solidFill>
                <a:cs typeface="B Yekan" pitchFamily="2" charset="-78"/>
              </a:rPr>
              <a:t>یافت</a:t>
            </a:r>
            <a:r>
              <a:rPr lang="en-US" sz="2600" dirty="0" smtClean="0">
                <a:solidFill>
                  <a:schemeClr val="tx1"/>
                </a:solidFill>
                <a:cs typeface="B Yekan" pitchFamily="2" charset="-78"/>
              </a:rPr>
              <a:t>.</a:t>
            </a:r>
            <a:br>
              <a:rPr lang="en-US" sz="2600" dirty="0" smtClean="0">
                <a:solidFill>
                  <a:schemeClr val="tx1"/>
                </a:solidFill>
                <a:cs typeface="B Yekan" pitchFamily="2" charset="-78"/>
              </a:rPr>
            </a:br>
            <a:r>
              <a:rPr lang="fa-IR" sz="2600" dirty="0">
                <a:solidFill>
                  <a:schemeClr val="tx1"/>
                </a:solidFill>
                <a:cs typeface="B Yekan" pitchFamily="2" charset="-78"/>
              </a:rPr>
              <a:t>در این دوره و تا پایان دهه 40، </a:t>
            </a:r>
            <a:r>
              <a:rPr lang="fa-IR" sz="2600" b="1" dirty="0">
                <a:solidFill>
                  <a:srgbClr val="FF0000"/>
                </a:solidFill>
                <a:cs typeface="B Yekan" pitchFamily="2" charset="-78"/>
              </a:rPr>
              <a:t>نقد اثبات گرایی و علم گرایی به بررسی علم گیری </a:t>
            </a:r>
            <a:r>
              <a:rPr lang="fa-IR" sz="2600" dirty="0">
                <a:solidFill>
                  <a:schemeClr val="tx1"/>
                </a:solidFill>
                <a:cs typeface="B Yekan" pitchFamily="2" charset="-78"/>
              </a:rPr>
              <a:t>مبتنی برعقلانیت تکنولوژیکی ابزاری </a:t>
            </a:r>
            <a:r>
              <a:rPr lang="fa-IR" sz="2600" b="1" dirty="0">
                <a:solidFill>
                  <a:schemeClr val="tx1"/>
                </a:solidFill>
                <a:cs typeface="B Yekan" pitchFamily="2" charset="-78"/>
              </a:rPr>
              <a:t>انجامید</a:t>
            </a:r>
            <a:r>
              <a:rPr lang="fa-IR" sz="2600" b="1" dirty="0" smtClean="0">
                <a:solidFill>
                  <a:schemeClr val="tx1"/>
                </a:solidFill>
                <a:cs typeface="B Yekan" pitchFamily="2" charset="-78"/>
              </a:rPr>
              <a:t>.</a:t>
            </a:r>
            <a:endParaRPr lang="en-US" sz="2600" b="1" dirty="0">
              <a:solidFill>
                <a:schemeClr val="tx1"/>
              </a:solidFill>
            </a:endParaRPr>
          </a:p>
        </p:txBody>
      </p:sp>
    </p:spTree>
    <p:extLst>
      <p:ext uri="{BB962C8B-B14F-4D97-AF65-F5344CB8AC3E}">
        <p14:creationId xmlns:p14="http://schemas.microsoft.com/office/powerpoint/2010/main" val="36803178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553200"/>
          </a:xfrm>
        </p:spPr>
        <p:txBody>
          <a:bodyPr>
            <a:noAutofit/>
          </a:bodyPr>
          <a:lstStyle/>
          <a:p>
            <a:pPr algn="r" rtl="1"/>
            <a:r>
              <a:rPr lang="en-US" sz="3200" b="1" dirty="0" smtClean="0">
                <a:solidFill>
                  <a:srgbClr val="FF0000"/>
                </a:solidFill>
                <a:cs typeface="2  Titr" pitchFamily="2" charset="-78"/>
              </a:rPr>
              <a:t> </a:t>
            </a:r>
            <a:r>
              <a:rPr lang="fa-IR" sz="3200" b="1" dirty="0" smtClean="0">
                <a:solidFill>
                  <a:srgbClr val="FF0000"/>
                </a:solidFill>
                <a:cs typeface="2  Titr" pitchFamily="2" charset="-78"/>
              </a:rPr>
              <a:t>دوره سوم</a:t>
            </a:r>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en-US" sz="3200" b="1" dirty="0">
                <a:solidFill>
                  <a:srgbClr val="FF0000"/>
                </a:solidFill>
                <a:cs typeface="2  Titr" pitchFamily="2" charset="-78"/>
              </a:rPr>
              <a:t/>
            </a:r>
            <a:br>
              <a:rPr lang="en-US" sz="3200" b="1" dirty="0">
                <a:solidFill>
                  <a:srgbClr val="FF0000"/>
                </a:solidFill>
                <a:cs typeface="2  Titr" pitchFamily="2" charset="-78"/>
              </a:rPr>
            </a:br>
            <a:r>
              <a:rPr lang="en-US" sz="2400" b="1" dirty="0" smtClean="0">
                <a:solidFill>
                  <a:srgbClr val="FF0000"/>
                </a:solidFill>
                <a:cs typeface="B Yekan" pitchFamily="2" charset="-78"/>
              </a:rPr>
              <a:t/>
            </a:r>
            <a:br>
              <a:rPr lang="en-US" sz="2400" b="1" dirty="0" smtClean="0">
                <a:solidFill>
                  <a:srgbClr val="FF0000"/>
                </a:solidFill>
                <a:cs typeface="B Yekan" pitchFamily="2" charset="-78"/>
              </a:rPr>
            </a:br>
            <a:r>
              <a:rPr lang="fa-IR" sz="2800" b="1" dirty="0" smtClean="0">
                <a:solidFill>
                  <a:srgbClr val="FF0000"/>
                </a:solidFill>
                <a:cs typeface="B Yekan" pitchFamily="2" charset="-78"/>
              </a:rPr>
              <a:t> </a:t>
            </a:r>
            <a:r>
              <a:rPr lang="fa-IR" sz="3200" b="1" dirty="0">
                <a:solidFill>
                  <a:srgbClr val="FF0000"/>
                </a:solidFill>
                <a:cs typeface="B Yekan" pitchFamily="2" charset="-78"/>
              </a:rPr>
              <a:t>از زمان</a:t>
            </a:r>
            <a:r>
              <a:rPr lang="fa-IR" sz="3200" dirty="0">
                <a:cs typeface="B Yekan" pitchFamily="2" charset="-78"/>
              </a:rPr>
              <a:t> </a:t>
            </a:r>
            <a:r>
              <a:rPr lang="fa-IR" sz="3200" dirty="0">
                <a:solidFill>
                  <a:schemeClr val="tx1"/>
                </a:solidFill>
                <a:cs typeface="B Yekan" pitchFamily="2" charset="-78"/>
              </a:rPr>
              <a:t>مراجعت مؤسسه به فرانکفورت در سال 1950 میلادی، آرا و دیدگاه های </a:t>
            </a:r>
            <a:r>
              <a:rPr lang="fa-IR" sz="3200" dirty="0">
                <a:solidFill>
                  <a:srgbClr val="FF0000"/>
                </a:solidFill>
                <a:cs typeface="B Yekan" pitchFamily="2" charset="-78"/>
              </a:rPr>
              <a:t>اصلی نظریه انتقادی </a:t>
            </a:r>
            <a:r>
              <a:rPr lang="fa-IR" sz="3200" dirty="0">
                <a:solidFill>
                  <a:schemeClr val="tx1"/>
                </a:solidFill>
                <a:cs typeface="B Yekan" pitchFamily="2" charset="-78"/>
              </a:rPr>
              <a:t>به روشنی در شماری از آثار عمده متفکران و نویسندگان عضو مؤسسه تدوین شد و مکتب فرانکفورت به مرور تاثیر اساسی براندیشه اجتماعی آلمان بر جای نهاد و دامنه نفوذ آن بعدها به ویِژه بعد از سال 1956 و ظهور جریان چپ نو در سراسر اروپا و نیز در ایالت متحده آمریکا گسترش </a:t>
            </a:r>
            <a:r>
              <a:rPr lang="fa-IR" sz="3200" dirty="0" smtClean="0">
                <a:solidFill>
                  <a:schemeClr val="tx1"/>
                </a:solidFill>
                <a:cs typeface="B Yekan" pitchFamily="2" charset="-78"/>
              </a:rPr>
              <a:t>یافت</a:t>
            </a:r>
            <a:r>
              <a:rPr lang="en-US" sz="3200" dirty="0" smtClean="0">
                <a:solidFill>
                  <a:schemeClr val="tx1"/>
                </a:solidFill>
                <a:cs typeface="B Yekan" pitchFamily="2" charset="-78"/>
              </a:rPr>
              <a:t>.</a:t>
            </a:r>
            <a:br>
              <a:rPr lang="en-US" sz="3200" dirty="0" smtClean="0">
                <a:solidFill>
                  <a:schemeClr val="tx1"/>
                </a:solidFill>
                <a:cs typeface="B Yekan" pitchFamily="2" charset="-78"/>
              </a:rPr>
            </a:br>
            <a:r>
              <a:rPr lang="fa-IR" sz="3200" dirty="0">
                <a:solidFill>
                  <a:schemeClr val="tx1"/>
                </a:solidFill>
                <a:cs typeface="B Yekan" pitchFamily="2" charset="-78"/>
              </a:rPr>
              <a:t>که بسیاری از اعضای مؤسسه (به ویژه مارکوزه) در آنجا مانده بود</a:t>
            </a:r>
            <a:r>
              <a:rPr lang="fa-IR" sz="3200" dirty="0" smtClean="0">
                <a:solidFill>
                  <a:schemeClr val="tx1"/>
                </a:solidFill>
                <a:cs typeface="B Yekan" pitchFamily="2" charset="-78"/>
              </a:rPr>
              <a:t>.</a:t>
            </a:r>
            <a:r>
              <a:rPr lang="en-US" sz="3200" dirty="0" smtClean="0">
                <a:cs typeface="B Yekan" pitchFamily="2" charset="-78"/>
              </a:rPr>
              <a:t/>
            </a:r>
            <a:br>
              <a:rPr lang="en-US" sz="3200" dirty="0" smtClean="0">
                <a:cs typeface="B Yekan" pitchFamily="2" charset="-78"/>
              </a:rPr>
            </a:br>
            <a:endParaRPr lang="en-US" sz="3200" dirty="0">
              <a:cs typeface="B Yekan" pitchFamily="2" charset="-78"/>
            </a:endParaRPr>
          </a:p>
        </p:txBody>
      </p:sp>
    </p:spTree>
    <p:extLst>
      <p:ext uri="{BB962C8B-B14F-4D97-AF65-F5344CB8AC3E}">
        <p14:creationId xmlns:p14="http://schemas.microsoft.com/office/powerpoint/2010/main" val="38137468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629400"/>
          </a:xfrm>
        </p:spPr>
        <p:txBody>
          <a:bodyPr>
            <a:noAutofit/>
          </a:bodyPr>
          <a:lstStyle/>
          <a:p>
            <a:pPr algn="r" rtl="1"/>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en-US" sz="3200" b="1" dirty="0">
                <a:solidFill>
                  <a:srgbClr val="FF0000"/>
                </a:solidFill>
                <a:cs typeface="2  Titr" pitchFamily="2" charset="-78"/>
              </a:rPr>
              <a:t> </a:t>
            </a:r>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en-US" sz="3200" b="1" dirty="0">
                <a:solidFill>
                  <a:srgbClr val="FF0000"/>
                </a:solidFill>
                <a:cs typeface="2  Titr" pitchFamily="2" charset="-78"/>
              </a:rPr>
              <a:t> </a:t>
            </a:r>
            <a:r>
              <a:rPr lang="fa-IR" sz="3200" b="1" dirty="0" smtClean="0">
                <a:solidFill>
                  <a:srgbClr val="FF0000"/>
                </a:solidFill>
                <a:cs typeface="2  Titr" pitchFamily="2" charset="-78"/>
              </a:rPr>
              <a:t>دوره </a:t>
            </a:r>
            <a:r>
              <a:rPr lang="fa-IR" sz="3200" b="1" dirty="0">
                <a:solidFill>
                  <a:srgbClr val="FF0000"/>
                </a:solidFill>
                <a:cs typeface="2  Titr" pitchFamily="2" charset="-78"/>
              </a:rPr>
              <a:t>چهارم </a:t>
            </a:r>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fa-IR" sz="3200" dirty="0" smtClean="0">
                <a:solidFill>
                  <a:schemeClr val="tx1"/>
                </a:solidFill>
                <a:cs typeface="B Yekan" pitchFamily="2" charset="-78"/>
              </a:rPr>
              <a:t>در </a:t>
            </a:r>
            <a:r>
              <a:rPr lang="fa-IR" sz="3200" dirty="0">
                <a:solidFill>
                  <a:schemeClr val="tx1"/>
                </a:solidFill>
                <a:cs typeface="B Yekan" pitchFamily="2" charset="-78"/>
              </a:rPr>
              <a:t>تاریخ مکتب فرانکفورت تلقی کرد، تأثیر و نفوذ این مکتب به آرامی </a:t>
            </a:r>
            <a:r>
              <a:rPr lang="fa-IR" sz="3200" b="1" dirty="0">
                <a:solidFill>
                  <a:srgbClr val="FF0000"/>
                </a:solidFill>
                <a:cs typeface="B Yekan" pitchFamily="2" charset="-78"/>
              </a:rPr>
              <a:t>رو به افول نهاد </a:t>
            </a:r>
            <a:r>
              <a:rPr lang="fa-IR" sz="3200" dirty="0">
                <a:solidFill>
                  <a:schemeClr val="tx1"/>
                </a:solidFill>
                <a:cs typeface="B Yekan" pitchFamily="2" charset="-78"/>
              </a:rPr>
              <a:t>و در واقع </a:t>
            </a:r>
            <a:r>
              <a:rPr lang="fa-IR" sz="3200" b="1" dirty="0">
                <a:solidFill>
                  <a:srgbClr val="FF0000"/>
                </a:solidFill>
                <a:cs typeface="B Yekan" pitchFamily="2" charset="-78"/>
              </a:rPr>
              <a:t>با مرگ آدورنو </a:t>
            </a:r>
            <a:r>
              <a:rPr lang="fa-IR" sz="3200" dirty="0">
                <a:solidFill>
                  <a:schemeClr val="tx1"/>
                </a:solidFill>
                <a:cs typeface="B Yekan" pitchFamily="2" charset="-78"/>
              </a:rPr>
              <a:t>در 1969 و</a:t>
            </a:r>
            <a:r>
              <a:rPr lang="fa-IR" sz="3200" b="1" dirty="0">
                <a:solidFill>
                  <a:schemeClr val="tx1"/>
                </a:solidFill>
                <a:cs typeface="B Yekan" pitchFamily="2" charset="-78"/>
              </a:rPr>
              <a:t> </a:t>
            </a:r>
            <a:r>
              <a:rPr lang="fa-IR" sz="3200" b="1" dirty="0">
                <a:solidFill>
                  <a:srgbClr val="FF0000"/>
                </a:solidFill>
                <a:cs typeface="B Yekan" pitchFamily="2" charset="-78"/>
              </a:rPr>
              <a:t>هورکهایمر </a:t>
            </a:r>
            <a:r>
              <a:rPr lang="fa-IR" sz="3200" dirty="0">
                <a:solidFill>
                  <a:schemeClr val="tx1"/>
                </a:solidFill>
                <a:cs typeface="B Yekan" pitchFamily="2" charset="-78"/>
              </a:rPr>
              <a:t>در 1973 عملا" حیات آن به عنوان یک مکتب فکری متوقف شد.</a:t>
            </a:r>
            <a:br>
              <a:rPr lang="fa-IR" sz="3200" dirty="0">
                <a:solidFill>
                  <a:schemeClr val="tx1"/>
                </a:solidFill>
                <a:cs typeface="B Yekan" pitchFamily="2" charset="-78"/>
              </a:rPr>
            </a:br>
            <a:r>
              <a:rPr lang="fa-IR" sz="3200" dirty="0">
                <a:solidFill>
                  <a:schemeClr val="tx1"/>
                </a:solidFill>
                <a:cs typeface="B Yekan" pitchFamily="2" charset="-78"/>
              </a:rPr>
              <a:t>مکتب فرانکفورت </a:t>
            </a:r>
            <a:r>
              <a:rPr lang="fa-IR" sz="3200" dirty="0">
                <a:solidFill>
                  <a:srgbClr val="FF0000"/>
                </a:solidFill>
                <a:cs typeface="B Yekan" pitchFamily="2" charset="-78"/>
              </a:rPr>
              <a:t>در سالهای آخر حیات خود </a:t>
            </a:r>
            <a:r>
              <a:rPr lang="fa-IR" sz="3200" dirty="0">
                <a:solidFill>
                  <a:schemeClr val="tx1"/>
                </a:solidFill>
                <a:cs typeface="B Yekan" pitchFamily="2" charset="-78"/>
              </a:rPr>
              <a:t>چنان از </a:t>
            </a:r>
            <a:r>
              <a:rPr lang="fa-IR" sz="3200" dirty="0">
                <a:solidFill>
                  <a:srgbClr val="FF0000"/>
                </a:solidFill>
                <a:cs typeface="B Yekan" pitchFamily="2" charset="-78"/>
              </a:rPr>
              <a:t>مارکسیسم</a:t>
            </a:r>
            <a:r>
              <a:rPr lang="fa-IR" sz="3200" dirty="0">
                <a:solidFill>
                  <a:schemeClr val="tx1"/>
                </a:solidFill>
                <a:cs typeface="B Yekan" pitchFamily="2" charset="-78"/>
              </a:rPr>
              <a:t>، که زمانی منبع اصلی الهام بخش آن بود، فاصله گرفت که به گفته مارتین جی، حق آن را از دست داد که در زمره شاخه های متعدد آن باشد و کل رویکرد آن از سوي اشكال جدید یا پذیرفته شده </a:t>
            </a:r>
            <a:r>
              <a:rPr lang="fa-IR" sz="3200" b="1" dirty="0">
                <a:solidFill>
                  <a:srgbClr val="FF0000"/>
                </a:solidFill>
                <a:cs typeface="B Yekan" pitchFamily="2" charset="-78"/>
              </a:rPr>
              <a:t>تفکر مارکسیستی به زیر سؤال برده شد</a:t>
            </a:r>
            <a:r>
              <a:rPr lang="fa-IR" sz="3200" b="1" dirty="0" smtClean="0">
                <a:solidFill>
                  <a:srgbClr val="FF0000"/>
                </a:solidFill>
                <a:cs typeface="B Yekan" pitchFamily="2" charset="-78"/>
              </a:rPr>
              <a:t>.</a:t>
            </a:r>
            <a:r>
              <a:rPr lang="en-US" sz="3200" b="1" dirty="0" smtClean="0">
                <a:solidFill>
                  <a:srgbClr val="FF0000"/>
                </a:solidFill>
                <a:cs typeface="B Yekan" pitchFamily="2" charset="-78"/>
              </a:rPr>
              <a:t/>
            </a:r>
            <a:br>
              <a:rPr lang="en-US" sz="3200" b="1" dirty="0" smtClean="0">
                <a:solidFill>
                  <a:srgbClr val="FF0000"/>
                </a:solidFill>
                <a:cs typeface="B Yekan" pitchFamily="2" charset="-78"/>
              </a:rPr>
            </a:br>
            <a:endParaRPr lang="en-US" sz="3200" b="1" dirty="0">
              <a:solidFill>
                <a:srgbClr val="FF0000"/>
              </a:solidFill>
              <a:cs typeface="B Yekan" pitchFamily="2" charset="-78"/>
            </a:endParaRPr>
          </a:p>
        </p:txBody>
      </p:sp>
    </p:spTree>
    <p:extLst>
      <p:ext uri="{BB962C8B-B14F-4D97-AF65-F5344CB8AC3E}">
        <p14:creationId xmlns:p14="http://schemas.microsoft.com/office/powerpoint/2010/main" val="18456510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553200"/>
          </a:xfrm>
        </p:spPr>
        <p:txBody>
          <a:bodyPr>
            <a:normAutofit/>
          </a:bodyPr>
          <a:lstStyle/>
          <a:p>
            <a:pPr algn="r" rtl="1"/>
            <a:r>
              <a:rPr lang="en-US" sz="2900" b="1" dirty="0" smtClean="0">
                <a:solidFill>
                  <a:srgbClr val="FF0000"/>
                </a:solidFill>
                <a:cs typeface="2  Titr" pitchFamily="2" charset="-78"/>
              </a:rPr>
              <a:t/>
            </a:r>
            <a:br>
              <a:rPr lang="en-US" sz="2900" b="1" dirty="0" smtClean="0">
                <a:solidFill>
                  <a:srgbClr val="FF0000"/>
                </a:solidFill>
                <a:cs typeface="2  Titr" pitchFamily="2" charset="-78"/>
              </a:rPr>
            </a:br>
            <a:r>
              <a:rPr lang="en-US" sz="2900" b="1" dirty="0" smtClean="0">
                <a:solidFill>
                  <a:srgbClr val="FF0000"/>
                </a:solidFill>
                <a:cs typeface="2  Titr" pitchFamily="2" charset="-78"/>
              </a:rPr>
              <a:t> </a:t>
            </a:r>
            <a:r>
              <a:rPr lang="fa-IR" sz="2900" b="1" dirty="0" smtClean="0">
                <a:solidFill>
                  <a:srgbClr val="FF0000"/>
                </a:solidFill>
                <a:cs typeface="2  Titr" pitchFamily="2" charset="-78"/>
              </a:rPr>
              <a:t>نگاه </a:t>
            </a:r>
            <a:r>
              <a:rPr lang="fa-IR" sz="2900" b="1" dirty="0">
                <a:solidFill>
                  <a:srgbClr val="FF0000"/>
                </a:solidFill>
                <a:cs typeface="2  Titr" pitchFamily="2" charset="-78"/>
              </a:rPr>
              <a:t>مکتب فرانکفورت به مفهوم </a:t>
            </a:r>
            <a:r>
              <a:rPr lang="fa-IR" sz="2900" b="1" dirty="0" smtClean="0">
                <a:solidFill>
                  <a:srgbClr val="FF0000"/>
                </a:solidFill>
                <a:cs typeface="2  Titr" pitchFamily="2" charset="-78"/>
              </a:rPr>
              <a:t>فرهنگ</a:t>
            </a:r>
            <a:r>
              <a:rPr lang="en-US" sz="2900" b="1" dirty="0" smtClean="0">
                <a:solidFill>
                  <a:srgbClr val="FF0000"/>
                </a:solidFill>
                <a:cs typeface="2  Titr" pitchFamily="2" charset="-78"/>
              </a:rPr>
              <a:t/>
            </a:r>
            <a:br>
              <a:rPr lang="en-US" sz="2900" b="1" dirty="0" smtClean="0">
                <a:solidFill>
                  <a:srgbClr val="FF0000"/>
                </a:solidFill>
                <a:cs typeface="2  Titr" pitchFamily="2" charset="-78"/>
              </a:rPr>
            </a:br>
            <a:r>
              <a:rPr lang="fa-IR" sz="2900" dirty="0">
                <a:solidFill>
                  <a:schemeClr val="tx1"/>
                </a:solidFill>
                <a:cs typeface="B Yekan" pitchFamily="2" charset="-78"/>
              </a:rPr>
              <a:t/>
            </a:r>
            <a:br>
              <a:rPr lang="fa-IR" sz="2900" dirty="0">
                <a:solidFill>
                  <a:schemeClr val="tx1"/>
                </a:solidFill>
                <a:cs typeface="B Yekan" pitchFamily="2" charset="-78"/>
              </a:rPr>
            </a:br>
            <a:r>
              <a:rPr lang="fa-IR" sz="2400" dirty="0">
                <a:solidFill>
                  <a:schemeClr val="tx1"/>
                </a:solidFill>
                <a:cs typeface="B Yekan" pitchFamily="2" charset="-78"/>
              </a:rPr>
              <a:t>اندیشمندان این مکتب </a:t>
            </a:r>
            <a:r>
              <a:rPr lang="fa-IR" sz="2400" b="1" dirty="0">
                <a:solidFill>
                  <a:srgbClr val="FF0000"/>
                </a:solidFill>
                <a:cs typeface="B Yekan" pitchFamily="2" charset="-78"/>
              </a:rPr>
              <a:t>اعتقاد به پراکسیسم</a:t>
            </a:r>
            <a:r>
              <a:rPr lang="fa-IR" sz="2400" dirty="0">
                <a:solidFill>
                  <a:schemeClr val="tx1"/>
                </a:solidFill>
                <a:cs typeface="B Yekan" pitchFamily="2" charset="-78"/>
              </a:rPr>
              <a:t> داشته و جبرگرایی تاریخی مارکس و غیر قابل تحقق دانسته و </a:t>
            </a:r>
            <a:r>
              <a:rPr lang="fa-IR" sz="2400" b="1" dirty="0">
                <a:solidFill>
                  <a:srgbClr val="FF0000"/>
                </a:solidFill>
                <a:cs typeface="B Yekan" pitchFamily="2" charset="-78"/>
              </a:rPr>
              <a:t>انقلاب</a:t>
            </a:r>
            <a:r>
              <a:rPr lang="fa-IR" sz="2400" dirty="0">
                <a:solidFill>
                  <a:schemeClr val="tx1"/>
                </a:solidFill>
                <a:cs typeface="B Yekan" pitchFamily="2" charset="-78"/>
              </a:rPr>
              <a:t> را  منوط به </a:t>
            </a:r>
            <a:r>
              <a:rPr lang="fa-IR" sz="2400" b="1" dirty="0">
                <a:solidFill>
                  <a:srgbClr val="FF0000"/>
                </a:solidFill>
                <a:cs typeface="B Yekan" pitchFamily="2" charset="-78"/>
              </a:rPr>
              <a:t>اراده انقلابیون</a:t>
            </a:r>
            <a:r>
              <a:rPr lang="fa-IR" sz="2400" dirty="0">
                <a:solidFill>
                  <a:schemeClr val="tx1"/>
                </a:solidFill>
                <a:cs typeface="B Yekan" pitchFamily="2" charset="-78"/>
              </a:rPr>
              <a:t> می دانستند</a:t>
            </a:r>
            <a:r>
              <a:rPr lang="fa-IR" sz="2400" dirty="0" smtClean="0">
                <a:solidFill>
                  <a:schemeClr val="tx1"/>
                </a:solidFill>
                <a:cs typeface="B Yekan" pitchFamily="2" charset="-78"/>
              </a:rPr>
              <a:t>.</a:t>
            </a:r>
            <a:r>
              <a:rPr lang="en-US" sz="2400" dirty="0" smtClean="0">
                <a:solidFill>
                  <a:schemeClr val="tx1"/>
                </a:solidFill>
                <a:cs typeface="B Yekan" pitchFamily="2" charset="-78"/>
              </a:rPr>
              <a:t/>
            </a:r>
            <a:br>
              <a:rPr lang="en-US" sz="2400" dirty="0" smtClean="0">
                <a:solidFill>
                  <a:schemeClr val="tx1"/>
                </a:solidFill>
                <a:cs typeface="B Yekan" pitchFamily="2" charset="-78"/>
              </a:rPr>
            </a:br>
            <a:r>
              <a:rPr lang="fa-IR" sz="2400" b="1" dirty="0">
                <a:solidFill>
                  <a:srgbClr val="FF0000"/>
                </a:solidFill>
                <a:cs typeface="B Yekan" pitchFamily="2" charset="-78"/>
              </a:rPr>
              <a:t>محکوم کردن خرد </a:t>
            </a:r>
            <a:r>
              <a:rPr lang="fa-IR" sz="2400" b="1" dirty="0" smtClean="0">
                <a:solidFill>
                  <a:srgbClr val="FF0000"/>
                </a:solidFill>
                <a:cs typeface="B Yekan" pitchFamily="2" charset="-78"/>
              </a:rPr>
              <a:t>ایزازی </a:t>
            </a:r>
            <a:r>
              <a:rPr lang="fa-IR" sz="2400" dirty="0">
                <a:solidFill>
                  <a:schemeClr val="tx1"/>
                </a:solidFill>
                <a:cs typeface="B Yekan" pitchFamily="2" charset="-78"/>
              </a:rPr>
              <a:t>و انتقاد از این که خرد بشری تقلیل و کاهش یافته و در حد عقل ابزاری پایین آمده </a:t>
            </a:r>
            <a:r>
              <a:rPr lang="fa-IR" sz="2400" dirty="0" smtClean="0">
                <a:solidFill>
                  <a:schemeClr val="tx1"/>
                </a:solidFill>
                <a:cs typeface="B Yekan" pitchFamily="2" charset="-78"/>
              </a:rPr>
              <a:t>است</a:t>
            </a:r>
            <a:r>
              <a:rPr lang="en-US" sz="2400" dirty="0" smtClean="0">
                <a:solidFill>
                  <a:schemeClr val="tx1"/>
                </a:solidFill>
                <a:cs typeface="B Yekan" pitchFamily="2" charset="-78"/>
              </a:rPr>
              <a:t>.</a:t>
            </a:r>
            <a:br>
              <a:rPr lang="en-US" sz="2400" dirty="0" smtClean="0">
                <a:solidFill>
                  <a:schemeClr val="tx1"/>
                </a:solidFill>
                <a:cs typeface="B Yekan" pitchFamily="2" charset="-78"/>
              </a:rPr>
            </a:br>
            <a:r>
              <a:rPr lang="fa-IR" sz="2400" b="1" dirty="0">
                <a:solidFill>
                  <a:srgbClr val="FF0000"/>
                </a:solidFill>
                <a:cs typeface="B Yekan" pitchFamily="2" charset="-78"/>
              </a:rPr>
              <a:t>دیالکتیک روشنگری</a:t>
            </a:r>
            <a:r>
              <a:rPr lang="fa-IR" sz="2400" b="1" dirty="0" smtClean="0">
                <a:solidFill>
                  <a:srgbClr val="FF0000"/>
                </a:solidFill>
                <a:cs typeface="B Yekan" pitchFamily="2" charset="-78"/>
              </a:rPr>
              <a:t>:</a:t>
            </a:r>
            <a:r>
              <a:rPr lang="fa-IR" sz="2400" dirty="0" smtClean="0">
                <a:solidFill>
                  <a:schemeClr val="tx1"/>
                </a:solidFill>
                <a:cs typeface="B Yekan" pitchFamily="2" charset="-78"/>
              </a:rPr>
              <a:t/>
            </a:r>
            <a:br>
              <a:rPr lang="fa-IR" sz="2400" dirty="0" smtClean="0">
                <a:solidFill>
                  <a:schemeClr val="tx1"/>
                </a:solidFill>
                <a:cs typeface="B Yekan" pitchFamily="2" charset="-78"/>
              </a:rPr>
            </a:br>
            <a:r>
              <a:rPr lang="fa-IR" sz="2400" dirty="0" smtClean="0">
                <a:solidFill>
                  <a:schemeClr val="tx1"/>
                </a:solidFill>
                <a:cs typeface="B Yekan" pitchFamily="2" charset="-78"/>
              </a:rPr>
              <a:t> </a:t>
            </a:r>
            <a:r>
              <a:rPr lang="fa-IR" sz="2400" dirty="0">
                <a:solidFill>
                  <a:schemeClr val="tx1"/>
                </a:solidFill>
                <a:cs typeface="B Yekan" pitchFamily="2" charset="-78"/>
              </a:rPr>
              <a:t>تبدیل تفکر روشنگری به ضد خود </a:t>
            </a:r>
            <a:r>
              <a:rPr lang="fa-IR" sz="2400" b="1" dirty="0">
                <a:solidFill>
                  <a:srgbClr val="FF0000"/>
                </a:solidFill>
                <a:cs typeface="B Yekan" pitchFamily="2" charset="-78"/>
              </a:rPr>
              <a:t>(خودویرانگری) </a:t>
            </a:r>
            <a:r>
              <a:rPr lang="fa-IR" sz="2400" dirty="0">
                <a:solidFill>
                  <a:schemeClr val="tx1"/>
                </a:solidFill>
                <a:cs typeface="B Yekan" pitchFamily="2" charset="-78"/>
              </a:rPr>
              <a:t>و به کابوس تبدیل شدن نوید روشنگری و پیشرفت علمی و عقلانی </a:t>
            </a:r>
            <a:r>
              <a:rPr lang="fa-IR" sz="2400" b="1" dirty="0">
                <a:solidFill>
                  <a:srgbClr val="FF0000"/>
                </a:solidFill>
                <a:cs typeface="B Yekan" pitchFamily="2" charset="-78"/>
              </a:rPr>
              <a:t>به دو دلیل</a:t>
            </a:r>
            <a:r>
              <a:rPr lang="fa-IR" sz="2400" dirty="0">
                <a:solidFill>
                  <a:schemeClr val="tx1"/>
                </a:solidFill>
                <a:cs typeface="B Yekan" pitchFamily="2" charset="-78"/>
              </a:rPr>
              <a:t>:                                                                                                                                                                                                                                                                                </a:t>
            </a:r>
            <a:r>
              <a:rPr lang="fa-IR" sz="2400" dirty="0" smtClean="0">
                <a:solidFill>
                  <a:schemeClr val="tx1"/>
                </a:solidFill>
                <a:cs typeface="B Yekan" pitchFamily="2" charset="-78"/>
              </a:rPr>
              <a:t>1- ناتوانی </a:t>
            </a:r>
            <a:r>
              <a:rPr lang="fa-IR" sz="2400" dirty="0">
                <a:solidFill>
                  <a:schemeClr val="tx1"/>
                </a:solidFill>
                <a:cs typeface="B Yekan" pitchFamily="2" charset="-78"/>
              </a:rPr>
              <a:t>از فاصله گرفتن از دنیای اساطیر و اسطوره زدایی (به اسطوره تبدیل شدن عقل ابزاری)،</a:t>
            </a:r>
            <a:br>
              <a:rPr lang="fa-IR" sz="2400" dirty="0">
                <a:solidFill>
                  <a:schemeClr val="tx1"/>
                </a:solidFill>
                <a:cs typeface="B Yekan" pitchFamily="2" charset="-78"/>
              </a:rPr>
            </a:br>
            <a:r>
              <a:rPr lang="fa-IR" sz="2400" dirty="0">
                <a:solidFill>
                  <a:schemeClr val="tx1"/>
                </a:solidFill>
                <a:cs typeface="B Yekan" pitchFamily="2" charset="-78"/>
              </a:rPr>
              <a:t>۲- مثله کردن خرد به وسیله برابر قرار دادن عقل با خرد ابزاری و ارائه راه حل برون رفت از روشن ستیزی به جای روشنگری به وسیله ی آشتی با طبیعت از طریق نگاه به طبیعت به عنوان </a:t>
            </a:r>
            <a:r>
              <a:rPr lang="en-US" sz="2400" b="1" dirty="0" smtClean="0">
                <a:solidFill>
                  <a:srgbClr val="FF0000"/>
                </a:solidFill>
                <a:cs typeface="B Yekan" pitchFamily="2" charset="-78"/>
              </a:rPr>
              <a:t>subject</a:t>
            </a:r>
            <a:r>
              <a:rPr lang="fa-IR" sz="2400" b="1" dirty="0" smtClean="0">
                <a:solidFill>
                  <a:srgbClr val="FF0000"/>
                </a:solidFill>
                <a:cs typeface="B Yekan" pitchFamily="2" charset="-78"/>
              </a:rPr>
              <a:t>و </a:t>
            </a:r>
            <a:r>
              <a:rPr lang="fa-IR" sz="2400" b="1" dirty="0">
                <a:solidFill>
                  <a:srgbClr val="FF0000"/>
                </a:solidFill>
                <a:cs typeface="B Yekan" pitchFamily="2" charset="-78"/>
              </a:rPr>
              <a:t>نه </a:t>
            </a:r>
            <a:r>
              <a:rPr lang="en-US" sz="2400" b="1" dirty="0" smtClean="0">
                <a:solidFill>
                  <a:srgbClr val="FF0000"/>
                </a:solidFill>
                <a:cs typeface="B Yekan" pitchFamily="2" charset="-78"/>
              </a:rPr>
              <a:t>object</a:t>
            </a:r>
            <a:endParaRPr lang="en-US" dirty="0"/>
          </a:p>
        </p:txBody>
      </p:sp>
    </p:spTree>
    <p:extLst>
      <p:ext uri="{BB962C8B-B14F-4D97-AF65-F5344CB8AC3E}">
        <p14:creationId xmlns:p14="http://schemas.microsoft.com/office/powerpoint/2010/main" val="1901301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15400" cy="6553200"/>
          </a:xfrm>
        </p:spPr>
        <p:txBody>
          <a:bodyPr>
            <a:normAutofit fontScale="90000"/>
          </a:bodyPr>
          <a:lstStyle/>
          <a:p>
            <a:pPr algn="r" rtl="1"/>
            <a:r>
              <a:rPr lang="en-US" sz="3100" b="1" dirty="0" smtClean="0">
                <a:solidFill>
                  <a:srgbClr val="FF0000"/>
                </a:solidFill>
                <a:cs typeface="2  Titr" pitchFamily="2" charset="-78"/>
              </a:rPr>
              <a:t/>
            </a:r>
            <a:br>
              <a:rPr lang="en-US" sz="3100" b="1" dirty="0" smtClean="0">
                <a:solidFill>
                  <a:srgbClr val="FF0000"/>
                </a:solidFill>
                <a:cs typeface="2  Titr" pitchFamily="2" charset="-78"/>
              </a:rPr>
            </a:br>
            <a:r>
              <a:rPr lang="en-US" sz="3100" b="1" dirty="0">
                <a:solidFill>
                  <a:srgbClr val="FF0000"/>
                </a:solidFill>
                <a:cs typeface="2  Titr" pitchFamily="2" charset="-78"/>
              </a:rPr>
              <a:t>  </a:t>
            </a:r>
            <a:r>
              <a:rPr lang="en-US" sz="3100" b="1" dirty="0" smtClean="0">
                <a:solidFill>
                  <a:srgbClr val="FF0000"/>
                </a:solidFill>
                <a:cs typeface="2  Titr" pitchFamily="2" charset="-78"/>
              </a:rPr>
              <a:t/>
            </a:r>
            <a:br>
              <a:rPr lang="en-US" sz="3100" b="1" dirty="0" smtClean="0">
                <a:solidFill>
                  <a:srgbClr val="FF0000"/>
                </a:solidFill>
                <a:cs typeface="2  Titr" pitchFamily="2" charset="-78"/>
              </a:rPr>
            </a:br>
            <a:r>
              <a:rPr lang="en-US" sz="3100" b="1" dirty="0">
                <a:solidFill>
                  <a:srgbClr val="FF0000"/>
                </a:solidFill>
                <a:cs typeface="2  Titr" pitchFamily="2" charset="-78"/>
              </a:rPr>
              <a:t> </a:t>
            </a:r>
            <a:r>
              <a:rPr lang="en-US" sz="3100" b="1" dirty="0" smtClean="0">
                <a:solidFill>
                  <a:srgbClr val="FF0000"/>
                </a:solidFill>
                <a:cs typeface="2  Titr" pitchFamily="2" charset="-78"/>
              </a:rPr>
              <a:t> </a:t>
            </a:r>
            <a:r>
              <a:rPr lang="fa-IR" sz="3100" b="1" dirty="0" smtClean="0">
                <a:solidFill>
                  <a:srgbClr val="FF0000"/>
                </a:solidFill>
                <a:cs typeface="2  Titr" pitchFamily="2" charset="-78"/>
              </a:rPr>
              <a:t>صنایع </a:t>
            </a:r>
            <a:r>
              <a:rPr lang="fa-IR" sz="3100" b="1" dirty="0">
                <a:solidFill>
                  <a:srgbClr val="FF0000"/>
                </a:solidFill>
                <a:cs typeface="2  Titr" pitchFamily="2" charset="-78"/>
              </a:rPr>
              <a:t>فرهنگی</a:t>
            </a:r>
            <a:r>
              <a:rPr lang="fa-IR" sz="3100" b="1" dirty="0" smtClean="0">
                <a:solidFill>
                  <a:srgbClr val="FF0000"/>
                </a:solidFill>
                <a:cs typeface="2  Titr" pitchFamily="2" charset="-78"/>
              </a:rPr>
              <a:t>:</a:t>
            </a:r>
            <a:r>
              <a:rPr lang="en-US" sz="3100" b="1" dirty="0">
                <a:solidFill>
                  <a:srgbClr val="FF0000"/>
                </a:solidFill>
                <a:cs typeface="2  Titr" pitchFamily="2" charset="-78"/>
              </a:rPr>
              <a:t/>
            </a:r>
            <a:br>
              <a:rPr lang="en-US" sz="3100" b="1" dirty="0">
                <a:solidFill>
                  <a:srgbClr val="FF0000"/>
                </a:solidFill>
                <a:cs typeface="2  Titr" pitchFamily="2" charset="-78"/>
              </a:rPr>
            </a:br>
            <a:r>
              <a:rPr lang="fa-IR" sz="3100" b="1" dirty="0" smtClean="0">
                <a:solidFill>
                  <a:srgbClr val="FF0000"/>
                </a:solidFill>
                <a:cs typeface="B Yekan" pitchFamily="2" charset="-78"/>
              </a:rPr>
              <a:t/>
            </a:r>
            <a:br>
              <a:rPr lang="fa-IR" sz="3100" b="1" dirty="0" smtClean="0">
                <a:solidFill>
                  <a:srgbClr val="FF0000"/>
                </a:solidFill>
                <a:cs typeface="B Yekan" pitchFamily="2" charset="-78"/>
              </a:rPr>
            </a:br>
            <a:r>
              <a:rPr lang="fa-IR" sz="3100" dirty="0" smtClean="0">
                <a:solidFill>
                  <a:schemeClr val="tx1"/>
                </a:solidFill>
                <a:cs typeface="B Yekan" pitchFamily="2" charset="-78"/>
              </a:rPr>
              <a:t>صنایع </a:t>
            </a:r>
            <a:r>
              <a:rPr lang="fa-IR" sz="3100" dirty="0">
                <a:solidFill>
                  <a:schemeClr val="tx1"/>
                </a:solidFill>
                <a:cs typeface="B Yekan" pitchFamily="2" charset="-78"/>
              </a:rPr>
              <a:t>فرهنگی بخش جدیدی از صنعت مؤسسات اطلاع رسانی مانند رادیو، مطبوعات و سینماست.</a:t>
            </a:r>
            <a:br>
              <a:rPr lang="fa-IR" sz="3100" dirty="0">
                <a:solidFill>
                  <a:schemeClr val="tx1"/>
                </a:solidFill>
                <a:cs typeface="B Yekan" pitchFamily="2" charset="-78"/>
              </a:rPr>
            </a:br>
            <a:r>
              <a:rPr lang="fa-IR" sz="3100" dirty="0">
                <a:solidFill>
                  <a:schemeClr val="tx1"/>
                </a:solidFill>
                <a:cs typeface="B Yekan" pitchFamily="2" charset="-78"/>
              </a:rPr>
              <a:t>صنعت فرهنگی از طریق تولیدات خود، فردیتی کاذب برای انسان ها ایجاد می نماید همگی را به شکل واحد و یکسان و بهنجار تولید می کند.</a:t>
            </a:r>
            <a:br>
              <a:rPr lang="fa-IR" sz="3100" dirty="0">
                <a:solidFill>
                  <a:schemeClr val="tx1"/>
                </a:solidFill>
                <a:cs typeface="B Yekan" pitchFamily="2" charset="-78"/>
              </a:rPr>
            </a:br>
            <a:r>
              <a:rPr lang="fa-IR" sz="3100" dirty="0">
                <a:solidFill>
                  <a:schemeClr val="tx1"/>
                </a:solidFill>
                <a:cs typeface="B Yekan" pitchFamily="2" charset="-78"/>
              </a:rPr>
              <a:t>کالاهای فرهنگی جهت مصرف توده تولید می شوند.</a:t>
            </a:r>
            <a:br>
              <a:rPr lang="fa-IR" sz="3100" dirty="0">
                <a:solidFill>
                  <a:schemeClr val="tx1"/>
                </a:solidFill>
                <a:cs typeface="B Yekan" pitchFamily="2" charset="-78"/>
              </a:rPr>
            </a:br>
            <a:r>
              <a:rPr lang="fa-IR" sz="3100" dirty="0">
                <a:solidFill>
                  <a:schemeClr val="tx1"/>
                </a:solidFill>
                <a:cs typeface="B Yekan" pitchFamily="2" charset="-78"/>
              </a:rPr>
              <a:t>توده براساس نوع مصرف تقسیم بندی می گردد</a:t>
            </a:r>
            <a:r>
              <a:rPr lang="fa-IR" sz="3100" dirty="0" smtClean="0">
                <a:solidFill>
                  <a:schemeClr val="tx1"/>
                </a:solidFill>
                <a:cs typeface="B Yekan" pitchFamily="2" charset="-78"/>
              </a:rPr>
              <a:t>.</a:t>
            </a:r>
            <a:br>
              <a:rPr lang="fa-IR" sz="3100" dirty="0" smtClean="0">
                <a:solidFill>
                  <a:schemeClr val="tx1"/>
                </a:solidFill>
                <a:cs typeface="B Yekan" pitchFamily="2" charset="-78"/>
              </a:rPr>
            </a:br>
            <a:r>
              <a:rPr lang="fa-IR" sz="3100" dirty="0">
                <a:solidFill>
                  <a:schemeClr val="tx1"/>
                </a:solidFill>
                <a:cs typeface="B Yekan" pitchFamily="2" charset="-78"/>
              </a:rPr>
              <a:t/>
            </a:r>
            <a:br>
              <a:rPr lang="fa-IR" sz="3100" dirty="0">
                <a:solidFill>
                  <a:schemeClr val="tx1"/>
                </a:solidFill>
                <a:cs typeface="B Yekan" pitchFamily="2" charset="-78"/>
              </a:rPr>
            </a:br>
            <a:r>
              <a:rPr lang="fa-IR" sz="3100" b="1" dirty="0">
                <a:solidFill>
                  <a:srgbClr val="FF0000"/>
                </a:solidFill>
                <a:cs typeface="2  Titr" pitchFamily="2" charset="-78"/>
              </a:rPr>
              <a:t>مهمترین اندیشمندان مکتب فرانکفورت</a:t>
            </a:r>
            <a:r>
              <a:rPr lang="fa-IR" sz="3100" dirty="0">
                <a:solidFill>
                  <a:schemeClr val="tx1"/>
                </a:solidFill>
                <a:cs typeface="B Yekan" pitchFamily="2" charset="-78"/>
              </a:rPr>
              <a:t/>
            </a:r>
            <a:br>
              <a:rPr lang="fa-IR" sz="3100" dirty="0">
                <a:solidFill>
                  <a:schemeClr val="tx1"/>
                </a:solidFill>
                <a:cs typeface="B Yekan" pitchFamily="2" charset="-78"/>
              </a:rPr>
            </a:br>
            <a:r>
              <a:rPr lang="fa-IR" sz="3100" dirty="0">
                <a:solidFill>
                  <a:schemeClr val="tx1"/>
                </a:solidFill>
                <a:cs typeface="B Yekan" pitchFamily="2" charset="-78"/>
              </a:rPr>
              <a:t>دراین مطالعه به بررسی برخی از متفکران مکتب فرانكفورت و نظریات آنها می پردازیم</a:t>
            </a:r>
            <a:r>
              <a:rPr lang="fa-IR" sz="3100" dirty="0" smtClean="0">
                <a:solidFill>
                  <a:schemeClr val="tx1"/>
                </a:solidFill>
                <a:cs typeface="B Yekan" pitchFamily="2" charset="-78"/>
              </a:rPr>
              <a:t>:</a:t>
            </a:r>
            <a:r>
              <a:rPr lang="en-US" sz="3100" dirty="0">
                <a:solidFill>
                  <a:schemeClr val="tx1"/>
                </a:solidFill>
                <a:cs typeface="B Yekan" pitchFamily="2" charset="-78"/>
              </a:rPr>
              <a:t/>
            </a:r>
            <a:br>
              <a:rPr lang="en-US" sz="3100" dirty="0">
                <a:solidFill>
                  <a:schemeClr val="tx1"/>
                </a:solidFill>
                <a:cs typeface="B Yekan" pitchFamily="2" charset="-78"/>
              </a:rPr>
            </a:br>
            <a:endParaRPr lang="en-US" dirty="0"/>
          </a:p>
        </p:txBody>
      </p:sp>
    </p:spTree>
    <p:extLst>
      <p:ext uri="{BB962C8B-B14F-4D97-AF65-F5344CB8AC3E}">
        <p14:creationId xmlns:p14="http://schemas.microsoft.com/office/powerpoint/2010/main" val="2795990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553200"/>
          </a:xfrm>
        </p:spPr>
        <p:txBody>
          <a:bodyPr>
            <a:noAutofit/>
          </a:bodyPr>
          <a:lstStyle/>
          <a:p>
            <a:pPr algn="r" rtl="1"/>
            <a:r>
              <a:rPr lang="en-US" sz="2800" b="1" dirty="0" smtClean="0">
                <a:solidFill>
                  <a:srgbClr val="FF0000"/>
                </a:solidFill>
                <a:cs typeface="2  Titr" pitchFamily="2" charset="-78"/>
              </a:rPr>
              <a:t>  </a:t>
            </a:r>
            <a:br>
              <a:rPr lang="en-US" sz="2800" b="1" dirty="0" smtClean="0">
                <a:solidFill>
                  <a:srgbClr val="FF0000"/>
                </a:solidFill>
                <a:cs typeface="2  Titr" pitchFamily="2" charset="-78"/>
              </a:rPr>
            </a:br>
            <a:r>
              <a:rPr lang="en-US" sz="2800" b="1" dirty="0">
                <a:solidFill>
                  <a:srgbClr val="FF0000"/>
                </a:solidFill>
                <a:cs typeface="2  Titr" pitchFamily="2" charset="-78"/>
              </a:rPr>
              <a:t> </a:t>
            </a:r>
            <a:r>
              <a:rPr lang="fa-IR" sz="2800" b="1" dirty="0" smtClean="0">
                <a:solidFill>
                  <a:srgbClr val="FF0000"/>
                </a:solidFill>
                <a:cs typeface="2  Titr" pitchFamily="2" charset="-78"/>
              </a:rPr>
              <a:t>هورکهایمر </a:t>
            </a:r>
            <a:r>
              <a:rPr lang="fa-IR" sz="2800" b="1" dirty="0">
                <a:solidFill>
                  <a:srgbClr val="FF0000"/>
                </a:solidFill>
                <a:cs typeface="2  Titr" pitchFamily="2" charset="-78"/>
              </a:rPr>
              <a:t>و نقد اثبات گرایی </a:t>
            </a:r>
            <a:r>
              <a:rPr lang="en-US" sz="2800" b="1" dirty="0">
                <a:solidFill>
                  <a:srgbClr val="FF0000"/>
                </a:solidFill>
                <a:cs typeface="2  Titr" pitchFamily="2" charset="-78"/>
              </a:rPr>
              <a:t/>
            </a:r>
            <a:br>
              <a:rPr lang="en-US" sz="2800" b="1" dirty="0">
                <a:solidFill>
                  <a:srgbClr val="FF0000"/>
                </a:solidFill>
                <a:cs typeface="2  Titr" pitchFamily="2" charset="-78"/>
              </a:rPr>
            </a:br>
            <a:r>
              <a:rPr lang="fa-IR" sz="2600" dirty="0">
                <a:solidFill>
                  <a:schemeClr val="tx1"/>
                </a:solidFill>
                <a:cs typeface="B Yekan" pitchFamily="2" charset="-78"/>
              </a:rPr>
              <a:t/>
            </a:r>
            <a:br>
              <a:rPr lang="fa-IR" sz="2600" dirty="0">
                <a:solidFill>
                  <a:schemeClr val="tx1"/>
                </a:solidFill>
                <a:cs typeface="B Yekan" pitchFamily="2" charset="-78"/>
              </a:rPr>
            </a:br>
            <a:r>
              <a:rPr lang="fa-IR" sz="2600" dirty="0">
                <a:solidFill>
                  <a:schemeClr val="tx1"/>
                </a:solidFill>
                <a:cs typeface="B Yekan" pitchFamily="2" charset="-78"/>
              </a:rPr>
              <a:t>هورکهایمر در سال ۱۹۳۱ میلادی ضمن تقدیر از کار سلف خود (كارل گرونبرگ) صراحتا" خاطر نشان کرد که مؤسسه بر آن است تا سمت و سوی تازه ای را در پیش بگیرد. </a:t>
            </a:r>
            <a:r>
              <a:rPr lang="fa-IR" sz="2600" dirty="0" smtClean="0">
                <a:solidFill>
                  <a:schemeClr val="tx1"/>
                </a:solidFill>
                <a:cs typeface="B Yekan" pitchFamily="2" charset="-78"/>
              </a:rPr>
              <a:t/>
            </a:r>
            <a:br>
              <a:rPr lang="fa-IR" sz="2600" dirty="0" smtClean="0">
                <a:solidFill>
                  <a:schemeClr val="tx1"/>
                </a:solidFill>
                <a:cs typeface="B Yekan" pitchFamily="2" charset="-78"/>
              </a:rPr>
            </a:br>
            <a:r>
              <a:rPr lang="fa-IR" sz="2600" dirty="0" smtClean="0">
                <a:solidFill>
                  <a:schemeClr val="tx1"/>
                </a:solidFill>
                <a:cs typeface="B Yekan" pitchFamily="2" charset="-78"/>
              </a:rPr>
              <a:t>از </a:t>
            </a:r>
            <a:r>
              <a:rPr lang="fa-IR" sz="2600" dirty="0">
                <a:solidFill>
                  <a:schemeClr val="tx1"/>
                </a:solidFill>
                <a:cs typeface="B Yekan" pitchFamily="2" charset="-78"/>
              </a:rPr>
              <a:t>آن پس، </a:t>
            </a:r>
            <a:r>
              <a:rPr lang="fa-IR" sz="2600" dirty="0">
                <a:solidFill>
                  <a:srgbClr val="FF0000"/>
                </a:solidFill>
                <a:cs typeface="B Yekan" pitchFamily="2" charset="-78"/>
              </a:rPr>
              <a:t>پرداختن به فلسفه اجتماعی به عنوان مشغله اصلی</a:t>
            </a:r>
            <a:r>
              <a:rPr lang="fa-IR" sz="2600" dirty="0">
                <a:solidFill>
                  <a:schemeClr val="tx1"/>
                </a:solidFill>
                <a:cs typeface="B Yekan" pitchFamily="2" charset="-78"/>
              </a:rPr>
              <a:t>، در صدر برنامه های مؤسسه قرار گرفت.</a:t>
            </a:r>
            <a:br>
              <a:rPr lang="fa-IR" sz="2600" dirty="0">
                <a:solidFill>
                  <a:schemeClr val="tx1"/>
                </a:solidFill>
                <a:cs typeface="B Yekan" pitchFamily="2" charset="-78"/>
              </a:rPr>
            </a:br>
            <a:r>
              <a:rPr lang="fa-IR" sz="2600" dirty="0">
                <a:solidFill>
                  <a:schemeClr val="tx1"/>
                </a:solidFill>
                <a:cs typeface="B Yekan" pitchFamily="2" charset="-78"/>
              </a:rPr>
              <a:t>هورکهایمر </a:t>
            </a:r>
            <a:r>
              <a:rPr lang="fa-IR" sz="2600" dirty="0">
                <a:solidFill>
                  <a:srgbClr val="FF0000"/>
                </a:solidFill>
                <a:cs typeface="B Yekan" pitchFamily="2" charset="-78"/>
              </a:rPr>
              <a:t>نظریه آگاهی طبقاتی را از دید روانشناختی </a:t>
            </a:r>
            <a:r>
              <a:rPr lang="fa-IR" sz="2600" dirty="0">
                <a:solidFill>
                  <a:schemeClr val="tx1"/>
                </a:solidFill>
                <a:cs typeface="B Yekan" pitchFamily="2" charset="-78"/>
              </a:rPr>
              <a:t>مطرح کرد.</a:t>
            </a:r>
            <a:br>
              <a:rPr lang="fa-IR" sz="2600" dirty="0">
                <a:solidFill>
                  <a:schemeClr val="tx1"/>
                </a:solidFill>
                <a:cs typeface="B Yekan" pitchFamily="2" charset="-78"/>
              </a:rPr>
            </a:br>
            <a:r>
              <a:rPr lang="fa-IR" sz="2600" dirty="0">
                <a:solidFill>
                  <a:schemeClr val="tx1"/>
                </a:solidFill>
                <a:cs typeface="B Yekan" pitchFamily="2" charset="-78"/>
              </a:rPr>
              <a:t>او مدعی شد که با فرهنگ جدید در جامعه صنعتی، امکان کمتری برای رشد آگاهی طبقاتی طبقه کارگر نسبت به منابع و سپس تمایل به انقلاب وجود دارد.</a:t>
            </a:r>
            <a:br>
              <a:rPr lang="fa-IR" sz="2600" dirty="0">
                <a:solidFill>
                  <a:schemeClr val="tx1"/>
                </a:solidFill>
                <a:cs typeface="B Yekan" pitchFamily="2" charset="-78"/>
              </a:rPr>
            </a:br>
            <a:r>
              <a:rPr lang="fa-IR" sz="2600" dirty="0">
                <a:solidFill>
                  <a:schemeClr val="tx1"/>
                </a:solidFill>
                <a:cs typeface="B Yekan" pitchFamily="2" charset="-78"/>
              </a:rPr>
              <a:t>هورکهایمر </a:t>
            </a:r>
            <a:r>
              <a:rPr lang="fa-IR" sz="2600" b="1" dirty="0">
                <a:solidFill>
                  <a:srgbClr val="FF0000"/>
                </a:solidFill>
                <a:cs typeface="B Yekan" pitchFamily="2" charset="-78"/>
              </a:rPr>
              <a:t>طی دو مقاله ی عمده ی </a:t>
            </a:r>
            <a:r>
              <a:rPr lang="fa-IR" sz="2600" dirty="0">
                <a:solidFill>
                  <a:schemeClr val="tx1"/>
                </a:solidFill>
                <a:cs typeface="B Yekan" pitchFamily="2" charset="-78"/>
              </a:rPr>
              <a:t>خود که در سال ۱۹۳۷ به چاپ رساند، با دقت و جامعیت بیشتری به </a:t>
            </a:r>
            <a:r>
              <a:rPr lang="fa-IR" sz="2600" b="1" dirty="0">
                <a:solidFill>
                  <a:srgbClr val="FF0000"/>
                </a:solidFill>
                <a:cs typeface="B Yekan" pitchFamily="2" charset="-78"/>
              </a:rPr>
              <a:t>نقد پوزیتیویسم </a:t>
            </a:r>
            <a:r>
              <a:rPr lang="fa-IR" sz="2600" dirty="0">
                <a:solidFill>
                  <a:schemeClr val="tx1"/>
                </a:solidFill>
                <a:cs typeface="B Yekan" pitchFamily="2" charset="-78"/>
              </a:rPr>
              <a:t>به عنوان </a:t>
            </a:r>
            <a:r>
              <a:rPr lang="fa-IR" sz="2600" b="1" dirty="0">
                <a:solidFill>
                  <a:srgbClr val="FF0000"/>
                </a:solidFill>
                <a:cs typeface="B Yekan" pitchFamily="2" charset="-78"/>
              </a:rPr>
              <a:t>فلسفه علم</a:t>
            </a:r>
            <a:r>
              <a:rPr lang="fa-IR" sz="2600" dirty="0">
                <a:solidFill>
                  <a:schemeClr val="tx1"/>
                </a:solidFill>
                <a:cs typeface="B Yekan" pitchFamily="2" charset="-78"/>
              </a:rPr>
              <a:t>، به ویژه در شکل پوزیتیویسم منطقی یا </a:t>
            </a:r>
            <a:r>
              <a:rPr lang="fa-IR" sz="2600" dirty="0" smtClean="0">
                <a:solidFill>
                  <a:schemeClr val="tx1"/>
                </a:solidFill>
                <a:cs typeface="B Yekan" pitchFamily="2" charset="-78"/>
              </a:rPr>
              <a:t>امپریالیسم </a:t>
            </a:r>
            <a:r>
              <a:rPr lang="fa-IR" sz="2600" dirty="0">
                <a:solidFill>
                  <a:schemeClr val="tx1"/>
                </a:solidFill>
                <a:cs typeface="B Yekan" pitchFamily="2" charset="-78"/>
              </a:rPr>
              <a:t>منطقی حلقه ی وین پرداخت</a:t>
            </a:r>
            <a:r>
              <a:rPr lang="fa-IR" sz="2600" dirty="0" smtClean="0">
                <a:solidFill>
                  <a:schemeClr val="tx1"/>
                </a:solidFill>
                <a:cs typeface="B Yekan" pitchFamily="2" charset="-78"/>
              </a:rPr>
              <a:t>.</a:t>
            </a:r>
            <a:r>
              <a:rPr lang="en-US" sz="2400" dirty="0" smtClean="0">
                <a:solidFill>
                  <a:schemeClr val="tx1"/>
                </a:solidFill>
                <a:cs typeface="B Yekan" pitchFamily="2" charset="-78"/>
              </a:rPr>
              <a:t/>
            </a:r>
            <a:br>
              <a:rPr lang="en-US" sz="2400" dirty="0" smtClean="0">
                <a:solidFill>
                  <a:schemeClr val="tx1"/>
                </a:solidFill>
                <a:cs typeface="B Yekan" pitchFamily="2" charset="-78"/>
              </a:rPr>
            </a:br>
            <a:endParaRPr lang="en-US" sz="2400" dirty="0">
              <a:solidFill>
                <a:schemeClr val="tx1"/>
              </a:solidFill>
              <a:cs typeface="B Yekan" pitchFamily="2" charset="-78"/>
            </a:endParaRPr>
          </a:p>
        </p:txBody>
      </p:sp>
    </p:spTree>
    <p:extLst>
      <p:ext uri="{BB962C8B-B14F-4D97-AF65-F5344CB8AC3E}">
        <p14:creationId xmlns:p14="http://schemas.microsoft.com/office/powerpoint/2010/main" val="10785512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15400" cy="6553200"/>
          </a:xfrm>
        </p:spPr>
        <p:txBody>
          <a:bodyPr>
            <a:noAutofit/>
          </a:bodyPr>
          <a:lstStyle/>
          <a:p>
            <a:pPr algn="r" rtl="1"/>
            <a:r>
              <a:rPr lang="en-US" sz="3200" b="1" dirty="0" smtClean="0">
                <a:solidFill>
                  <a:srgbClr val="FF0000"/>
                </a:solidFill>
                <a:cs typeface="2  Titr" pitchFamily="2" charset="-78"/>
              </a:rPr>
              <a:t/>
            </a:r>
            <a:br>
              <a:rPr lang="en-US" sz="3200" b="1" dirty="0" smtClean="0">
                <a:solidFill>
                  <a:srgbClr val="FF0000"/>
                </a:solidFill>
                <a:cs typeface="2  Titr" pitchFamily="2" charset="-78"/>
              </a:rPr>
            </a:br>
            <a:r>
              <a:rPr lang="en-US" sz="3200" b="1" dirty="0">
                <a:solidFill>
                  <a:srgbClr val="FF0000"/>
                </a:solidFill>
                <a:cs typeface="2  Titr" pitchFamily="2" charset="-78"/>
              </a:rPr>
              <a:t> </a:t>
            </a:r>
            <a:r>
              <a:rPr lang="en-US" sz="3200" b="1" dirty="0" smtClean="0">
                <a:solidFill>
                  <a:srgbClr val="FF0000"/>
                </a:solidFill>
                <a:cs typeface="2  Titr" pitchFamily="2" charset="-78"/>
              </a:rPr>
              <a:t> </a:t>
            </a:r>
            <a:r>
              <a:rPr lang="fa-IR" sz="3200" b="1" dirty="0" smtClean="0">
                <a:solidFill>
                  <a:srgbClr val="FF0000"/>
                </a:solidFill>
                <a:cs typeface="2  Titr" pitchFamily="2" charset="-78"/>
              </a:rPr>
              <a:t>هورکهایمر </a:t>
            </a:r>
            <a:r>
              <a:rPr lang="fa-IR" sz="3200" b="1" dirty="0">
                <a:solidFill>
                  <a:srgbClr val="FF0000"/>
                </a:solidFill>
                <a:cs typeface="2  Titr" pitchFamily="2" charset="-78"/>
              </a:rPr>
              <a:t>در سه مورد اصلی به نقد </a:t>
            </a:r>
            <a:r>
              <a:rPr lang="fa-IR" sz="3200" b="1" dirty="0" smtClean="0">
                <a:solidFill>
                  <a:srgbClr val="FF0000"/>
                </a:solidFill>
                <a:cs typeface="2  Titr" pitchFamily="2" charset="-78"/>
              </a:rPr>
              <a:t>پوزیتیویسم</a:t>
            </a:r>
            <a:r>
              <a:rPr lang="en-US" sz="3200" dirty="0" smtClean="0">
                <a:solidFill>
                  <a:schemeClr val="tx1"/>
                </a:solidFill>
                <a:cs typeface="B Yekan" pitchFamily="2" charset="-78"/>
              </a:rPr>
              <a:t/>
            </a:r>
            <a:br>
              <a:rPr lang="en-US" sz="3200" dirty="0" smtClean="0">
                <a:solidFill>
                  <a:schemeClr val="tx1"/>
                </a:solidFill>
                <a:cs typeface="B Yekan" pitchFamily="2" charset="-78"/>
              </a:rPr>
            </a:br>
            <a:r>
              <a:rPr lang="fa-IR" sz="3200" dirty="0">
                <a:solidFill>
                  <a:schemeClr val="tx1"/>
                </a:solidFill>
                <a:cs typeface="B Yekan" pitchFamily="2" charset="-78"/>
              </a:rPr>
              <a:t/>
            </a:r>
            <a:br>
              <a:rPr lang="fa-IR" sz="3200" dirty="0">
                <a:solidFill>
                  <a:schemeClr val="tx1"/>
                </a:solidFill>
                <a:cs typeface="B Yekan" pitchFamily="2" charset="-78"/>
              </a:rPr>
            </a:br>
            <a:r>
              <a:rPr lang="fa-IR" sz="3200" dirty="0" smtClean="0">
                <a:solidFill>
                  <a:schemeClr val="tx1"/>
                </a:solidFill>
                <a:cs typeface="B Yekan" pitchFamily="2" charset="-78"/>
              </a:rPr>
              <a:t>1) </a:t>
            </a:r>
            <a:r>
              <a:rPr lang="fa-IR" sz="3200" dirty="0">
                <a:solidFill>
                  <a:schemeClr val="tx1"/>
                </a:solidFill>
                <a:cs typeface="B Yekan" pitchFamily="2" charset="-78"/>
              </a:rPr>
              <a:t>پوزیتیویسم با افراد فعال انسانی به مثابه امور واقع و موضوعات صرف در چارچوب یک طرح جبرگرایی مکانیکی برخورد می کند</a:t>
            </a:r>
            <a:r>
              <a:rPr lang="fa-IR" sz="3200" dirty="0" smtClean="0">
                <a:solidFill>
                  <a:schemeClr val="tx1"/>
                </a:solidFill>
                <a:cs typeface="B Yekan" pitchFamily="2" charset="-78"/>
              </a:rPr>
              <a:t>.</a:t>
            </a:r>
            <a:r>
              <a:rPr lang="fa-IR" sz="3200" dirty="0">
                <a:solidFill>
                  <a:schemeClr val="tx1"/>
                </a:solidFill>
                <a:cs typeface="B Yekan" pitchFamily="2" charset="-78"/>
              </a:rPr>
              <a:t/>
            </a:r>
            <a:br>
              <a:rPr lang="fa-IR" sz="3200" dirty="0">
                <a:solidFill>
                  <a:schemeClr val="tx1"/>
                </a:solidFill>
                <a:cs typeface="B Yekan" pitchFamily="2" charset="-78"/>
              </a:rPr>
            </a:br>
            <a:r>
              <a:rPr lang="fa-IR" sz="3200" dirty="0" smtClean="0">
                <a:solidFill>
                  <a:schemeClr val="tx1"/>
                </a:solidFill>
                <a:cs typeface="B Yekan" pitchFamily="2" charset="-78"/>
              </a:rPr>
              <a:t>2) </a:t>
            </a:r>
            <a:r>
              <a:rPr lang="fa-IR" sz="3200" dirty="0">
                <a:solidFill>
                  <a:schemeClr val="tx1"/>
                </a:solidFill>
                <a:cs typeface="B Yekan" pitchFamily="2" charset="-78"/>
              </a:rPr>
              <a:t>پوزیتیویسم تنها جهان را به عنوان پدیده ای مسلم و ملموس در عرصه تجربی در نظر می گیرد و هیچ گونه تمایزی میان </a:t>
            </a:r>
            <a:r>
              <a:rPr lang="fa-IR" sz="3200" b="1" dirty="0">
                <a:solidFill>
                  <a:srgbClr val="FF0000"/>
                </a:solidFill>
                <a:cs typeface="B Yekan" pitchFamily="2" charset="-78"/>
              </a:rPr>
              <a:t>ذات و عرض قائل </a:t>
            </a:r>
            <a:r>
              <a:rPr lang="fa-IR" sz="3200" dirty="0">
                <a:solidFill>
                  <a:schemeClr val="tx1"/>
                </a:solidFill>
                <a:cs typeface="B Yekan" pitchFamily="2" charset="-78"/>
              </a:rPr>
              <a:t>نیست</a:t>
            </a:r>
            <a:r>
              <a:rPr lang="fa-IR" sz="3200" dirty="0" smtClean="0">
                <a:solidFill>
                  <a:schemeClr val="tx1"/>
                </a:solidFill>
                <a:cs typeface="B Yekan" pitchFamily="2" charset="-78"/>
              </a:rPr>
              <a:t>.</a:t>
            </a:r>
            <a:br>
              <a:rPr lang="fa-IR" sz="3200" dirty="0" smtClean="0">
                <a:solidFill>
                  <a:schemeClr val="tx1"/>
                </a:solidFill>
                <a:cs typeface="B Yekan" pitchFamily="2" charset="-78"/>
              </a:rPr>
            </a:br>
            <a:r>
              <a:rPr lang="fa-IR" sz="3200" dirty="0">
                <a:solidFill>
                  <a:schemeClr val="tx1"/>
                </a:solidFill>
                <a:cs typeface="B Yekan" pitchFamily="2" charset="-78"/>
              </a:rPr>
              <a:t/>
            </a:r>
            <a:br>
              <a:rPr lang="fa-IR" sz="3200" dirty="0">
                <a:solidFill>
                  <a:schemeClr val="tx1"/>
                </a:solidFill>
                <a:cs typeface="B Yekan" pitchFamily="2" charset="-78"/>
              </a:rPr>
            </a:br>
            <a:r>
              <a:rPr lang="fa-IR" sz="3200" dirty="0" smtClean="0">
                <a:solidFill>
                  <a:schemeClr val="tx1"/>
                </a:solidFill>
                <a:cs typeface="B Yekan" pitchFamily="2" charset="-78"/>
              </a:rPr>
              <a:t>3) </a:t>
            </a:r>
            <a:r>
              <a:rPr lang="fa-IR" sz="3200" dirty="0">
                <a:solidFill>
                  <a:schemeClr val="tx1"/>
                </a:solidFill>
                <a:cs typeface="B Yekan" pitchFamily="2" charset="-78"/>
              </a:rPr>
              <a:t>پوزیتیویسم بین امور واقع و ارزش تمایز مطلقی برقرار می کند و از این رو دانش را از علائق انسانی منفک می </a:t>
            </a:r>
            <a:r>
              <a:rPr lang="fa-IR" sz="3200" dirty="0" smtClean="0">
                <a:solidFill>
                  <a:schemeClr val="tx1"/>
                </a:solidFill>
                <a:cs typeface="B Yekan" pitchFamily="2" charset="-78"/>
              </a:rPr>
              <a:t>کند.</a:t>
            </a:r>
            <a:r>
              <a:rPr lang="fa-IR" sz="4400" dirty="0"/>
              <a:t/>
            </a:r>
            <a:br>
              <a:rPr lang="fa-IR" sz="4400" dirty="0"/>
            </a:br>
            <a:endParaRPr lang="en-US" sz="4400" dirty="0"/>
          </a:p>
        </p:txBody>
      </p:sp>
    </p:spTree>
    <p:extLst>
      <p:ext uri="{BB962C8B-B14F-4D97-AF65-F5344CB8AC3E}">
        <p14:creationId xmlns:p14="http://schemas.microsoft.com/office/powerpoint/2010/main" val="25531190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629400"/>
          </a:xfrm>
        </p:spPr>
        <p:txBody>
          <a:bodyPr>
            <a:normAutofit fontScale="90000"/>
          </a:bodyPr>
          <a:lstStyle/>
          <a:p>
            <a:pPr algn="r" rtl="1"/>
            <a:r>
              <a:rPr lang="en-US" sz="3100" dirty="0" smtClean="0">
                <a:solidFill>
                  <a:srgbClr val="FF0000"/>
                </a:solidFill>
                <a:cs typeface="2  Titr" pitchFamily="2" charset="-78"/>
              </a:rPr>
              <a:t/>
            </a:r>
            <a:br>
              <a:rPr lang="en-US" sz="3100" dirty="0" smtClean="0">
                <a:solidFill>
                  <a:srgbClr val="FF0000"/>
                </a:solidFill>
                <a:cs typeface="2  Titr" pitchFamily="2" charset="-78"/>
              </a:rPr>
            </a:br>
            <a:r>
              <a:rPr lang="en-US" sz="3100" dirty="0">
                <a:solidFill>
                  <a:srgbClr val="FF0000"/>
                </a:solidFill>
                <a:cs typeface="2  Titr" pitchFamily="2" charset="-78"/>
              </a:rPr>
              <a:t> </a:t>
            </a:r>
            <a:r>
              <a:rPr lang="fa-IR" sz="2700" dirty="0" smtClean="0">
                <a:solidFill>
                  <a:srgbClr val="FF0000"/>
                </a:solidFill>
                <a:cs typeface="2  Titr" pitchFamily="2" charset="-78"/>
              </a:rPr>
              <a:t>هورکهایمر </a:t>
            </a:r>
            <a:r>
              <a:rPr lang="fa-IR" sz="2700" dirty="0">
                <a:solidFill>
                  <a:srgbClr val="FF0000"/>
                </a:solidFill>
                <a:cs typeface="2  Titr" pitchFamily="2" charset="-78"/>
              </a:rPr>
              <a:t>در مقابل نظریه سنتی، نظریه انتقادی را با </a:t>
            </a:r>
            <a:r>
              <a:rPr lang="fa-IR" sz="2700" dirty="0" smtClean="0">
                <a:solidFill>
                  <a:srgbClr val="FF0000"/>
                </a:solidFill>
                <a:cs typeface="2  Titr" pitchFamily="2" charset="-78"/>
              </a:rPr>
              <a:t>مشخصاتی</a:t>
            </a:r>
            <a:r>
              <a:rPr lang="en-US" sz="2700" dirty="0" smtClean="0">
                <a:solidFill>
                  <a:srgbClr val="FF0000"/>
                </a:solidFill>
                <a:cs typeface="2  Titr" pitchFamily="2" charset="-78"/>
              </a:rPr>
              <a:t> </a:t>
            </a:r>
            <a:r>
              <a:rPr lang="fa-IR" sz="2700" dirty="0" smtClean="0">
                <a:solidFill>
                  <a:srgbClr val="FF0000"/>
                </a:solidFill>
                <a:cs typeface="2  Titr" pitchFamily="2" charset="-78"/>
              </a:rPr>
              <a:t>چون:</a:t>
            </a:r>
            <a:r>
              <a:rPr lang="en-US" sz="3100" dirty="0" smtClean="0">
                <a:solidFill>
                  <a:srgbClr val="FF0000"/>
                </a:solidFill>
                <a:cs typeface="2  Titr" pitchFamily="2" charset="-78"/>
              </a:rPr>
              <a:t/>
            </a:r>
            <a:br>
              <a:rPr lang="en-US" sz="3100" dirty="0" smtClean="0">
                <a:solidFill>
                  <a:srgbClr val="FF0000"/>
                </a:solidFill>
                <a:cs typeface="2  Titr" pitchFamily="2" charset="-78"/>
              </a:rPr>
            </a:br>
            <a:r>
              <a:rPr lang="fa-IR" dirty="0" smtClean="0"/>
              <a:t/>
            </a:r>
            <a:br>
              <a:rPr lang="fa-IR" dirty="0" smtClean="0"/>
            </a:br>
            <a:r>
              <a:rPr lang="fa-IR" sz="3600" dirty="0">
                <a:solidFill>
                  <a:schemeClr val="tx1"/>
                </a:solidFill>
                <a:cs typeface="B Yekan" pitchFamily="2" charset="-78"/>
              </a:rPr>
              <a:t>1</a:t>
            </a:r>
            <a:r>
              <a:rPr lang="fa-IR" sz="3600" dirty="0" smtClean="0">
                <a:solidFill>
                  <a:schemeClr val="tx1"/>
                </a:solidFill>
                <a:cs typeface="B Yekan" pitchFamily="2" charset="-78"/>
              </a:rPr>
              <a:t>- </a:t>
            </a:r>
            <a:r>
              <a:rPr lang="fa-IR" sz="3600" dirty="0">
                <a:solidFill>
                  <a:schemeClr val="tx1"/>
                </a:solidFill>
                <a:cs typeface="B Yekan" pitchFamily="2" charset="-78"/>
              </a:rPr>
              <a:t>نفی جدایی بین واقعیت و ارزش</a:t>
            </a:r>
            <a:r>
              <a:rPr lang="fa-IR" sz="3600" dirty="0" smtClean="0">
                <a:solidFill>
                  <a:schemeClr val="tx1"/>
                </a:solidFill>
                <a:cs typeface="B Yekan" pitchFamily="2" charset="-78"/>
              </a:rPr>
              <a:t>،</a:t>
            </a:r>
            <a:br>
              <a:rPr lang="fa-IR" sz="3600" dirty="0" smtClean="0">
                <a:solidFill>
                  <a:schemeClr val="tx1"/>
                </a:solidFill>
                <a:cs typeface="B Yekan" pitchFamily="2" charset="-78"/>
              </a:rPr>
            </a:br>
            <a:r>
              <a:rPr lang="fa-IR" sz="3600" dirty="0" smtClean="0">
                <a:solidFill>
                  <a:schemeClr val="tx1"/>
                </a:solidFill>
                <a:cs typeface="B Yekan" pitchFamily="2" charset="-78"/>
              </a:rPr>
              <a:t> </a:t>
            </a:r>
            <a:r>
              <a:rPr lang="fa-IR" sz="3600" dirty="0">
                <a:solidFill>
                  <a:schemeClr val="tx1"/>
                </a:solidFill>
                <a:cs typeface="B Yekan" pitchFamily="2" charset="-78"/>
              </a:rPr>
              <a:t/>
            </a:r>
            <a:br>
              <a:rPr lang="fa-IR" sz="3600" dirty="0">
                <a:solidFill>
                  <a:schemeClr val="tx1"/>
                </a:solidFill>
                <a:cs typeface="B Yekan" pitchFamily="2" charset="-78"/>
              </a:rPr>
            </a:br>
            <a:r>
              <a:rPr lang="fa-IR" sz="3600" dirty="0" smtClean="0">
                <a:solidFill>
                  <a:schemeClr val="tx1"/>
                </a:solidFill>
                <a:cs typeface="B Yekan" pitchFamily="2" charset="-78"/>
              </a:rPr>
              <a:t>2- </a:t>
            </a:r>
            <a:r>
              <a:rPr lang="fa-IR" sz="3600" dirty="0">
                <a:solidFill>
                  <a:schemeClr val="tx1"/>
                </a:solidFill>
                <a:cs typeface="B Yekan" pitchFamily="2" charset="-78"/>
              </a:rPr>
              <a:t>نفي جدایی بین عینیت و ذهنیت</a:t>
            </a:r>
            <a:r>
              <a:rPr lang="fa-IR" sz="3600" dirty="0" smtClean="0">
                <a:solidFill>
                  <a:schemeClr val="tx1"/>
                </a:solidFill>
                <a:cs typeface="B Yekan" pitchFamily="2" charset="-78"/>
              </a:rPr>
              <a:t>، </a:t>
            </a:r>
            <a:br>
              <a:rPr lang="fa-IR" sz="3600" dirty="0" smtClean="0">
                <a:solidFill>
                  <a:schemeClr val="tx1"/>
                </a:solidFill>
                <a:cs typeface="B Yekan" pitchFamily="2" charset="-78"/>
              </a:rPr>
            </a:br>
            <a:r>
              <a:rPr lang="fa-IR" sz="3600" dirty="0">
                <a:solidFill>
                  <a:schemeClr val="tx1"/>
                </a:solidFill>
                <a:cs typeface="B Yekan" pitchFamily="2" charset="-78"/>
              </a:rPr>
              <a:t/>
            </a:r>
            <a:br>
              <a:rPr lang="fa-IR" sz="3600" dirty="0">
                <a:solidFill>
                  <a:schemeClr val="tx1"/>
                </a:solidFill>
                <a:cs typeface="B Yekan" pitchFamily="2" charset="-78"/>
              </a:rPr>
            </a:br>
            <a:r>
              <a:rPr lang="fa-IR" sz="3600" dirty="0" smtClean="0">
                <a:solidFill>
                  <a:schemeClr val="tx1"/>
                </a:solidFill>
                <a:cs typeface="B Yekan" pitchFamily="2" charset="-78"/>
              </a:rPr>
              <a:t>3- </a:t>
            </a:r>
            <a:r>
              <a:rPr lang="fa-IR" sz="3600" dirty="0">
                <a:solidFill>
                  <a:schemeClr val="tx1"/>
                </a:solidFill>
                <a:cs typeface="B Yekan" pitchFamily="2" charset="-78"/>
              </a:rPr>
              <a:t>نفی جدایی بین نظر و عمل ارائه می دهد. </a:t>
            </a:r>
            <a:r>
              <a:rPr lang="fa-IR" sz="3600" dirty="0" smtClean="0">
                <a:solidFill>
                  <a:schemeClr val="tx1"/>
                </a:solidFill>
                <a:cs typeface="B Yekan" pitchFamily="2" charset="-78"/>
              </a:rPr>
              <a:t/>
            </a:r>
            <a:br>
              <a:rPr lang="fa-IR" sz="3600" dirty="0" smtClean="0">
                <a:solidFill>
                  <a:schemeClr val="tx1"/>
                </a:solidFill>
                <a:cs typeface="B Yekan" pitchFamily="2" charset="-78"/>
              </a:rPr>
            </a:br>
            <a:r>
              <a:rPr lang="fa-IR" sz="3600" dirty="0">
                <a:solidFill>
                  <a:schemeClr val="tx1"/>
                </a:solidFill>
                <a:cs typeface="B Yekan" pitchFamily="2" charset="-78"/>
              </a:rPr>
              <a:t/>
            </a:r>
            <a:br>
              <a:rPr lang="fa-IR" sz="3600" dirty="0">
                <a:solidFill>
                  <a:schemeClr val="tx1"/>
                </a:solidFill>
                <a:cs typeface="B Yekan" pitchFamily="2" charset="-78"/>
              </a:rPr>
            </a:br>
            <a:r>
              <a:rPr lang="fa-IR" sz="3600" dirty="0">
                <a:solidFill>
                  <a:schemeClr val="tx1"/>
                </a:solidFill>
                <a:cs typeface="B Yekan" pitchFamily="2" charset="-78"/>
              </a:rPr>
              <a:t>در این دیدگاه هورکهایمر یکسان قلمداد کردن مطالعه ی جامعه و طبیعت را نقد کرده و بیشتر از اندیشه کانت، دیلتای، نیچه و در نهایت ژان پل سارتر متأثربوده که تأکید فراوان بر فردگرایی </a:t>
            </a:r>
            <a:r>
              <a:rPr lang="fa-IR" sz="3600" dirty="0" smtClean="0">
                <a:solidFill>
                  <a:schemeClr val="tx1"/>
                </a:solidFill>
                <a:cs typeface="B Yekan" pitchFamily="2" charset="-78"/>
              </a:rPr>
              <a:t>دارد.</a:t>
            </a:r>
            <a:endParaRPr lang="en-US" sz="3600" dirty="0">
              <a:solidFill>
                <a:schemeClr val="tx1"/>
              </a:solidFill>
              <a:cs typeface="B Yekan" pitchFamily="2" charset="-78"/>
            </a:endParaRPr>
          </a:p>
        </p:txBody>
      </p:sp>
    </p:spTree>
    <p:extLst>
      <p:ext uri="{BB962C8B-B14F-4D97-AF65-F5344CB8AC3E}">
        <p14:creationId xmlns:p14="http://schemas.microsoft.com/office/powerpoint/2010/main" val="36495779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91600" cy="6553200"/>
          </a:xfrm>
        </p:spPr>
        <p:txBody>
          <a:bodyPr>
            <a:noAutofit/>
          </a:bodyPr>
          <a:lstStyle/>
          <a:p>
            <a:pPr algn="r" rtl="1"/>
            <a:r>
              <a:rPr lang="en-US" sz="3200" dirty="0" smtClean="0">
                <a:solidFill>
                  <a:srgbClr val="FF0000"/>
                </a:solidFill>
                <a:cs typeface="2  Titr" pitchFamily="2" charset="-78"/>
              </a:rPr>
              <a:t/>
            </a:r>
            <a:br>
              <a:rPr lang="en-US" sz="3200" dirty="0" smtClean="0">
                <a:solidFill>
                  <a:srgbClr val="FF0000"/>
                </a:solidFill>
                <a:cs typeface="2  Titr" pitchFamily="2" charset="-78"/>
              </a:rPr>
            </a:br>
            <a:r>
              <a:rPr lang="en-US" sz="3200" dirty="0" smtClean="0">
                <a:solidFill>
                  <a:srgbClr val="FF0000"/>
                </a:solidFill>
                <a:cs typeface="2  Titr" pitchFamily="2" charset="-78"/>
              </a:rPr>
              <a:t>  </a:t>
            </a:r>
            <a:r>
              <a:rPr lang="fa-IR" sz="3200" dirty="0" smtClean="0">
                <a:solidFill>
                  <a:srgbClr val="FF0000"/>
                </a:solidFill>
                <a:cs typeface="2  Titr" pitchFamily="2" charset="-78"/>
              </a:rPr>
              <a:t>منشور </a:t>
            </a:r>
            <a:r>
              <a:rPr lang="fa-IR" sz="3200" dirty="0">
                <a:solidFill>
                  <a:srgbClr val="FF0000"/>
                </a:solidFill>
                <a:cs typeface="2  Titr" pitchFamily="2" charset="-78"/>
              </a:rPr>
              <a:t>مکتب فرانکفورت </a:t>
            </a:r>
            <a:r>
              <a:rPr lang="en-US" sz="3200" dirty="0" smtClean="0">
                <a:solidFill>
                  <a:srgbClr val="FF0000"/>
                </a:solidFill>
                <a:cs typeface="2  Titr" pitchFamily="2" charset="-78"/>
              </a:rPr>
              <a:t/>
            </a:r>
            <a:br>
              <a:rPr lang="en-US" sz="3200" dirty="0" smtClean="0">
                <a:solidFill>
                  <a:srgbClr val="FF0000"/>
                </a:solidFill>
                <a:cs typeface="2  Titr" pitchFamily="2" charset="-78"/>
              </a:rPr>
            </a:br>
            <a:r>
              <a:rPr lang="fa-IR" sz="3200" dirty="0">
                <a:cs typeface="B Yekan" pitchFamily="2" charset="-78"/>
              </a:rPr>
              <a:t/>
            </a:r>
            <a:br>
              <a:rPr lang="fa-IR" sz="3200" dirty="0">
                <a:cs typeface="B Yekan" pitchFamily="2" charset="-78"/>
              </a:rPr>
            </a:br>
            <a:r>
              <a:rPr lang="fa-IR" sz="3200" dirty="0" smtClean="0">
                <a:solidFill>
                  <a:schemeClr val="tx1"/>
                </a:solidFill>
                <a:cs typeface="B Yekan" pitchFamily="2" charset="-78"/>
              </a:rPr>
              <a:t>دو </a:t>
            </a:r>
            <a:r>
              <a:rPr lang="fa-IR" sz="3200" dirty="0">
                <a:solidFill>
                  <a:schemeClr val="tx1"/>
                </a:solidFill>
                <a:cs typeface="B Yekan" pitchFamily="2" charset="-78"/>
              </a:rPr>
              <a:t>جنبه از شکل گیری اولیه نظریه انتقادی هورکهایمرعبارتند از:</a:t>
            </a:r>
            <a:br>
              <a:rPr lang="fa-IR" sz="3200" dirty="0">
                <a:solidFill>
                  <a:schemeClr val="tx1"/>
                </a:solidFill>
                <a:cs typeface="B Yekan" pitchFamily="2" charset="-78"/>
              </a:rPr>
            </a:br>
            <a:r>
              <a:rPr lang="fa-IR" sz="3200" dirty="0" smtClean="0">
                <a:solidFill>
                  <a:schemeClr val="tx1"/>
                </a:solidFill>
                <a:cs typeface="B Yekan" pitchFamily="2" charset="-78"/>
              </a:rPr>
              <a:t>1- </a:t>
            </a:r>
            <a:r>
              <a:rPr lang="fa-IR" sz="3200" b="1" dirty="0" smtClean="0">
                <a:solidFill>
                  <a:srgbClr val="FF0000"/>
                </a:solidFill>
                <a:cs typeface="B Yekan" pitchFamily="2" charset="-78"/>
              </a:rPr>
              <a:t>ارزیابی </a:t>
            </a:r>
            <a:r>
              <a:rPr lang="fa-IR" sz="3200" b="1" dirty="0">
                <a:solidFill>
                  <a:srgbClr val="FF0000"/>
                </a:solidFill>
                <a:cs typeface="B Yekan" pitchFamily="2" charset="-78"/>
              </a:rPr>
              <a:t>تردید آمیزو تا حدودی بدبینانه </a:t>
            </a:r>
            <a:r>
              <a:rPr lang="fa-IR" sz="3200" dirty="0">
                <a:solidFill>
                  <a:schemeClr val="tx1"/>
                </a:solidFill>
                <a:cs typeface="B Yekan" pitchFamily="2" charset="-78"/>
              </a:rPr>
              <a:t>هورکهایمر از نقش </a:t>
            </a:r>
            <a:r>
              <a:rPr lang="fa-IR" sz="3200" b="1" dirty="0">
                <a:solidFill>
                  <a:srgbClr val="FF0000"/>
                </a:solidFill>
                <a:cs typeface="B Yekan" pitchFamily="2" charset="-78"/>
              </a:rPr>
              <a:t>طبقه کارگر </a:t>
            </a:r>
            <a:r>
              <a:rPr lang="fa-IR" sz="3200" dirty="0">
                <a:solidFill>
                  <a:schemeClr val="tx1"/>
                </a:solidFill>
                <a:cs typeface="B Yekan" pitchFamily="2" charset="-78"/>
              </a:rPr>
              <a:t>پیشاپیش حاکی از بدبینی عمیق بعدی وی در خصوص وجود هرگونه نیروی رهایی بخش واقعی در </a:t>
            </a:r>
            <a:r>
              <a:rPr lang="fa-IR" sz="3200" dirty="0" smtClean="0">
                <a:solidFill>
                  <a:schemeClr val="tx1"/>
                </a:solidFill>
                <a:cs typeface="B Yekan" pitchFamily="2" charset="-78"/>
              </a:rPr>
              <a:t>جوامع </a:t>
            </a:r>
            <a:r>
              <a:rPr lang="fa-IR" sz="3200" dirty="0">
                <a:solidFill>
                  <a:schemeClr val="tx1"/>
                </a:solidFill>
                <a:cs typeface="B Yekan" pitchFamily="2" charset="-78"/>
              </a:rPr>
              <a:t>مدرن بود.</a:t>
            </a:r>
            <a:br>
              <a:rPr lang="fa-IR" sz="3200" dirty="0">
                <a:solidFill>
                  <a:schemeClr val="tx1"/>
                </a:solidFill>
                <a:cs typeface="B Yekan" pitchFamily="2" charset="-78"/>
              </a:rPr>
            </a:br>
            <a:r>
              <a:rPr lang="fa-IR" sz="3200" dirty="0" smtClean="0">
                <a:solidFill>
                  <a:schemeClr val="tx1"/>
                </a:solidFill>
                <a:cs typeface="B Yekan" pitchFamily="2" charset="-78"/>
              </a:rPr>
              <a:t>2- اهمیت </a:t>
            </a:r>
            <a:r>
              <a:rPr lang="fa-IR" sz="3200" dirty="0">
                <a:solidFill>
                  <a:schemeClr val="tx1"/>
                </a:solidFill>
                <a:cs typeface="B Yekan" pitchFamily="2" charset="-78"/>
              </a:rPr>
              <a:t>سیاسی  که وی برای کار روشنفکران منتقد قائل بود و </a:t>
            </a:r>
            <a:r>
              <a:rPr lang="fa-IR" sz="3200" b="1" dirty="0">
                <a:solidFill>
                  <a:srgbClr val="FF0000"/>
                </a:solidFill>
                <a:cs typeface="B Yekan" pitchFamily="2" charset="-78"/>
              </a:rPr>
              <a:t>در واقع نوعی رجعت </a:t>
            </a:r>
            <a:r>
              <a:rPr lang="fa-IR" sz="3200" dirty="0">
                <a:solidFill>
                  <a:schemeClr val="tx1"/>
                </a:solidFill>
                <a:cs typeface="B Yekan" pitchFamily="2" charset="-78"/>
              </a:rPr>
              <a:t>به برداشت </a:t>
            </a:r>
            <a:r>
              <a:rPr lang="fa-IR" sz="3200" b="1" dirty="0">
                <a:solidFill>
                  <a:srgbClr val="FF0000"/>
                </a:solidFill>
                <a:cs typeface="B Yekan" pitchFamily="2" charset="-78"/>
              </a:rPr>
              <a:t>ماقبل مارکس </a:t>
            </a:r>
            <a:r>
              <a:rPr lang="fa-IR" sz="3200" dirty="0">
                <a:solidFill>
                  <a:schemeClr val="tx1"/>
                </a:solidFill>
                <a:cs typeface="B Yekan" pitchFamily="2" charset="-78"/>
              </a:rPr>
              <a:t>از فرایند تحول اجتماعی به شمار می رفت  که مارکس </a:t>
            </a:r>
            <a:r>
              <a:rPr lang="fa-IR" sz="3200" b="1" dirty="0">
                <a:solidFill>
                  <a:srgbClr val="FF0000"/>
                </a:solidFill>
                <a:cs typeface="B Yekan" pitchFamily="2" charset="-78"/>
              </a:rPr>
              <a:t>در کتاب خانواده مقدس به تمسخر آنها پرداخته بود</a:t>
            </a:r>
            <a:r>
              <a:rPr lang="fa-IR" sz="3200" b="1" dirty="0" smtClean="0">
                <a:solidFill>
                  <a:srgbClr val="FF0000"/>
                </a:solidFill>
                <a:cs typeface="B Yekan" pitchFamily="2" charset="-78"/>
              </a:rPr>
              <a:t>.</a:t>
            </a:r>
            <a:endParaRPr lang="en-US" sz="3200" dirty="0">
              <a:cs typeface="B Yekan" pitchFamily="2" charset="-78"/>
            </a:endParaRPr>
          </a:p>
        </p:txBody>
      </p:sp>
    </p:spTree>
    <p:extLst>
      <p:ext uri="{BB962C8B-B14F-4D97-AF65-F5344CB8AC3E}">
        <p14:creationId xmlns:p14="http://schemas.microsoft.com/office/powerpoint/2010/main" val="5778743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629400"/>
          </a:xfrm>
        </p:spPr>
        <p:txBody>
          <a:bodyPr>
            <a:noAutofit/>
          </a:bodyPr>
          <a:lstStyle/>
          <a:p>
            <a:pPr algn="r" rtl="1"/>
            <a:r>
              <a:rPr lang="en-US" sz="2800" dirty="0">
                <a:solidFill>
                  <a:srgbClr val="FF0000"/>
                </a:solidFill>
                <a:cs typeface="2  Titr" pitchFamily="2" charset="-78"/>
              </a:rPr>
              <a:t/>
            </a:r>
            <a:br>
              <a:rPr lang="en-US" sz="2800" dirty="0">
                <a:solidFill>
                  <a:srgbClr val="FF0000"/>
                </a:solidFill>
                <a:cs typeface="2  Titr" pitchFamily="2" charset="-78"/>
              </a:rPr>
            </a:br>
            <a:r>
              <a:rPr lang="en-US" sz="2800" dirty="0" smtClean="0">
                <a:solidFill>
                  <a:srgbClr val="FF0000"/>
                </a:solidFill>
                <a:cs typeface="2  Titr" pitchFamily="2" charset="-78"/>
              </a:rPr>
              <a:t> </a:t>
            </a:r>
            <a:r>
              <a:rPr lang="fa-IR" sz="2800" dirty="0" smtClean="0">
                <a:solidFill>
                  <a:srgbClr val="FF0000"/>
                </a:solidFill>
                <a:cs typeface="2  Titr" pitchFamily="2" charset="-78"/>
              </a:rPr>
              <a:t>آدورنو </a:t>
            </a:r>
            <a:r>
              <a:rPr lang="fa-IR" sz="2800" dirty="0">
                <a:solidFill>
                  <a:srgbClr val="FF0000"/>
                </a:solidFill>
                <a:cs typeface="2  Titr" pitchFamily="2" charset="-78"/>
              </a:rPr>
              <a:t>و صنعت فرهنگ </a:t>
            </a:r>
            <a:r>
              <a:rPr lang="fa-IR" sz="2800" dirty="0" smtClean="0">
                <a:solidFill>
                  <a:srgbClr val="FF0000"/>
                </a:solidFill>
                <a:cs typeface="2  Titr" pitchFamily="2" charset="-78"/>
              </a:rPr>
              <a:t>سازی</a:t>
            </a:r>
            <a:r>
              <a:rPr lang="fa-IR" sz="2800" dirty="0">
                <a:solidFill>
                  <a:schemeClr val="tx1"/>
                </a:solidFill>
                <a:cs typeface="B Yekan" pitchFamily="2" charset="-78"/>
              </a:rPr>
              <a:t/>
            </a:r>
            <a:br>
              <a:rPr lang="fa-IR" sz="2800" dirty="0">
                <a:solidFill>
                  <a:schemeClr val="tx1"/>
                </a:solidFill>
                <a:cs typeface="B Yekan" pitchFamily="2" charset="-78"/>
              </a:rPr>
            </a:br>
            <a:r>
              <a:rPr lang="en-US" sz="2800" dirty="0" smtClean="0">
                <a:solidFill>
                  <a:schemeClr val="tx1"/>
                </a:solidFill>
                <a:cs typeface="B Yekan" pitchFamily="2" charset="-78"/>
              </a:rPr>
              <a:t/>
            </a:r>
            <a:br>
              <a:rPr lang="en-US" sz="2800" dirty="0" smtClean="0">
                <a:solidFill>
                  <a:schemeClr val="tx1"/>
                </a:solidFill>
                <a:cs typeface="B Yekan" pitchFamily="2" charset="-78"/>
              </a:rPr>
            </a:br>
            <a:r>
              <a:rPr lang="fa-IR" sz="2800" b="1" dirty="0" smtClean="0">
                <a:solidFill>
                  <a:srgbClr val="FF0000"/>
                </a:solidFill>
                <a:cs typeface="B Yekan" pitchFamily="2" charset="-78"/>
              </a:rPr>
              <a:t>آدورنو </a:t>
            </a:r>
            <a:r>
              <a:rPr lang="fa-IR" sz="2800" b="1" dirty="0">
                <a:solidFill>
                  <a:srgbClr val="FF0000"/>
                </a:solidFill>
                <a:cs typeface="B Yekan" pitchFamily="2" charset="-78"/>
              </a:rPr>
              <a:t>دومین جامعه شناس عمده ی دیدگاه انتقادی است </a:t>
            </a:r>
            <a:r>
              <a:rPr lang="fa-IR" sz="2800" dirty="0">
                <a:solidFill>
                  <a:schemeClr val="tx1"/>
                </a:solidFill>
                <a:cs typeface="B Yekan" pitchFamily="2" charset="-78"/>
              </a:rPr>
              <a:t>که به مطالعه  فلسفه، جامعه شناسی، روان شناسی و موزیک در دانشگاه فرانکفورت پرداخت. </a:t>
            </a:r>
            <a:r>
              <a:rPr lang="fa-IR" sz="2800" dirty="0" smtClean="0">
                <a:solidFill>
                  <a:schemeClr val="tx1"/>
                </a:solidFill>
                <a:cs typeface="B Yekan" pitchFamily="2" charset="-78"/>
              </a:rPr>
              <a:t/>
            </a:r>
            <a:br>
              <a:rPr lang="fa-IR" sz="2800" dirty="0" smtClean="0">
                <a:solidFill>
                  <a:schemeClr val="tx1"/>
                </a:solidFill>
                <a:cs typeface="B Yekan" pitchFamily="2" charset="-78"/>
              </a:rPr>
            </a:br>
            <a:r>
              <a:rPr lang="fa-IR" sz="2800" dirty="0" smtClean="0">
                <a:solidFill>
                  <a:schemeClr val="tx1"/>
                </a:solidFill>
                <a:cs typeface="B Yekan" pitchFamily="2" charset="-78"/>
              </a:rPr>
              <a:t>دو </a:t>
            </a:r>
            <a:r>
              <a:rPr lang="fa-IR" sz="2800" dirty="0">
                <a:solidFill>
                  <a:schemeClr val="tx1"/>
                </a:solidFill>
                <a:cs typeface="B Yekan" pitchFamily="2" charset="-78"/>
              </a:rPr>
              <a:t>کتاب مهم او عبارتند از: </a:t>
            </a:r>
            <a:r>
              <a:rPr lang="fa-IR" sz="2800" dirty="0" smtClean="0">
                <a:solidFill>
                  <a:schemeClr val="tx1"/>
                </a:solidFill>
                <a:cs typeface="B Yekan" pitchFamily="2" charset="-78"/>
              </a:rPr>
              <a:t/>
            </a:r>
            <a:br>
              <a:rPr lang="fa-IR" sz="2800" dirty="0" smtClean="0">
                <a:solidFill>
                  <a:schemeClr val="tx1"/>
                </a:solidFill>
                <a:cs typeface="B Yekan" pitchFamily="2" charset="-78"/>
              </a:rPr>
            </a:br>
            <a:r>
              <a:rPr lang="fa-IR" sz="2800" dirty="0" smtClean="0">
                <a:solidFill>
                  <a:schemeClr val="tx1"/>
                </a:solidFill>
                <a:cs typeface="B Yekan" pitchFamily="2" charset="-78"/>
              </a:rPr>
              <a:t>1- فلسفه </a:t>
            </a:r>
            <a:r>
              <a:rPr lang="fa-IR" sz="2800" dirty="0">
                <a:solidFill>
                  <a:schemeClr val="tx1"/>
                </a:solidFill>
                <a:cs typeface="B Yekan" pitchFamily="2" charset="-78"/>
              </a:rPr>
              <a:t>ی موزیک مدرن </a:t>
            </a:r>
            <a:r>
              <a:rPr lang="fa-IR" sz="2800" dirty="0" smtClean="0">
                <a:solidFill>
                  <a:schemeClr val="tx1"/>
                </a:solidFill>
                <a:cs typeface="B Yekan" pitchFamily="2" charset="-78"/>
              </a:rPr>
              <a:t/>
            </a:r>
            <a:br>
              <a:rPr lang="fa-IR" sz="2800" dirty="0" smtClean="0">
                <a:solidFill>
                  <a:schemeClr val="tx1"/>
                </a:solidFill>
                <a:cs typeface="B Yekan" pitchFamily="2" charset="-78"/>
              </a:rPr>
            </a:br>
            <a:r>
              <a:rPr lang="fa-IR" sz="2800" dirty="0" smtClean="0">
                <a:solidFill>
                  <a:schemeClr val="tx1"/>
                </a:solidFill>
                <a:cs typeface="B Yekan" pitchFamily="2" charset="-78"/>
              </a:rPr>
              <a:t>2- </a:t>
            </a:r>
            <a:r>
              <a:rPr lang="fa-IR" sz="2800" dirty="0">
                <a:solidFill>
                  <a:schemeClr val="tx1"/>
                </a:solidFill>
                <a:cs typeface="B Yekan" pitchFamily="2" charset="-78"/>
              </a:rPr>
              <a:t>دیالکتیک روشنگری </a:t>
            </a:r>
            <a:br>
              <a:rPr lang="fa-IR" sz="2800" dirty="0">
                <a:solidFill>
                  <a:schemeClr val="tx1"/>
                </a:solidFill>
                <a:cs typeface="B Yekan" pitchFamily="2" charset="-78"/>
              </a:rPr>
            </a:br>
            <a:r>
              <a:rPr lang="fa-IR" sz="2800" b="1" dirty="0">
                <a:solidFill>
                  <a:srgbClr val="FF0000"/>
                </a:solidFill>
                <a:cs typeface="B Yekan" pitchFamily="2" charset="-78"/>
              </a:rPr>
              <a:t>علائق اصلی وی نیز متوجه حوزه فرهنگ (به ویژه موسیقی) روان کاری و نظریه زیبایی شناسی بود.</a:t>
            </a:r>
            <a:r>
              <a:rPr lang="fa-IR" sz="2800" dirty="0">
                <a:solidFill>
                  <a:schemeClr val="tx1"/>
                </a:solidFill>
                <a:cs typeface="B Yekan" pitchFamily="2" charset="-78"/>
              </a:rPr>
              <a:t/>
            </a:r>
            <a:br>
              <a:rPr lang="fa-IR" sz="2800" dirty="0">
                <a:solidFill>
                  <a:schemeClr val="tx1"/>
                </a:solidFill>
                <a:cs typeface="B Yekan" pitchFamily="2" charset="-78"/>
              </a:rPr>
            </a:br>
            <a:r>
              <a:rPr lang="fa-IR" sz="2800" dirty="0">
                <a:solidFill>
                  <a:schemeClr val="tx1"/>
                </a:solidFill>
                <a:cs typeface="B Yekan" pitchFamily="2" charset="-78"/>
              </a:rPr>
              <a:t>پینش فلسفی آدورنو در این ایام مبتنی بر نظریه اجتماعی دیالکتیکی نبود بلکه چیزی بود که بعدها آن را دیالکتیک منفی نامیدند که عبارت است از نقدی بر تمام مواضع فلسفی و نظریه های اجتماعی. </a:t>
            </a:r>
            <a:endParaRPr lang="en-US" sz="2800" dirty="0">
              <a:solidFill>
                <a:schemeClr val="tx1"/>
              </a:solidFill>
              <a:cs typeface="B Yekan" pitchFamily="2" charset="-78"/>
            </a:endParaRPr>
          </a:p>
        </p:txBody>
      </p:sp>
    </p:spTree>
    <p:extLst>
      <p:ext uri="{BB962C8B-B14F-4D97-AF65-F5344CB8AC3E}">
        <p14:creationId xmlns:p14="http://schemas.microsoft.com/office/powerpoint/2010/main" val="4290777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6096000"/>
          </a:xfrm>
        </p:spPr>
        <p:txBody>
          <a:bodyPr>
            <a:noAutofit/>
          </a:bodyPr>
          <a:lstStyle/>
          <a:p>
            <a:pPr algn="r" rtl="1"/>
            <a:r>
              <a:rPr lang="fa-IR" sz="2800" dirty="0" smtClean="0">
                <a:solidFill>
                  <a:srgbClr val="FF0000"/>
                </a:solidFill>
                <a:cs typeface="B Titr" pitchFamily="2" charset="-78"/>
              </a:rPr>
              <a:t>این اصطلاح به چند دلیل به کار برده شده </a:t>
            </a:r>
            <a:r>
              <a:rPr lang="fa-IR" sz="2800" dirty="0">
                <a:solidFill>
                  <a:srgbClr val="FF0000"/>
                </a:solidFill>
                <a:cs typeface="B Titr" pitchFamily="2" charset="-78"/>
              </a:rPr>
              <a:t>است</a:t>
            </a:r>
            <a:r>
              <a:rPr lang="fa-IR" sz="2800" dirty="0" smtClean="0">
                <a:solidFill>
                  <a:srgbClr val="FF0000"/>
                </a:solidFill>
                <a:cs typeface="B Titr" pitchFamily="2" charset="-78"/>
              </a:rPr>
              <a:t>:</a:t>
            </a:r>
            <a:r>
              <a:rPr lang="fa-IR" sz="2800" dirty="0">
                <a:solidFill>
                  <a:srgbClr val="FF0000"/>
                </a:solidFill>
                <a:cs typeface="B Titr" pitchFamily="2" charset="-78"/>
              </a:rPr>
              <a:t/>
            </a:r>
            <a:br>
              <a:rPr lang="fa-IR" sz="2800" dirty="0">
                <a:solidFill>
                  <a:srgbClr val="FF0000"/>
                </a:solidFill>
                <a:cs typeface="B Titr" pitchFamily="2" charset="-78"/>
              </a:rPr>
            </a:br>
            <a:r>
              <a:rPr lang="fa-IR" sz="2800" dirty="0" smtClean="0">
                <a:solidFill>
                  <a:srgbClr val="FF0000"/>
                </a:solidFill>
                <a:cs typeface="B Titr" pitchFamily="2" charset="-78"/>
              </a:rPr>
              <a:t/>
            </a:r>
            <a:br>
              <a:rPr lang="fa-IR" sz="2800" dirty="0" smtClean="0">
                <a:solidFill>
                  <a:srgbClr val="FF0000"/>
                </a:solidFill>
                <a:cs typeface="B Titr" pitchFamily="2" charset="-78"/>
              </a:rPr>
            </a:br>
            <a:r>
              <a:rPr lang="fa-IR" sz="2800" dirty="0" smtClean="0">
                <a:solidFill>
                  <a:schemeClr val="tx1"/>
                </a:solidFill>
                <a:cs typeface="B Yekan" pitchFamily="2" charset="-78"/>
              </a:rPr>
              <a:t>- </a:t>
            </a:r>
            <a:r>
              <a:rPr lang="fa-IR" sz="2800" dirty="0">
                <a:solidFill>
                  <a:schemeClr val="tx1"/>
                </a:solidFill>
                <a:cs typeface="B Yekan" pitchFamily="2" charset="-78"/>
              </a:rPr>
              <a:t>نظریه انتقادی به تعبیر </a:t>
            </a:r>
            <a:r>
              <a:rPr lang="fa-IR" sz="2800" dirty="0">
                <a:solidFill>
                  <a:srgbClr val="FF0000"/>
                </a:solidFill>
                <a:cs typeface="B Yekan" pitchFamily="2" charset="-78"/>
              </a:rPr>
              <a:t>هورکهایمر</a:t>
            </a:r>
            <a:r>
              <a:rPr lang="fa-IR" sz="2800" dirty="0">
                <a:solidFill>
                  <a:schemeClr val="tx1"/>
                </a:solidFill>
                <a:cs typeface="B Yekan" pitchFamily="2" charset="-78"/>
              </a:rPr>
              <a:t> در مقابل نظریه سنتی قرار دارد. از این رو مسائل و موضوع های آن مغایر با مسائل و موضوع های مطروحه در نظریه های سنتی جامعه است. </a:t>
            </a:r>
            <a:r>
              <a:rPr lang="fa-IR" sz="2800" dirty="0" smtClean="0">
                <a:solidFill>
                  <a:schemeClr val="tx1"/>
                </a:solidFill>
                <a:cs typeface="B Yekan" pitchFamily="2" charset="-78"/>
              </a:rPr>
              <a:t/>
            </a:r>
            <a:br>
              <a:rPr lang="fa-IR" sz="2800" dirty="0" smtClean="0">
                <a:solidFill>
                  <a:schemeClr val="tx1"/>
                </a:solidFill>
                <a:cs typeface="B Yekan" pitchFamily="2" charset="-78"/>
              </a:rPr>
            </a:br>
            <a:r>
              <a:rPr lang="fa-IR" sz="2800" dirty="0">
                <a:solidFill>
                  <a:srgbClr val="FF0000"/>
                </a:solidFill>
                <a:cs typeface="B Yekan" pitchFamily="2" charset="-78"/>
              </a:rPr>
              <a:t/>
            </a:r>
            <a:br>
              <a:rPr lang="fa-IR" sz="2800" dirty="0">
                <a:solidFill>
                  <a:srgbClr val="FF0000"/>
                </a:solidFill>
                <a:cs typeface="B Yekan" pitchFamily="2" charset="-78"/>
              </a:rPr>
            </a:br>
            <a:r>
              <a:rPr lang="fa-IR" sz="2800" dirty="0">
                <a:solidFill>
                  <a:srgbClr val="FF0000"/>
                </a:solidFill>
                <a:cs typeface="B Yekan" pitchFamily="2" charset="-78"/>
              </a:rPr>
              <a:t>- متفاوت از نظریه مارکسیسم و پوزیتیویسم بوده و</a:t>
            </a:r>
            <a:r>
              <a:rPr lang="fa-IR" sz="2800" dirty="0">
                <a:solidFill>
                  <a:srgbClr val="00B0F0"/>
                </a:solidFill>
                <a:cs typeface="B Yekan" pitchFamily="2" charset="-78"/>
              </a:rPr>
              <a:t> منتقد </a:t>
            </a:r>
            <a:r>
              <a:rPr lang="fa-IR" sz="2800" dirty="0">
                <a:solidFill>
                  <a:srgbClr val="FF0000"/>
                </a:solidFill>
                <a:cs typeface="B Yekan" pitchFamily="2" charset="-78"/>
              </a:rPr>
              <a:t>دیدگاه های مارکسیستی، اثباتی و تفهمی است</a:t>
            </a:r>
            <a:r>
              <a:rPr lang="fa-IR" sz="2800" dirty="0" smtClean="0">
                <a:solidFill>
                  <a:srgbClr val="FF0000"/>
                </a:solidFill>
                <a:cs typeface="B Yekan" pitchFamily="2" charset="-78"/>
              </a:rPr>
              <a:t>.</a:t>
            </a:r>
            <a:br>
              <a:rPr lang="fa-IR" sz="2800" dirty="0" smtClean="0">
                <a:solidFill>
                  <a:srgbClr val="FF0000"/>
                </a:solidFill>
                <a:cs typeface="B Yekan" pitchFamily="2" charset="-78"/>
              </a:rPr>
            </a:br>
            <a:r>
              <a:rPr lang="fa-IR" sz="2800" dirty="0" smtClean="0">
                <a:solidFill>
                  <a:srgbClr val="FF0000"/>
                </a:solidFill>
                <a:cs typeface="B Yekan" pitchFamily="2" charset="-78"/>
              </a:rPr>
              <a:t/>
            </a:r>
            <a:br>
              <a:rPr lang="fa-IR" sz="2800" dirty="0" smtClean="0">
                <a:solidFill>
                  <a:srgbClr val="FF0000"/>
                </a:solidFill>
                <a:cs typeface="B Yekan" pitchFamily="2" charset="-78"/>
              </a:rPr>
            </a:br>
            <a:r>
              <a:rPr lang="fa-IR" sz="2800" dirty="0">
                <a:solidFill>
                  <a:srgbClr val="FF0000"/>
                </a:solidFill>
                <a:cs typeface="B Yekan" pitchFamily="2" charset="-78"/>
              </a:rPr>
              <a:t/>
            </a:r>
            <a:br>
              <a:rPr lang="fa-IR" sz="2800" dirty="0">
                <a:solidFill>
                  <a:srgbClr val="FF0000"/>
                </a:solidFill>
                <a:cs typeface="B Yekan" pitchFamily="2" charset="-78"/>
              </a:rPr>
            </a:br>
            <a:r>
              <a:rPr lang="fa-IR" sz="2800" dirty="0">
                <a:solidFill>
                  <a:schemeClr val="tx1"/>
                </a:solidFill>
                <a:cs typeface="B Yekan" pitchFamily="2" charset="-78"/>
              </a:rPr>
              <a:t>مکتب فرانکفورت با توجه به پیدایش و رشد دیدگاه انتقادی در شهر فرانکفورت آلمان معنا می یابد. این نامگذاری به خاطر تأسیس مؤسسه مطالعات اجتماعی در شهر فرانکفورت </a:t>
            </a:r>
            <a:r>
              <a:rPr lang="fa-IR" sz="2800" dirty="0" smtClean="0">
                <a:solidFill>
                  <a:schemeClr val="tx1"/>
                </a:solidFill>
                <a:cs typeface="B Yekan" pitchFamily="2" charset="-78"/>
              </a:rPr>
              <a:t>است. </a:t>
            </a:r>
            <a:endParaRPr lang="en-US" sz="2800" dirty="0">
              <a:solidFill>
                <a:schemeClr val="tx1"/>
              </a:solidFill>
              <a:cs typeface="B Yekan" pitchFamily="2" charset="-78"/>
            </a:endParaRPr>
          </a:p>
        </p:txBody>
      </p:sp>
    </p:spTree>
    <p:extLst>
      <p:ext uri="{BB962C8B-B14F-4D97-AF65-F5344CB8AC3E}">
        <p14:creationId xmlns:p14="http://schemas.microsoft.com/office/powerpoint/2010/main" val="27583670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553200"/>
          </a:xfrm>
        </p:spPr>
        <p:txBody>
          <a:bodyPr>
            <a:noAutofit/>
          </a:bodyPr>
          <a:lstStyle/>
          <a:p>
            <a:pPr algn="r" rtl="1"/>
            <a:r>
              <a:rPr lang="fa-IR" sz="2800" dirty="0">
                <a:solidFill>
                  <a:schemeClr val="tx1"/>
                </a:solidFill>
                <a:cs typeface="B Yekan" pitchFamily="2" charset="-78"/>
              </a:rPr>
              <a:t>این دیدگاه به صورت شکلی </a:t>
            </a:r>
            <a:r>
              <a:rPr lang="fa-IR" sz="2800" b="1" dirty="0">
                <a:solidFill>
                  <a:srgbClr val="FF0000"/>
                </a:solidFill>
                <a:cs typeface="B Yekan" pitchFamily="2" charset="-78"/>
              </a:rPr>
              <a:t>از نسبی گرایی یا شک گرایی نمود </a:t>
            </a:r>
            <a:r>
              <a:rPr lang="fa-IR" sz="2800" dirty="0">
                <a:solidFill>
                  <a:schemeClr val="tx1"/>
                </a:solidFill>
                <a:cs typeface="B Yekan" pitchFamily="2" charset="-78"/>
              </a:rPr>
              <a:t>پیدا  می کند که امکان وجود هر گونه نقطه شروع یا مبداء مطلق (اصل این همانی) یا مبنای غایی برای اندیشه بشری را نفی </a:t>
            </a:r>
            <a:r>
              <a:rPr lang="fa-IR" sz="2800" dirty="0" smtClean="0">
                <a:solidFill>
                  <a:schemeClr val="tx1"/>
                </a:solidFill>
                <a:cs typeface="B Yekan" pitchFamily="2" charset="-78"/>
              </a:rPr>
              <a:t>  می </a:t>
            </a:r>
            <a:r>
              <a:rPr lang="fa-IR" sz="2800" dirty="0">
                <a:solidFill>
                  <a:schemeClr val="tx1"/>
                </a:solidFill>
                <a:cs typeface="B Yekan" pitchFamily="2" charset="-78"/>
              </a:rPr>
              <a:t>کند.</a:t>
            </a:r>
            <a:br>
              <a:rPr lang="fa-IR" sz="2800" dirty="0">
                <a:solidFill>
                  <a:schemeClr val="tx1"/>
                </a:solidFill>
                <a:cs typeface="B Yekan" pitchFamily="2" charset="-78"/>
              </a:rPr>
            </a:br>
            <a:r>
              <a:rPr lang="fa-IR" sz="2800" dirty="0">
                <a:solidFill>
                  <a:schemeClr val="tx1"/>
                </a:solidFill>
                <a:cs typeface="B Yekan" pitchFamily="2" charset="-78"/>
              </a:rPr>
              <a:t>همچنین آدورنو درمقایسه  با دیگران، به مراتب بیشتر از هم قطاران خود از مارکسیسم دور بود. به نظر می رسد. </a:t>
            </a:r>
            <a:r>
              <a:rPr lang="fa-IR" sz="2800" dirty="0" smtClean="0">
                <a:solidFill>
                  <a:schemeClr val="tx1"/>
                </a:solidFill>
                <a:cs typeface="B Yekan" pitchFamily="2" charset="-78"/>
              </a:rPr>
              <a:t/>
            </a:r>
            <a:br>
              <a:rPr lang="fa-IR" sz="2800" dirty="0" smtClean="0">
                <a:solidFill>
                  <a:schemeClr val="tx1"/>
                </a:solidFill>
                <a:cs typeface="B Yekan" pitchFamily="2" charset="-78"/>
              </a:rPr>
            </a:br>
            <a:r>
              <a:rPr lang="fa-IR" sz="2800" b="1" dirty="0" smtClean="0">
                <a:solidFill>
                  <a:srgbClr val="FF0000"/>
                </a:solidFill>
                <a:cs typeface="B Yekan" pitchFamily="2" charset="-78"/>
              </a:rPr>
              <a:t>آدورنو </a:t>
            </a:r>
            <a:r>
              <a:rPr lang="fa-IR" sz="2800" b="1" dirty="0">
                <a:solidFill>
                  <a:srgbClr val="FF0000"/>
                </a:solidFill>
                <a:cs typeface="B Yekan" pitchFamily="2" charset="-78"/>
              </a:rPr>
              <a:t>هرگز توجه چندانی به تحلیل های اقتصادی مارکس </a:t>
            </a:r>
            <a:r>
              <a:rPr lang="fa-IR" sz="2800" dirty="0">
                <a:solidFill>
                  <a:schemeClr val="tx1"/>
                </a:solidFill>
                <a:cs typeface="B Yekan" pitchFamily="2" charset="-78"/>
              </a:rPr>
              <a:t>یا </a:t>
            </a:r>
            <a:r>
              <a:rPr lang="fa-IR" sz="2800" dirty="0" smtClean="0">
                <a:solidFill>
                  <a:schemeClr val="tx1"/>
                </a:solidFill>
                <a:cs typeface="B Yekan" pitchFamily="2" charset="-78"/>
              </a:rPr>
              <a:t/>
            </a:r>
            <a:br>
              <a:rPr lang="fa-IR" sz="2800" dirty="0" smtClean="0">
                <a:solidFill>
                  <a:schemeClr val="tx1"/>
                </a:solidFill>
                <a:cs typeface="B Yekan" pitchFamily="2" charset="-78"/>
              </a:rPr>
            </a:br>
            <a:r>
              <a:rPr lang="fa-IR" sz="2800" dirty="0" smtClean="0">
                <a:solidFill>
                  <a:schemeClr val="tx1"/>
                </a:solidFill>
                <a:cs typeface="B Yekan" pitchFamily="2" charset="-78"/>
              </a:rPr>
              <a:t>نظریه ی </a:t>
            </a:r>
            <a:r>
              <a:rPr lang="fa-IR" sz="2800" dirty="0">
                <a:solidFill>
                  <a:schemeClr val="tx1"/>
                </a:solidFill>
                <a:cs typeface="B Yekan" pitchFamily="2" charset="-78"/>
              </a:rPr>
              <a:t>وی درباره طبقه نداشت و اساسا" اندیشه ی نظریه تاریخ یا علم تاریخ را که از عناصر بنیادین در اندیشه مارکس به شمار می رود، رد می کرد. </a:t>
            </a:r>
            <a:br>
              <a:rPr lang="fa-IR" sz="2800" dirty="0">
                <a:solidFill>
                  <a:schemeClr val="tx1"/>
                </a:solidFill>
                <a:cs typeface="B Yekan" pitchFamily="2" charset="-78"/>
              </a:rPr>
            </a:br>
            <a:r>
              <a:rPr lang="fa-IR" sz="2800" dirty="0">
                <a:solidFill>
                  <a:schemeClr val="tx1"/>
                </a:solidFill>
                <a:cs typeface="B Yekan" pitchFamily="2" charset="-78"/>
              </a:rPr>
              <a:t>در حقیقت سهم اصلی آدورنو در نظریه انتقادی را باید در نقد فرهنگی وی دید که بدوا" در اثر مشترک وی و هورکهایمر یعنی کتاب «دیالکتیک روشنگری» ظاهر شده است.</a:t>
            </a:r>
            <a:br>
              <a:rPr lang="fa-IR" sz="2800" dirty="0">
                <a:solidFill>
                  <a:schemeClr val="tx1"/>
                </a:solidFill>
                <a:cs typeface="B Yekan" pitchFamily="2" charset="-78"/>
              </a:rPr>
            </a:br>
            <a:endParaRPr lang="en-US" sz="2800" dirty="0">
              <a:solidFill>
                <a:schemeClr val="tx1"/>
              </a:solidFill>
              <a:cs typeface="B Yekan" pitchFamily="2" charset="-78"/>
            </a:endParaRPr>
          </a:p>
        </p:txBody>
      </p:sp>
    </p:spTree>
    <p:extLst>
      <p:ext uri="{BB962C8B-B14F-4D97-AF65-F5344CB8AC3E}">
        <p14:creationId xmlns:p14="http://schemas.microsoft.com/office/powerpoint/2010/main" val="31619608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6629400"/>
          </a:xfrm>
        </p:spPr>
        <p:txBody>
          <a:bodyPr>
            <a:noAutofit/>
          </a:bodyPr>
          <a:lstStyle/>
          <a:p>
            <a:pPr algn="r" rtl="1"/>
            <a:r>
              <a:rPr lang="fa-IR" sz="2800" dirty="0">
                <a:solidFill>
                  <a:schemeClr val="tx1"/>
                </a:solidFill>
                <a:cs typeface="B Yekan" pitchFamily="2" charset="-78"/>
              </a:rPr>
              <a:t>مضمون اصلی کتاب که در مقدمه آن آمده عبارت است از</a:t>
            </a:r>
            <a:r>
              <a:rPr lang="fa-IR" sz="2800" dirty="0">
                <a:solidFill>
                  <a:srgbClr val="FF0000"/>
                </a:solidFill>
                <a:cs typeface="B Yekan" pitchFamily="2" charset="-78"/>
              </a:rPr>
              <a:t>« خود ویرانگری روشنگری» یعنی «خود ویرانگری عقل» </a:t>
            </a:r>
            <a:r>
              <a:rPr lang="fa-IR" sz="2800" dirty="0">
                <a:solidFill>
                  <a:schemeClr val="tx1"/>
                </a:solidFill>
                <a:cs typeface="B Yekan" pitchFamily="2" charset="-78"/>
              </a:rPr>
              <a:t>که همچون نگرش منفی و انتقادی به امور واقع در نظر گرفته می شود</a:t>
            </a:r>
            <a:r>
              <a:rPr lang="fa-IR" sz="2800" dirty="0" smtClean="0">
                <a:solidFill>
                  <a:schemeClr val="tx1"/>
                </a:solidFill>
                <a:cs typeface="B Yekan" pitchFamily="2" charset="-78"/>
              </a:rPr>
              <a:t>.</a:t>
            </a:r>
            <a:r>
              <a:rPr lang="en-US" sz="2800" dirty="0" smtClean="0">
                <a:solidFill>
                  <a:schemeClr val="tx1"/>
                </a:solidFill>
                <a:cs typeface="B Yekan" pitchFamily="2" charset="-78"/>
              </a:rPr>
              <a:t/>
            </a:r>
            <a:br>
              <a:rPr lang="en-US" sz="2800" dirty="0" smtClean="0">
                <a:solidFill>
                  <a:schemeClr val="tx1"/>
                </a:solidFill>
                <a:cs typeface="B Yekan" pitchFamily="2" charset="-78"/>
              </a:rPr>
            </a:br>
            <a:r>
              <a:rPr lang="fa-IR" sz="2800" dirty="0">
                <a:solidFill>
                  <a:schemeClr val="tx1"/>
                </a:solidFill>
                <a:cs typeface="B Yekan" pitchFamily="2" charset="-78"/>
              </a:rPr>
              <a:t/>
            </a:r>
            <a:br>
              <a:rPr lang="fa-IR" sz="2800" dirty="0">
                <a:solidFill>
                  <a:schemeClr val="tx1"/>
                </a:solidFill>
                <a:cs typeface="B Yekan" pitchFamily="2" charset="-78"/>
              </a:rPr>
            </a:br>
            <a:r>
              <a:rPr lang="fa-IR" sz="2800" dirty="0">
                <a:solidFill>
                  <a:schemeClr val="tx1"/>
                </a:solidFill>
                <a:cs typeface="B Yekan" pitchFamily="2" charset="-78"/>
              </a:rPr>
              <a:t> به واسطه وضوح کاذبی که در تفکر فلسفی و پوزیتیویستی علم پیدا شده است، این آگاهی علمی مدرن به عنوان منبع عمده انحطاط  فرهنگی تلقی می شود که در نتیجه آن بشریت به جای ورود به وضعیتی به راستی انسانی، در حال فرو رفتن در بربریتی از نوع جدید است.</a:t>
            </a:r>
            <a:br>
              <a:rPr lang="fa-IR" sz="2800" dirty="0">
                <a:solidFill>
                  <a:schemeClr val="tx1"/>
                </a:solidFill>
                <a:cs typeface="B Yekan" pitchFamily="2" charset="-78"/>
              </a:rPr>
            </a:br>
            <a:r>
              <a:rPr lang="fa-IR" sz="2800" dirty="0">
                <a:solidFill>
                  <a:schemeClr val="tx1"/>
                </a:solidFill>
                <a:cs typeface="B Yekan" pitchFamily="2" charset="-78"/>
              </a:rPr>
              <a:t>از نظر آدورنو علم و تکنولوژی به مثابه ایدئولوژی، امکان پیدایش اشکال جدید سلطه را میسر کرده و به آن کمک </a:t>
            </a:r>
            <a:r>
              <a:rPr lang="fa-IR" sz="2800" dirty="0" smtClean="0">
                <a:solidFill>
                  <a:schemeClr val="tx1"/>
                </a:solidFill>
                <a:cs typeface="B Yekan" pitchFamily="2" charset="-78"/>
              </a:rPr>
              <a:t>می </a:t>
            </a:r>
            <a:r>
              <a:rPr lang="fa-IR" sz="2800" dirty="0">
                <a:solidFill>
                  <a:schemeClr val="tx1"/>
                </a:solidFill>
                <a:cs typeface="B Yekan" pitchFamily="2" charset="-78"/>
              </a:rPr>
              <a:t>رسانند</a:t>
            </a:r>
            <a:r>
              <a:rPr lang="fa-IR" sz="2800" dirty="0" smtClean="0">
                <a:solidFill>
                  <a:schemeClr val="tx1"/>
                </a:solidFill>
                <a:cs typeface="B Yekan" pitchFamily="2" charset="-78"/>
              </a:rPr>
              <a:t>.</a:t>
            </a:r>
            <a:r>
              <a:rPr lang="fa-IR" sz="2800" dirty="0">
                <a:solidFill>
                  <a:schemeClr val="tx1"/>
                </a:solidFill>
                <a:cs typeface="B Yekan" pitchFamily="2" charset="-78"/>
              </a:rPr>
              <a:t/>
            </a:r>
            <a:br>
              <a:rPr lang="fa-IR" sz="2800" dirty="0">
                <a:solidFill>
                  <a:schemeClr val="tx1"/>
                </a:solidFill>
                <a:cs typeface="B Yekan" pitchFamily="2" charset="-78"/>
              </a:rPr>
            </a:br>
            <a:r>
              <a:rPr lang="fa-IR" sz="2800" dirty="0">
                <a:solidFill>
                  <a:srgbClr val="FF0000"/>
                </a:solidFill>
                <a:cs typeface="B Yekan" pitchFamily="2" charset="-78"/>
              </a:rPr>
              <a:t>به عقیده هورکهایمر و آدورنو اوج پیروزی تبلیغات درصنعت فرهنگ این است که مصرف کنندگان احساس کنند که به خرید و فرآورده های این صنعت هستند</a:t>
            </a:r>
            <a:r>
              <a:rPr lang="fa-IR" sz="2800" dirty="0">
                <a:solidFill>
                  <a:schemeClr val="tx1"/>
                </a:solidFill>
                <a:cs typeface="B Yekan" pitchFamily="2" charset="-78"/>
              </a:rPr>
              <a:t>، حتی اگر این اجبار از جانب خودشان </a:t>
            </a:r>
            <a:r>
              <a:rPr lang="fa-IR" sz="2800" dirty="0" smtClean="0">
                <a:solidFill>
                  <a:schemeClr val="tx1"/>
                </a:solidFill>
                <a:cs typeface="B Yekan" pitchFamily="2" charset="-78"/>
              </a:rPr>
              <a:t>باشد.</a:t>
            </a:r>
            <a:r>
              <a:rPr lang="en-US" sz="2800" dirty="0" smtClean="0">
                <a:solidFill>
                  <a:schemeClr val="tx1"/>
                </a:solidFill>
                <a:cs typeface="B Yekan" pitchFamily="2" charset="-78"/>
              </a:rPr>
              <a:t/>
            </a:r>
            <a:br>
              <a:rPr lang="en-US" sz="2800" dirty="0" smtClean="0">
                <a:solidFill>
                  <a:schemeClr val="tx1"/>
                </a:solidFill>
                <a:cs typeface="B Yekan" pitchFamily="2" charset="-78"/>
              </a:rPr>
            </a:br>
            <a:endParaRPr lang="en-US" sz="2800" dirty="0">
              <a:solidFill>
                <a:schemeClr val="tx1"/>
              </a:solidFill>
              <a:cs typeface="B Yekan" pitchFamily="2" charset="-78"/>
            </a:endParaRPr>
          </a:p>
        </p:txBody>
      </p:sp>
    </p:spTree>
    <p:extLst>
      <p:ext uri="{BB962C8B-B14F-4D97-AF65-F5344CB8AC3E}">
        <p14:creationId xmlns:p14="http://schemas.microsoft.com/office/powerpoint/2010/main" val="35645458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6553200"/>
          </a:xfrm>
        </p:spPr>
        <p:txBody>
          <a:bodyPr>
            <a:normAutofit fontScale="90000"/>
          </a:bodyPr>
          <a:lstStyle/>
          <a:p>
            <a:pPr algn="r" rtl="1"/>
            <a:r>
              <a:rPr lang="fa-IR" sz="3100" dirty="0" smtClean="0">
                <a:solidFill>
                  <a:schemeClr val="tx1"/>
                </a:solidFill>
                <a:cs typeface="B Yekan" pitchFamily="2" charset="-78"/>
              </a:rPr>
              <a:t>مشکل </a:t>
            </a:r>
            <a:r>
              <a:rPr lang="fa-IR" sz="3100" dirty="0">
                <a:solidFill>
                  <a:schemeClr val="tx1"/>
                </a:solidFill>
                <a:cs typeface="B Yekan" pitchFamily="2" charset="-78"/>
              </a:rPr>
              <a:t>عمده مفهوم ضد فرهنگ توضیح این امر است که اساسا" این پدیده در جامعه ای که کاملا" تحت تأثیر فرهنگ قرار دارد چگونه می تواند ظهور یابد</a:t>
            </a:r>
            <a:r>
              <a:rPr lang="fa-IR" sz="3100" dirty="0" smtClean="0">
                <a:solidFill>
                  <a:schemeClr val="tx1"/>
                </a:solidFill>
                <a:cs typeface="B Yekan" pitchFamily="2" charset="-78"/>
              </a:rPr>
              <a:t>؟</a:t>
            </a:r>
            <a:r>
              <a:rPr lang="en-US" sz="3100" dirty="0" smtClean="0">
                <a:solidFill>
                  <a:schemeClr val="tx1"/>
                </a:solidFill>
                <a:cs typeface="B Yekan" pitchFamily="2" charset="-78"/>
              </a:rPr>
              <a:t/>
            </a:r>
            <a:br>
              <a:rPr lang="en-US" sz="3100" dirty="0" smtClean="0">
                <a:solidFill>
                  <a:schemeClr val="tx1"/>
                </a:solidFill>
                <a:cs typeface="B Yekan" pitchFamily="2" charset="-78"/>
              </a:rPr>
            </a:br>
            <a:r>
              <a:rPr lang="fa-IR" sz="3100" dirty="0">
                <a:solidFill>
                  <a:schemeClr val="tx1"/>
                </a:solidFill>
                <a:cs typeface="B Yekan" pitchFamily="2" charset="-78"/>
              </a:rPr>
              <a:t/>
            </a:r>
            <a:br>
              <a:rPr lang="fa-IR" sz="3100" dirty="0">
                <a:solidFill>
                  <a:schemeClr val="tx1"/>
                </a:solidFill>
                <a:cs typeface="B Yekan" pitchFamily="2" charset="-78"/>
              </a:rPr>
            </a:br>
            <a:r>
              <a:rPr lang="fa-IR" sz="3100" dirty="0">
                <a:solidFill>
                  <a:schemeClr val="tx1"/>
                </a:solidFill>
                <a:cs typeface="B Yekan" pitchFamily="2" charset="-78"/>
              </a:rPr>
              <a:t>موضوع عمده عبارت است از ارزیابی تأثیرات دراز مدت و فراز و فرودهای تاریخی این ضد فرهنگ که در جنبش کارگری تجسم یافته است.</a:t>
            </a:r>
            <a:br>
              <a:rPr lang="fa-IR" sz="3100" dirty="0">
                <a:solidFill>
                  <a:schemeClr val="tx1"/>
                </a:solidFill>
                <a:cs typeface="B Yekan" pitchFamily="2" charset="-78"/>
              </a:rPr>
            </a:br>
            <a:r>
              <a:rPr lang="fa-IR" sz="3100" dirty="0">
                <a:solidFill>
                  <a:schemeClr val="tx1"/>
                </a:solidFill>
                <a:cs typeface="B Yekan" pitchFamily="2" charset="-78"/>
              </a:rPr>
              <a:t>یکی از انتقادات عمده </a:t>
            </a:r>
            <a:r>
              <a:rPr lang="fa-IR" sz="3100" dirty="0" smtClean="0">
                <a:solidFill>
                  <a:schemeClr val="tx1"/>
                </a:solidFill>
                <a:cs typeface="B Yekan" pitchFamily="2" charset="-78"/>
              </a:rPr>
              <a:t>آدورنو </a:t>
            </a:r>
            <a:r>
              <a:rPr lang="fa-IR" sz="3100" dirty="0">
                <a:solidFill>
                  <a:schemeClr val="tx1"/>
                </a:solidFill>
                <a:cs typeface="B Yekan" pitchFamily="2" charset="-78"/>
              </a:rPr>
              <a:t>به پوزیتیویسم این بود که پوزیتیویسم، بر خلاف نظریه انتقادی واقعیات فردی را در چارچوب کلیت قرار نمی دهد - به تعبیرآدورنو كل غیر حقیقی است.</a:t>
            </a:r>
            <a:br>
              <a:rPr lang="fa-IR" sz="3100" dirty="0">
                <a:solidFill>
                  <a:schemeClr val="tx1"/>
                </a:solidFill>
                <a:cs typeface="B Yekan" pitchFamily="2" charset="-78"/>
              </a:rPr>
            </a:br>
            <a:r>
              <a:rPr lang="fa-IR" sz="3100" dirty="0">
                <a:solidFill>
                  <a:schemeClr val="tx1"/>
                </a:solidFill>
                <a:cs typeface="B Yekan" pitchFamily="2" charset="-78"/>
              </a:rPr>
              <a:t>آدورنو در یک کلام موجز معتقد است: وجدان علمی منشاء اصلی نقد </a:t>
            </a:r>
            <a:r>
              <a:rPr lang="fa-IR" sz="3100" dirty="0" smtClean="0">
                <a:solidFill>
                  <a:schemeClr val="tx1"/>
                </a:solidFill>
                <a:cs typeface="B Yekan" pitchFamily="2" charset="-78"/>
              </a:rPr>
              <a:t>است.</a:t>
            </a:r>
            <a:r>
              <a:rPr lang="en-US" sz="3100" dirty="0" smtClean="0">
                <a:solidFill>
                  <a:schemeClr val="tx1"/>
                </a:solidFill>
                <a:cs typeface="B Yekan" pitchFamily="2" charset="-78"/>
              </a:rPr>
              <a:t/>
            </a:r>
            <a:br>
              <a:rPr lang="en-US" sz="3100" dirty="0" smtClean="0">
                <a:solidFill>
                  <a:schemeClr val="tx1"/>
                </a:solidFill>
                <a:cs typeface="B Yekan" pitchFamily="2" charset="-78"/>
              </a:rPr>
            </a:br>
            <a:r>
              <a:rPr lang="en-US" sz="3100" dirty="0">
                <a:solidFill>
                  <a:schemeClr val="tx1"/>
                </a:solidFill>
                <a:cs typeface="B Yekan" pitchFamily="2" charset="-78"/>
              </a:rPr>
              <a:t/>
            </a:r>
            <a:br>
              <a:rPr lang="en-US" sz="3100" dirty="0">
                <a:solidFill>
                  <a:schemeClr val="tx1"/>
                </a:solidFill>
                <a:cs typeface="B Yekan" pitchFamily="2" charset="-78"/>
              </a:rPr>
            </a:br>
            <a:r>
              <a:rPr lang="en-US" sz="3100" dirty="0" smtClean="0">
                <a:solidFill>
                  <a:schemeClr val="tx1"/>
                </a:solidFill>
                <a:cs typeface="B Yekan" pitchFamily="2" charset="-78"/>
              </a:rPr>
              <a:t/>
            </a:r>
            <a:br>
              <a:rPr lang="en-US" sz="3100" dirty="0" smtClean="0">
                <a:solidFill>
                  <a:schemeClr val="tx1"/>
                </a:solidFill>
                <a:cs typeface="B Yekan" pitchFamily="2" charset="-78"/>
              </a:rPr>
            </a:br>
            <a:endParaRPr lang="en-US" dirty="0"/>
          </a:p>
        </p:txBody>
      </p:sp>
    </p:spTree>
    <p:extLst>
      <p:ext uri="{BB962C8B-B14F-4D97-AF65-F5344CB8AC3E}">
        <p14:creationId xmlns:p14="http://schemas.microsoft.com/office/powerpoint/2010/main" val="22592821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6553200"/>
          </a:xfrm>
        </p:spPr>
        <p:txBody>
          <a:bodyPr>
            <a:noAutofit/>
          </a:bodyPr>
          <a:lstStyle/>
          <a:p>
            <a:pPr algn="r"/>
            <a:r>
              <a:rPr lang="en-US" sz="2400" b="1" dirty="0" smtClean="0">
                <a:solidFill>
                  <a:srgbClr val="FF0000"/>
                </a:solidFill>
                <a:cs typeface="2  Titr" pitchFamily="2" charset="-78"/>
              </a:rPr>
              <a:t/>
            </a:r>
            <a:br>
              <a:rPr lang="en-US" sz="2400" b="1" dirty="0" smtClean="0">
                <a:solidFill>
                  <a:srgbClr val="FF0000"/>
                </a:solidFill>
                <a:cs typeface="2  Titr" pitchFamily="2" charset="-78"/>
              </a:rPr>
            </a:br>
            <a:r>
              <a:rPr lang="en-US" sz="2400" b="1" dirty="0" smtClean="0">
                <a:solidFill>
                  <a:srgbClr val="FF0000"/>
                </a:solidFill>
                <a:cs typeface="2  Titr" pitchFamily="2" charset="-78"/>
              </a:rPr>
              <a:t>  </a:t>
            </a:r>
            <a:br>
              <a:rPr lang="en-US" sz="2400" b="1" dirty="0" smtClean="0">
                <a:solidFill>
                  <a:srgbClr val="FF0000"/>
                </a:solidFill>
                <a:cs typeface="2  Titr" pitchFamily="2" charset="-78"/>
              </a:rPr>
            </a:br>
            <a:r>
              <a:rPr lang="en-US" sz="2400" b="1" dirty="0">
                <a:solidFill>
                  <a:srgbClr val="FF0000"/>
                </a:solidFill>
                <a:cs typeface="2  Titr" pitchFamily="2" charset="-78"/>
              </a:rPr>
              <a:t> </a:t>
            </a:r>
            <a:r>
              <a:rPr lang="en-US" sz="2400" b="1" dirty="0" smtClean="0">
                <a:solidFill>
                  <a:srgbClr val="FF0000"/>
                </a:solidFill>
                <a:cs typeface="2  Titr" pitchFamily="2" charset="-78"/>
              </a:rPr>
              <a:t> </a:t>
            </a:r>
            <a:r>
              <a:rPr lang="fa-IR" sz="2400" b="1" dirty="0" smtClean="0">
                <a:solidFill>
                  <a:srgbClr val="FF0000"/>
                </a:solidFill>
                <a:cs typeface="2  Titr" pitchFamily="2" charset="-78"/>
              </a:rPr>
              <a:t>مار </a:t>
            </a:r>
            <a:r>
              <a:rPr lang="fa-IR" sz="2400" b="1" dirty="0">
                <a:solidFill>
                  <a:srgbClr val="FF0000"/>
                </a:solidFill>
                <a:cs typeface="2  Titr" pitchFamily="2" charset="-78"/>
              </a:rPr>
              <a:t>کوزه و نقد انسان تک ساحتی</a:t>
            </a:r>
            <a:r>
              <a:rPr lang="en-US" sz="2400" b="1" dirty="0">
                <a:solidFill>
                  <a:srgbClr val="FF0000"/>
                </a:solidFill>
                <a:cs typeface="2  Titr" pitchFamily="2" charset="-78"/>
              </a:rPr>
              <a:t/>
            </a:r>
            <a:br>
              <a:rPr lang="en-US" sz="2400" b="1" dirty="0">
                <a:solidFill>
                  <a:srgbClr val="FF0000"/>
                </a:solidFill>
                <a:cs typeface="2  Titr" pitchFamily="2" charset="-78"/>
              </a:rPr>
            </a:br>
            <a:r>
              <a:rPr lang="en-US" sz="2400" b="1" dirty="0" smtClean="0">
                <a:solidFill>
                  <a:srgbClr val="FF0000"/>
                </a:solidFill>
                <a:cs typeface="2  Titr" pitchFamily="2" charset="-78"/>
              </a:rPr>
              <a:t> </a:t>
            </a:r>
            <a:br>
              <a:rPr lang="en-US" sz="2400" b="1" dirty="0" smtClean="0">
                <a:solidFill>
                  <a:srgbClr val="FF0000"/>
                </a:solidFill>
                <a:cs typeface="2  Titr" pitchFamily="2" charset="-78"/>
              </a:rPr>
            </a:br>
            <a:r>
              <a:rPr lang="fa-IR" sz="2400" dirty="0">
                <a:solidFill>
                  <a:schemeClr val="tx1"/>
                </a:solidFill>
                <a:cs typeface="B Yekan" pitchFamily="2" charset="-78"/>
              </a:rPr>
              <a:t/>
            </a:r>
            <a:br>
              <a:rPr lang="fa-IR" sz="2400" dirty="0">
                <a:solidFill>
                  <a:schemeClr val="tx1"/>
                </a:solidFill>
                <a:cs typeface="B Yekan" pitchFamily="2" charset="-78"/>
              </a:rPr>
            </a:br>
            <a:r>
              <a:rPr lang="fa-IR" sz="2300" b="1" dirty="0">
                <a:solidFill>
                  <a:srgbClr val="FF0000"/>
                </a:solidFill>
                <a:cs typeface="B Yekan" pitchFamily="2" charset="-78"/>
              </a:rPr>
              <a:t>غالبا" </a:t>
            </a:r>
            <a:r>
              <a:rPr lang="fa-IR" sz="2300" dirty="0">
                <a:solidFill>
                  <a:schemeClr val="tx1"/>
                </a:solidFill>
                <a:cs typeface="B Yekan" pitchFamily="2" charset="-78"/>
              </a:rPr>
              <a:t>بیان شده است که </a:t>
            </a:r>
            <a:r>
              <a:rPr lang="fa-IR" sz="2300" b="1" dirty="0">
                <a:solidFill>
                  <a:srgbClr val="FF0000"/>
                </a:solidFill>
                <a:cs typeface="B Yekan" pitchFamily="2" charset="-78"/>
              </a:rPr>
              <a:t>اصحاب مکتب فرانکفورت </a:t>
            </a:r>
            <a:r>
              <a:rPr lang="fa-IR" sz="2300" dirty="0">
                <a:solidFill>
                  <a:schemeClr val="tx1"/>
                </a:solidFill>
                <a:cs typeface="B Yekan" pitchFamily="2" charset="-78"/>
              </a:rPr>
              <a:t>به شکل فزاینده ای تحت تأثیر </a:t>
            </a:r>
            <a:r>
              <a:rPr lang="fa-IR" sz="2300" b="1" dirty="0">
                <a:solidFill>
                  <a:srgbClr val="FF0000"/>
                </a:solidFill>
                <a:cs typeface="B Yekan" pitchFamily="2" charset="-78"/>
              </a:rPr>
              <a:t>اندیشه ماکس </a:t>
            </a:r>
            <a:r>
              <a:rPr lang="fa-IR" sz="2300" dirty="0">
                <a:solidFill>
                  <a:schemeClr val="tx1"/>
                </a:solidFill>
                <a:cs typeface="B Yekan" pitchFamily="2" charset="-78"/>
              </a:rPr>
              <a:t>وبر بوده اند.</a:t>
            </a:r>
            <a:br>
              <a:rPr lang="fa-IR" sz="2300" dirty="0">
                <a:solidFill>
                  <a:schemeClr val="tx1"/>
                </a:solidFill>
                <a:cs typeface="B Yekan" pitchFamily="2" charset="-78"/>
              </a:rPr>
            </a:br>
            <a:r>
              <a:rPr lang="fa-IR" sz="2300" dirty="0">
                <a:solidFill>
                  <a:schemeClr val="tx1"/>
                </a:solidFill>
                <a:cs typeface="B Yekan" pitchFamily="2" charset="-78"/>
              </a:rPr>
              <a:t>مارکوزه در مقاله خود راجع به وبر استدلال می کند که نه تنها به کارگیری و استفاده از تکنولوژی بلکه خود</a:t>
            </a:r>
            <a:r>
              <a:rPr lang="fa-IR" sz="2300" b="1" dirty="0">
                <a:solidFill>
                  <a:srgbClr val="FF0000"/>
                </a:solidFill>
                <a:cs typeface="B Yekan" pitchFamily="2" charset="-78"/>
              </a:rPr>
              <a:t> تکنولوژی </a:t>
            </a:r>
            <a:r>
              <a:rPr lang="fa-IR" sz="2300" dirty="0">
                <a:solidFill>
                  <a:schemeClr val="tx1"/>
                </a:solidFill>
                <a:cs typeface="B Yekan" pitchFamily="2" charset="-78"/>
              </a:rPr>
              <a:t>نیز </a:t>
            </a:r>
            <a:r>
              <a:rPr lang="fa-IR" sz="2300" b="1" dirty="0">
                <a:solidFill>
                  <a:srgbClr val="FF0000"/>
                </a:solidFill>
                <a:cs typeface="B Yekan" pitchFamily="2" charset="-78"/>
              </a:rPr>
              <a:t>سلطه محسوب </a:t>
            </a:r>
            <a:r>
              <a:rPr lang="fa-IR" sz="2300" dirty="0">
                <a:solidFill>
                  <a:schemeClr val="tx1"/>
                </a:solidFill>
                <a:cs typeface="B Yekan" pitchFamily="2" charset="-78"/>
              </a:rPr>
              <a:t>می شود. </a:t>
            </a:r>
            <a:r>
              <a:rPr lang="fa-IR" sz="2300" b="1" dirty="0">
                <a:solidFill>
                  <a:srgbClr val="FF0000"/>
                </a:solidFill>
                <a:cs typeface="B Yekan" pitchFamily="2" charset="-78"/>
              </a:rPr>
              <a:t>(سلطه بر طبیعت و انسان) </a:t>
            </a:r>
            <a:r>
              <a:rPr lang="fa-IR" sz="2300" dirty="0">
                <a:solidFill>
                  <a:schemeClr val="tx1"/>
                </a:solidFill>
                <a:cs typeface="B Yekan" pitchFamily="2" charset="-78"/>
              </a:rPr>
              <a:t>به عبارت دیگر نوعی نظارت یا کنترل هوشمند، محاسبه شده و حساب گرانه</a:t>
            </a:r>
            <a:r>
              <a:rPr lang="fa-IR" sz="2300" dirty="0" smtClean="0">
                <a:solidFill>
                  <a:schemeClr val="tx1"/>
                </a:solidFill>
                <a:cs typeface="B Yekan" pitchFamily="2" charset="-78"/>
              </a:rPr>
              <a:t>.</a:t>
            </a:r>
            <a:r>
              <a:rPr lang="fa-IR" sz="2300" dirty="0">
                <a:solidFill>
                  <a:schemeClr val="tx1"/>
                </a:solidFill>
                <a:cs typeface="B Yekan" pitchFamily="2" charset="-78"/>
              </a:rPr>
              <a:t/>
            </a:r>
            <a:br>
              <a:rPr lang="fa-IR" sz="2300" dirty="0">
                <a:solidFill>
                  <a:schemeClr val="tx1"/>
                </a:solidFill>
                <a:cs typeface="B Yekan" pitchFamily="2" charset="-78"/>
              </a:rPr>
            </a:br>
            <a:r>
              <a:rPr lang="fa-IR" sz="2300" b="1" dirty="0" smtClean="0">
                <a:solidFill>
                  <a:srgbClr val="FF0000"/>
                </a:solidFill>
                <a:cs typeface="B Yekan" pitchFamily="2" charset="-78"/>
              </a:rPr>
              <a:t>مارکوزه اندیشه اند را فلسفه </a:t>
            </a:r>
            <a:r>
              <a:rPr lang="fa-IR" sz="2300" b="1" dirty="0">
                <a:solidFill>
                  <a:srgbClr val="FF0000"/>
                </a:solidFill>
                <a:cs typeface="B Yekan" pitchFamily="2" charset="-78"/>
              </a:rPr>
              <a:t>معاصر خود شروع کرد و در این مورد به نقد سه عنصر تفکر فلسفی اروپا پرداخت:</a:t>
            </a:r>
            <a:r>
              <a:rPr lang="fa-IR" sz="2300" dirty="0">
                <a:solidFill>
                  <a:schemeClr val="tx1"/>
                </a:solidFill>
                <a:cs typeface="B Yekan" pitchFamily="2" charset="-78"/>
              </a:rPr>
              <a:t/>
            </a:r>
            <a:br>
              <a:rPr lang="fa-IR" sz="2300" dirty="0">
                <a:solidFill>
                  <a:schemeClr val="tx1"/>
                </a:solidFill>
                <a:cs typeface="B Yekan" pitchFamily="2" charset="-78"/>
              </a:rPr>
            </a:br>
            <a:r>
              <a:rPr lang="fa-IR" sz="2300" dirty="0" smtClean="0">
                <a:solidFill>
                  <a:schemeClr val="tx1"/>
                </a:solidFill>
                <a:cs typeface="B Yekan" pitchFamily="2" charset="-78"/>
              </a:rPr>
              <a:t>1- از </a:t>
            </a:r>
            <a:r>
              <a:rPr lang="fa-IR" sz="2300" dirty="0">
                <a:solidFill>
                  <a:schemeClr val="tx1"/>
                </a:solidFill>
                <a:cs typeface="B Yekan" pitchFamily="2" charset="-78"/>
              </a:rPr>
              <a:t>نظر او منطق صوری یا ارسطویی قابلیت بهره بری فکری را در دنیای معاصر ندارد.</a:t>
            </a:r>
            <a:br>
              <a:rPr lang="fa-IR" sz="2300" dirty="0">
                <a:solidFill>
                  <a:schemeClr val="tx1"/>
                </a:solidFill>
                <a:cs typeface="B Yekan" pitchFamily="2" charset="-78"/>
              </a:rPr>
            </a:br>
            <a:r>
              <a:rPr lang="fa-IR" sz="2300" dirty="0" smtClean="0">
                <a:solidFill>
                  <a:schemeClr val="tx1"/>
                </a:solidFill>
                <a:cs typeface="B Yekan" pitchFamily="2" charset="-78"/>
              </a:rPr>
              <a:t>2- فلسفه </a:t>
            </a:r>
            <a:r>
              <a:rPr lang="fa-IR" sz="2300" dirty="0">
                <a:solidFill>
                  <a:schemeClr val="tx1"/>
                </a:solidFill>
                <a:cs typeface="B Yekan" pitchFamily="2" charset="-78"/>
              </a:rPr>
              <a:t>زبانی نیز به لحاظ پرداختن به زبان عادی اهمیت علمی و نظری ندارد.</a:t>
            </a:r>
            <a:br>
              <a:rPr lang="fa-IR" sz="2300" dirty="0">
                <a:solidFill>
                  <a:schemeClr val="tx1"/>
                </a:solidFill>
                <a:cs typeface="B Yekan" pitchFamily="2" charset="-78"/>
              </a:rPr>
            </a:br>
            <a:r>
              <a:rPr lang="fa-IR" sz="2300" dirty="0" smtClean="0">
                <a:solidFill>
                  <a:schemeClr val="tx1"/>
                </a:solidFill>
                <a:cs typeface="B Yekan" pitchFamily="2" charset="-78"/>
              </a:rPr>
              <a:t>3- فلسفه </a:t>
            </a:r>
            <a:r>
              <a:rPr lang="fa-IR" sz="2300" dirty="0">
                <a:solidFill>
                  <a:schemeClr val="tx1"/>
                </a:solidFill>
                <a:cs typeface="B Yekan" pitchFamily="2" charset="-78"/>
              </a:rPr>
              <a:t>اثبات گرایی نیز به لحاظ پیوند با تکنولوژی و نظام سرمایه داری تنها ابزار بهره کشی انسان هاست</a:t>
            </a:r>
            <a:r>
              <a:rPr lang="fa-IR" sz="2300" dirty="0" smtClean="0">
                <a:solidFill>
                  <a:schemeClr val="tx1"/>
                </a:solidFill>
                <a:cs typeface="B Yekan" pitchFamily="2" charset="-78"/>
              </a:rPr>
              <a:t>.</a:t>
            </a:r>
            <a:br>
              <a:rPr lang="fa-IR" sz="2300" dirty="0" smtClean="0">
                <a:solidFill>
                  <a:schemeClr val="tx1"/>
                </a:solidFill>
                <a:cs typeface="B Yekan" pitchFamily="2" charset="-78"/>
              </a:rPr>
            </a:br>
            <a:r>
              <a:rPr lang="fa-IR" sz="2300" dirty="0" smtClean="0">
                <a:solidFill>
                  <a:schemeClr val="tx1"/>
                </a:solidFill>
                <a:cs typeface="B Yekan" pitchFamily="2" charset="-78"/>
              </a:rPr>
              <a:t>در </a:t>
            </a:r>
            <a:r>
              <a:rPr lang="fa-IR" sz="2300" dirty="0">
                <a:solidFill>
                  <a:schemeClr val="tx1"/>
                </a:solidFill>
                <a:cs typeface="B Yekan" pitchFamily="2" charset="-78"/>
              </a:rPr>
              <a:t>این صورت </a:t>
            </a:r>
            <a:r>
              <a:rPr lang="fa-IR" sz="2300" b="1" dirty="0">
                <a:solidFill>
                  <a:srgbClr val="FF0000"/>
                </a:solidFill>
                <a:cs typeface="B Yekan" pitchFamily="2" charset="-78"/>
              </a:rPr>
              <a:t>پی ریزی فلسفه ای جدید </a:t>
            </a:r>
            <a:r>
              <a:rPr lang="fa-IR" sz="2300" dirty="0">
                <a:solidFill>
                  <a:schemeClr val="tx1"/>
                </a:solidFill>
                <a:cs typeface="B Yekan" pitchFamily="2" charset="-78"/>
              </a:rPr>
              <a:t>که درپی شناختن دنیای جدید باشد، ضروری </a:t>
            </a:r>
            <a:r>
              <a:rPr lang="fa-IR" sz="2300" dirty="0" smtClean="0">
                <a:solidFill>
                  <a:schemeClr val="tx1"/>
                </a:solidFill>
                <a:cs typeface="B Yekan" pitchFamily="2" charset="-78"/>
              </a:rPr>
              <a:t>است.</a:t>
            </a:r>
            <a:r>
              <a:rPr lang="en-US" sz="2300" dirty="0" smtClean="0">
                <a:solidFill>
                  <a:schemeClr val="tx1"/>
                </a:solidFill>
                <a:cs typeface="B Yekan" pitchFamily="2" charset="-78"/>
              </a:rPr>
              <a:t/>
            </a:r>
            <a:br>
              <a:rPr lang="en-US" sz="2300" dirty="0" smtClean="0">
                <a:solidFill>
                  <a:schemeClr val="tx1"/>
                </a:solidFill>
                <a:cs typeface="B Yekan" pitchFamily="2" charset="-78"/>
              </a:rPr>
            </a:br>
            <a:endParaRPr lang="en-US" sz="2300" dirty="0">
              <a:solidFill>
                <a:schemeClr val="tx1"/>
              </a:solidFill>
              <a:cs typeface="B Yekan" pitchFamily="2" charset="-78"/>
            </a:endParaRPr>
          </a:p>
        </p:txBody>
      </p:sp>
    </p:spTree>
    <p:extLst>
      <p:ext uri="{BB962C8B-B14F-4D97-AF65-F5344CB8AC3E}">
        <p14:creationId xmlns:p14="http://schemas.microsoft.com/office/powerpoint/2010/main" val="17719626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6553200"/>
          </a:xfrm>
        </p:spPr>
        <p:txBody>
          <a:bodyPr>
            <a:noAutofit/>
          </a:bodyPr>
          <a:lstStyle/>
          <a:p>
            <a:pPr algn="r"/>
            <a:r>
              <a:rPr lang="en-US" sz="2700" dirty="0" smtClean="0">
                <a:solidFill>
                  <a:schemeClr val="tx1"/>
                </a:solidFill>
                <a:cs typeface="B Yekan" pitchFamily="2" charset="-78"/>
              </a:rPr>
              <a:t/>
            </a:r>
            <a:br>
              <a:rPr lang="en-US" sz="2700" dirty="0" smtClean="0">
                <a:solidFill>
                  <a:schemeClr val="tx1"/>
                </a:solidFill>
                <a:cs typeface="B Yekan" pitchFamily="2" charset="-78"/>
              </a:rPr>
            </a:br>
            <a:r>
              <a:rPr lang="en-US" sz="2700" dirty="0">
                <a:solidFill>
                  <a:schemeClr val="tx1"/>
                </a:solidFill>
                <a:cs typeface="B Yekan" pitchFamily="2" charset="-78"/>
              </a:rPr>
              <a:t/>
            </a:r>
            <a:br>
              <a:rPr lang="en-US" sz="2700" dirty="0">
                <a:solidFill>
                  <a:schemeClr val="tx1"/>
                </a:solidFill>
                <a:cs typeface="B Yekan" pitchFamily="2" charset="-78"/>
              </a:rPr>
            </a:br>
            <a:r>
              <a:rPr lang="en-US" sz="2700" dirty="0" smtClean="0">
                <a:solidFill>
                  <a:schemeClr val="tx1"/>
                </a:solidFill>
                <a:cs typeface="B Yekan" pitchFamily="2" charset="-78"/>
              </a:rPr>
              <a:t/>
            </a:r>
            <a:br>
              <a:rPr lang="en-US" sz="2700" dirty="0" smtClean="0">
                <a:solidFill>
                  <a:schemeClr val="tx1"/>
                </a:solidFill>
                <a:cs typeface="B Yekan" pitchFamily="2" charset="-78"/>
              </a:rPr>
            </a:br>
            <a:r>
              <a:rPr lang="en-US" sz="2700" dirty="0" smtClean="0">
                <a:solidFill>
                  <a:schemeClr val="tx1"/>
                </a:solidFill>
                <a:cs typeface="B Yekan" pitchFamily="2" charset="-78"/>
              </a:rPr>
              <a:t> </a:t>
            </a:r>
            <a:r>
              <a:rPr lang="fa-IR" sz="2700" dirty="0" smtClean="0">
                <a:solidFill>
                  <a:schemeClr val="tx1"/>
                </a:solidFill>
                <a:cs typeface="B Yekan" pitchFamily="2" charset="-78"/>
              </a:rPr>
              <a:t>کتاب </a:t>
            </a:r>
            <a:r>
              <a:rPr lang="fa-IR" sz="2700" dirty="0">
                <a:solidFill>
                  <a:schemeClr val="tx1"/>
                </a:solidFill>
                <a:cs typeface="B Yekan" pitchFamily="2" charset="-78"/>
              </a:rPr>
              <a:t>«خرد و انقلاب» او دارای سه بخش زیر </a:t>
            </a:r>
            <a:r>
              <a:rPr lang="fa-IR" sz="2700" dirty="0" smtClean="0">
                <a:solidFill>
                  <a:schemeClr val="tx1"/>
                </a:solidFill>
                <a:cs typeface="B Yekan" pitchFamily="2" charset="-78"/>
              </a:rPr>
              <a:t>است</a:t>
            </a:r>
            <a:r>
              <a:rPr lang="en-US" sz="2700" dirty="0" smtClean="0">
                <a:solidFill>
                  <a:schemeClr val="tx1"/>
                </a:solidFill>
                <a:cs typeface="B Yekan" pitchFamily="2" charset="-78"/>
              </a:rPr>
              <a:t>:</a:t>
            </a:r>
            <a:r>
              <a:rPr lang="en-US" sz="2700" dirty="0">
                <a:solidFill>
                  <a:schemeClr val="tx1"/>
                </a:solidFill>
                <a:cs typeface="B Yekan" pitchFamily="2" charset="-78"/>
              </a:rPr>
              <a:t/>
            </a:r>
            <a:br>
              <a:rPr lang="en-US" sz="2700" dirty="0">
                <a:solidFill>
                  <a:schemeClr val="tx1"/>
                </a:solidFill>
                <a:cs typeface="B Yekan" pitchFamily="2" charset="-78"/>
              </a:rPr>
            </a:br>
            <a:r>
              <a:rPr lang="en-US" sz="2700" dirty="0" smtClean="0">
                <a:solidFill>
                  <a:schemeClr val="tx1"/>
                </a:solidFill>
                <a:cs typeface="B Yekan" pitchFamily="2" charset="-78"/>
              </a:rPr>
              <a:t/>
            </a:r>
            <a:br>
              <a:rPr lang="en-US" sz="2700" dirty="0" smtClean="0">
                <a:solidFill>
                  <a:schemeClr val="tx1"/>
                </a:solidFill>
                <a:cs typeface="B Yekan" pitchFamily="2" charset="-78"/>
              </a:rPr>
            </a:br>
            <a:r>
              <a:rPr lang="fa-IR" sz="2500" dirty="0" smtClean="0">
                <a:solidFill>
                  <a:schemeClr val="tx1"/>
                </a:solidFill>
                <a:cs typeface="B Yekan" pitchFamily="2" charset="-78"/>
              </a:rPr>
              <a:t>الف</a:t>
            </a:r>
            <a:r>
              <a:rPr lang="fa-IR" sz="2500" dirty="0">
                <a:solidFill>
                  <a:schemeClr val="tx1"/>
                </a:solidFill>
                <a:cs typeface="B Yekan" pitchFamily="2" charset="-78"/>
              </a:rPr>
              <a:t>: بنیادهای فلسفه هگل،</a:t>
            </a:r>
            <a:br>
              <a:rPr lang="fa-IR" sz="2500" dirty="0">
                <a:solidFill>
                  <a:schemeClr val="tx1"/>
                </a:solidFill>
                <a:cs typeface="B Yekan" pitchFamily="2" charset="-78"/>
              </a:rPr>
            </a:br>
            <a:r>
              <a:rPr lang="fa-IR" sz="2500" dirty="0">
                <a:solidFill>
                  <a:schemeClr val="tx1"/>
                </a:solidFill>
                <a:cs typeface="B Yekan" pitchFamily="2" charset="-78"/>
              </a:rPr>
              <a:t> ب: پیدایش نظریه اجتماعی،</a:t>
            </a:r>
            <a:br>
              <a:rPr lang="fa-IR" sz="2500" dirty="0">
                <a:solidFill>
                  <a:schemeClr val="tx1"/>
                </a:solidFill>
                <a:cs typeface="B Yekan" pitchFamily="2" charset="-78"/>
              </a:rPr>
            </a:br>
            <a:r>
              <a:rPr lang="fa-IR" sz="2500" dirty="0">
                <a:solidFill>
                  <a:schemeClr val="tx1"/>
                </a:solidFill>
                <a:cs typeface="B Yekan" pitchFamily="2" charset="-78"/>
              </a:rPr>
              <a:t> ج: پایان هگل گرایی.</a:t>
            </a:r>
            <a:br>
              <a:rPr lang="fa-IR" sz="2500" dirty="0">
                <a:solidFill>
                  <a:schemeClr val="tx1"/>
                </a:solidFill>
                <a:cs typeface="B Yekan" pitchFamily="2" charset="-78"/>
              </a:rPr>
            </a:br>
            <a:r>
              <a:rPr lang="fa-IR" sz="2500" b="1" dirty="0">
                <a:solidFill>
                  <a:srgbClr val="FF0000"/>
                </a:solidFill>
                <a:cs typeface="B Yekan" pitchFamily="2" charset="-78"/>
              </a:rPr>
              <a:t>مارکوزه مدعی شده است </a:t>
            </a:r>
            <a:r>
              <a:rPr lang="fa-IR" sz="2500" dirty="0">
                <a:solidFill>
                  <a:schemeClr val="tx1"/>
                </a:solidFill>
                <a:cs typeface="B Yekan" pitchFamily="2" charset="-78"/>
              </a:rPr>
              <a:t>هگل خود مفهوم خردش را به انقلاب فرانسه نسبت داده بود. </a:t>
            </a:r>
            <a:br>
              <a:rPr lang="fa-IR" sz="2500" dirty="0">
                <a:solidFill>
                  <a:schemeClr val="tx1"/>
                </a:solidFill>
                <a:cs typeface="B Yekan" pitchFamily="2" charset="-78"/>
              </a:rPr>
            </a:br>
            <a:r>
              <a:rPr lang="fa-IR" sz="2500" dirty="0">
                <a:solidFill>
                  <a:schemeClr val="tx1"/>
                </a:solidFill>
                <a:cs typeface="B Yekan" pitchFamily="2" charset="-78"/>
              </a:rPr>
              <a:t>«خرد می تواند بر واقعیت حاکم باشد مگر این که خود واقعیت، معقول شده باشد. این عقلانیت، از راه ورود فاعل شناسایی به درون محتوای واقعی طبیعت و تاریخ امکان پذیر شده است.» </a:t>
            </a:r>
            <a:br>
              <a:rPr lang="fa-IR" sz="2500" dirty="0">
                <a:solidFill>
                  <a:schemeClr val="tx1"/>
                </a:solidFill>
                <a:cs typeface="B Yekan" pitchFamily="2" charset="-78"/>
              </a:rPr>
            </a:br>
            <a:r>
              <a:rPr lang="fa-IR" sz="2500" dirty="0">
                <a:solidFill>
                  <a:schemeClr val="tx1"/>
                </a:solidFill>
                <a:cs typeface="B Yekan" pitchFamily="2" charset="-78"/>
              </a:rPr>
              <a:t>مارکوزه مدعی است که خرد به آزادی منتج می شود و آزادی وجود حقیقی فاعل شناسایی است. زندگی خردمندانه، در تلاش پیوسته انسان برای فراگرفتن آنچه که وجود دارد و تبدیل آن بر وفق حقیقت فرا گرفته شده است، نمایان می شود.</a:t>
            </a:r>
            <a:br>
              <a:rPr lang="fa-IR" sz="2500" dirty="0">
                <a:solidFill>
                  <a:schemeClr val="tx1"/>
                </a:solidFill>
                <a:cs typeface="B Yekan" pitchFamily="2" charset="-78"/>
              </a:rPr>
            </a:br>
            <a:r>
              <a:rPr lang="fa-IR" sz="2500" dirty="0">
                <a:solidFill>
                  <a:schemeClr val="tx1"/>
                </a:solidFill>
                <a:cs typeface="B Yekan" pitchFamily="2" charset="-78"/>
              </a:rPr>
              <a:t>مارکوزه اشاره کرده است که هگل عامل ایجاد آزادی را دولت می </a:t>
            </a:r>
            <a:r>
              <a:rPr lang="fa-IR" sz="2500" dirty="0" smtClean="0">
                <a:solidFill>
                  <a:schemeClr val="tx1"/>
                </a:solidFill>
                <a:cs typeface="B Yekan" pitchFamily="2" charset="-78"/>
              </a:rPr>
              <a:t>داند</a:t>
            </a:r>
            <a:r>
              <a:rPr lang="en-US" sz="2500" dirty="0" smtClean="0">
                <a:solidFill>
                  <a:schemeClr val="tx1"/>
                </a:solidFill>
                <a:cs typeface="B Yekan" pitchFamily="2" charset="-78"/>
              </a:rPr>
              <a:t>.</a:t>
            </a:r>
            <a:br>
              <a:rPr lang="en-US" sz="2500" dirty="0" smtClean="0">
                <a:solidFill>
                  <a:schemeClr val="tx1"/>
                </a:solidFill>
                <a:cs typeface="B Yekan" pitchFamily="2" charset="-78"/>
              </a:rPr>
            </a:br>
            <a:r>
              <a:rPr lang="en-US" sz="2500" dirty="0" smtClean="0">
                <a:solidFill>
                  <a:schemeClr val="tx1"/>
                </a:solidFill>
                <a:cs typeface="B Yekan" pitchFamily="2" charset="-78"/>
              </a:rPr>
              <a:t/>
            </a:r>
            <a:br>
              <a:rPr lang="en-US" sz="2500" dirty="0" smtClean="0">
                <a:solidFill>
                  <a:schemeClr val="tx1"/>
                </a:solidFill>
                <a:cs typeface="B Yekan" pitchFamily="2" charset="-78"/>
              </a:rPr>
            </a:br>
            <a:endParaRPr lang="en-US" sz="2500" dirty="0"/>
          </a:p>
        </p:txBody>
      </p:sp>
    </p:spTree>
    <p:extLst>
      <p:ext uri="{BB962C8B-B14F-4D97-AF65-F5344CB8AC3E}">
        <p14:creationId xmlns:p14="http://schemas.microsoft.com/office/powerpoint/2010/main" val="29587920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553200"/>
          </a:xfrm>
        </p:spPr>
        <p:txBody>
          <a:bodyPr>
            <a:noAutofit/>
          </a:bodyPr>
          <a:lstStyle/>
          <a:p>
            <a:pPr algn="r" rtl="1"/>
            <a:r>
              <a:rPr lang="fa-IR" sz="2800" dirty="0" smtClean="0">
                <a:solidFill>
                  <a:schemeClr val="tx1"/>
                </a:solidFill>
                <a:cs typeface="B Yekan" pitchFamily="2" charset="-78"/>
              </a:rPr>
              <a:t>تنها </a:t>
            </a:r>
            <a:r>
              <a:rPr lang="fa-IR" sz="2800" dirty="0">
                <a:solidFill>
                  <a:schemeClr val="tx1"/>
                </a:solidFill>
                <a:cs typeface="B Yekan" pitchFamily="2" charset="-78"/>
              </a:rPr>
              <a:t>دولت می تواند آزادسازی واقعی را تدارک ببیند. گرچه خود نمی تواند حقیقت و آزادی کامل را فراهم کند.</a:t>
            </a:r>
            <a:br>
              <a:rPr lang="fa-IR" sz="2800" dirty="0">
                <a:solidFill>
                  <a:schemeClr val="tx1"/>
                </a:solidFill>
                <a:cs typeface="B Yekan" pitchFamily="2" charset="-78"/>
              </a:rPr>
            </a:br>
            <a:r>
              <a:rPr lang="fa-IR" sz="2800" dirty="0">
                <a:solidFill>
                  <a:schemeClr val="tx1"/>
                </a:solidFill>
                <a:cs typeface="B Yekan" pitchFamily="2" charset="-78"/>
              </a:rPr>
              <a:t>آزادی و حقیقت کامل را تنها می توان در قلمرو ذهن،اخلاق،دین و فلسفه یافت.</a:t>
            </a:r>
            <a:br>
              <a:rPr lang="fa-IR" sz="2800" dirty="0">
                <a:solidFill>
                  <a:schemeClr val="tx1"/>
                </a:solidFill>
                <a:cs typeface="B Yekan" pitchFamily="2" charset="-78"/>
              </a:rPr>
            </a:br>
            <a:r>
              <a:rPr lang="fa-IR" sz="2800" dirty="0">
                <a:solidFill>
                  <a:schemeClr val="tx1"/>
                </a:solidFill>
                <a:cs typeface="B Yekan" pitchFamily="2" charset="-78"/>
              </a:rPr>
              <a:t>او در برداشت از هگل به این نتیجه می رسد که هیچ نهاد عینی ای وجود ندارد که بر پایه اراده آزاده فاعل شناسایی استوار نباشد و هیچ آزادی ذهنی نیست که در سامان اجتماعی عینی، مشاهده پذیر نباشد.</a:t>
            </a:r>
            <a:br>
              <a:rPr lang="fa-IR" sz="2800" dirty="0">
                <a:solidFill>
                  <a:schemeClr val="tx1"/>
                </a:solidFill>
                <a:cs typeface="B Yekan" pitchFamily="2" charset="-78"/>
              </a:rPr>
            </a:br>
            <a:r>
              <a:rPr lang="fa-IR" sz="2800" dirty="0">
                <a:solidFill>
                  <a:schemeClr val="tx1"/>
                </a:solidFill>
                <a:cs typeface="B Yekan" pitchFamily="2" charset="-78"/>
              </a:rPr>
              <a:t>از نظر او انسان دارای یک بعد ماشینی شده است و ابعاد دیگر شخصیت او از بین رفته است. اخلاق، زبان، فرهنگ، هنر و عواطف همه از حاکمیت تکنولوژی متأثر شده اند و در نتیجه تفكر تک ساحتی، در جامعه ی تک ساحتی ایجاد شده است.</a:t>
            </a:r>
            <a:br>
              <a:rPr lang="fa-IR" sz="2800" dirty="0">
                <a:solidFill>
                  <a:schemeClr val="tx1"/>
                </a:solidFill>
                <a:cs typeface="B Yekan" pitchFamily="2" charset="-78"/>
              </a:rPr>
            </a:br>
            <a:r>
              <a:rPr lang="fa-IR" sz="2800" dirty="0">
                <a:solidFill>
                  <a:schemeClr val="tx1"/>
                </a:solidFill>
                <a:cs typeface="B Yekan" pitchFamily="2" charset="-78"/>
              </a:rPr>
              <a:t>نتیجه تفكر تک ساحتی، انسان تک ساحتی و جامعه تک ساحتی است که تکنولوژی عامل مسلط در آن است.</a:t>
            </a:r>
            <a:endParaRPr lang="en-US" sz="2800" dirty="0">
              <a:solidFill>
                <a:schemeClr val="tx1"/>
              </a:solidFill>
              <a:cs typeface="B Yekan" pitchFamily="2" charset="-78"/>
            </a:endParaRPr>
          </a:p>
        </p:txBody>
      </p:sp>
    </p:spTree>
    <p:extLst>
      <p:ext uri="{BB962C8B-B14F-4D97-AF65-F5344CB8AC3E}">
        <p14:creationId xmlns:p14="http://schemas.microsoft.com/office/powerpoint/2010/main" val="42021450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6705600"/>
          </a:xfrm>
        </p:spPr>
        <p:txBody>
          <a:bodyPr>
            <a:noAutofit/>
          </a:bodyPr>
          <a:lstStyle/>
          <a:p>
            <a:pPr algn="r" rtl="1"/>
            <a:r>
              <a:rPr lang="fa-IR" sz="2700" dirty="0">
                <a:solidFill>
                  <a:schemeClr val="tx1"/>
                </a:solidFill>
                <a:cs typeface="B Yekan" pitchFamily="2" charset="-78"/>
              </a:rPr>
              <a:t>تکنولوژی به نهادهای اقتصادی و سیاسی اجازه می دهد که انسان را به صورت چیزی در آورند که ممکن است مورد بهره برداری قرار گیرد. </a:t>
            </a:r>
            <a:r>
              <a:rPr lang="en-US" sz="2700" dirty="0" smtClean="0">
                <a:solidFill>
                  <a:schemeClr val="tx1"/>
                </a:solidFill>
                <a:cs typeface="B Yekan" pitchFamily="2" charset="-78"/>
              </a:rPr>
              <a:t/>
            </a:r>
            <a:br>
              <a:rPr lang="en-US" sz="2700" dirty="0" smtClean="0">
                <a:solidFill>
                  <a:schemeClr val="tx1"/>
                </a:solidFill>
                <a:cs typeface="B Yekan" pitchFamily="2" charset="-78"/>
              </a:rPr>
            </a:br>
            <a:r>
              <a:rPr lang="en-US" sz="2700" dirty="0" smtClean="0">
                <a:solidFill>
                  <a:schemeClr val="tx1"/>
                </a:solidFill>
                <a:cs typeface="B Yekan" pitchFamily="2" charset="-78"/>
              </a:rPr>
              <a:t/>
            </a:r>
            <a:br>
              <a:rPr lang="en-US" sz="2700" dirty="0" smtClean="0">
                <a:solidFill>
                  <a:schemeClr val="tx1"/>
                </a:solidFill>
                <a:cs typeface="B Yekan" pitchFamily="2" charset="-78"/>
              </a:rPr>
            </a:br>
            <a:r>
              <a:rPr lang="fa-IR" sz="2700" dirty="0">
                <a:solidFill>
                  <a:schemeClr val="tx1"/>
                </a:solidFill>
                <a:cs typeface="B Yekan" pitchFamily="2" charset="-78"/>
              </a:rPr>
              <a:t/>
            </a:r>
            <a:br>
              <a:rPr lang="fa-IR" sz="2700" dirty="0">
                <a:solidFill>
                  <a:schemeClr val="tx1"/>
                </a:solidFill>
                <a:cs typeface="B Yekan" pitchFamily="2" charset="-78"/>
              </a:rPr>
            </a:br>
            <a:r>
              <a:rPr lang="fa-IR" sz="2700" dirty="0">
                <a:solidFill>
                  <a:schemeClr val="tx1"/>
                </a:solidFill>
                <a:cs typeface="B Yekan" pitchFamily="2" charset="-78"/>
              </a:rPr>
              <a:t>در حقیقت انسان در این جامعه ذات فرعی و عرضی به حساب می آید، زیرا صنعت نیز مانند سیاست، نظریه های انسانی، آزادی و خردمندی را از همان ابتدا محکوم کرده است. </a:t>
            </a:r>
            <a:br>
              <a:rPr lang="fa-IR" sz="2700" dirty="0">
                <a:solidFill>
                  <a:schemeClr val="tx1"/>
                </a:solidFill>
                <a:cs typeface="B Yekan" pitchFamily="2" charset="-78"/>
              </a:rPr>
            </a:br>
            <a:r>
              <a:rPr lang="fa-IR" sz="2700" dirty="0">
                <a:solidFill>
                  <a:schemeClr val="tx1"/>
                </a:solidFill>
                <a:cs typeface="B Yekan" pitchFamily="2" charset="-78"/>
              </a:rPr>
              <a:t>مسلما" باید شرایط کار، در جوامع صنعتی به سود انسان بهبود یابد و مقدم بر صنعتی ساختن جامعه نیازمندیهای راستین آدمی و راههای تأمین آن مشخص </a:t>
            </a:r>
            <a:r>
              <a:rPr lang="fa-IR" sz="2700" dirty="0" smtClean="0">
                <a:solidFill>
                  <a:schemeClr val="tx1"/>
                </a:solidFill>
                <a:cs typeface="B Yekan" pitchFamily="2" charset="-78"/>
              </a:rPr>
              <a:t>شود.</a:t>
            </a:r>
            <a:r>
              <a:rPr lang="en-US" sz="3200" dirty="0" smtClean="0">
                <a:solidFill>
                  <a:schemeClr val="tx1"/>
                </a:solidFill>
                <a:cs typeface="B Yekan" pitchFamily="2" charset="-78"/>
              </a:rPr>
              <a:t/>
            </a:r>
            <a:br>
              <a:rPr lang="en-US" sz="3200" dirty="0" smtClean="0">
                <a:solidFill>
                  <a:schemeClr val="tx1"/>
                </a:solidFill>
                <a:cs typeface="B Yekan" pitchFamily="2" charset="-78"/>
              </a:rPr>
            </a:br>
            <a:r>
              <a:rPr lang="en-US" sz="3200" dirty="0">
                <a:solidFill>
                  <a:schemeClr val="tx1"/>
                </a:solidFill>
                <a:cs typeface="B Yekan" pitchFamily="2" charset="-78"/>
              </a:rPr>
              <a:t/>
            </a:r>
            <a:br>
              <a:rPr lang="en-US" sz="3200" dirty="0">
                <a:solidFill>
                  <a:schemeClr val="tx1"/>
                </a:solidFill>
                <a:cs typeface="B Yekan" pitchFamily="2" charset="-78"/>
              </a:rPr>
            </a:br>
            <a:r>
              <a:rPr lang="en-US" sz="3200" dirty="0" smtClean="0">
                <a:solidFill>
                  <a:schemeClr val="tx1"/>
                </a:solidFill>
                <a:cs typeface="B Yekan" pitchFamily="2" charset="-78"/>
              </a:rPr>
              <a:t/>
            </a:r>
            <a:br>
              <a:rPr lang="en-US" sz="3200" dirty="0" smtClean="0">
                <a:solidFill>
                  <a:schemeClr val="tx1"/>
                </a:solidFill>
                <a:cs typeface="B Yekan" pitchFamily="2" charset="-78"/>
              </a:rPr>
            </a:br>
            <a:endParaRPr lang="en-US" sz="3200" dirty="0">
              <a:solidFill>
                <a:schemeClr val="tx1"/>
              </a:solidFill>
              <a:cs typeface="B Yekan" pitchFamily="2" charset="-78"/>
            </a:endParaRPr>
          </a:p>
        </p:txBody>
      </p:sp>
    </p:spTree>
    <p:extLst>
      <p:ext uri="{BB962C8B-B14F-4D97-AF65-F5344CB8AC3E}">
        <p14:creationId xmlns:p14="http://schemas.microsoft.com/office/powerpoint/2010/main" val="38279228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6629400"/>
          </a:xfrm>
        </p:spPr>
        <p:txBody>
          <a:bodyPr>
            <a:noAutofit/>
          </a:bodyPr>
          <a:lstStyle/>
          <a:p>
            <a:pPr algn="r" rtl="1"/>
            <a:r>
              <a:rPr lang="en-US" sz="3100" b="1" dirty="0" smtClean="0">
                <a:solidFill>
                  <a:srgbClr val="FF0000"/>
                </a:solidFill>
                <a:cs typeface="B Yekan" pitchFamily="2" charset="-78"/>
              </a:rPr>
              <a:t> </a:t>
            </a:r>
            <a:r>
              <a:rPr lang="fa-IR" sz="3100" b="1" dirty="0" smtClean="0">
                <a:solidFill>
                  <a:srgbClr val="FF0000"/>
                </a:solidFill>
                <a:cs typeface="B Yekan" pitchFamily="2" charset="-78"/>
              </a:rPr>
              <a:t>نظریه انتقادی مکتب فرانکفورت در مرحله بلوغ خود متضمن </a:t>
            </a:r>
            <a:r>
              <a:rPr lang="en-US" sz="3100" b="1" dirty="0" smtClean="0">
                <a:solidFill>
                  <a:srgbClr val="FF0000"/>
                </a:solidFill>
                <a:cs typeface="B Yekan" pitchFamily="2" charset="-78"/>
              </a:rPr>
              <a:t>  </a:t>
            </a:r>
            <a:r>
              <a:rPr lang="fa-IR" sz="3100" b="1" dirty="0" smtClean="0">
                <a:solidFill>
                  <a:srgbClr val="FF0000"/>
                </a:solidFill>
                <a:cs typeface="B Yekan" pitchFamily="2" charset="-78"/>
              </a:rPr>
              <a:t>سه عنصر مرتبط به هم بود: </a:t>
            </a:r>
            <a:br>
              <a:rPr lang="fa-IR" sz="3100" b="1" dirty="0" smtClean="0">
                <a:solidFill>
                  <a:srgbClr val="FF0000"/>
                </a:solidFill>
                <a:cs typeface="B Yekan" pitchFamily="2" charset="-78"/>
              </a:rPr>
            </a:br>
            <a:r>
              <a:rPr lang="en-US" sz="3100" b="1" dirty="0" smtClean="0">
                <a:solidFill>
                  <a:srgbClr val="FF0000"/>
                </a:solidFill>
                <a:cs typeface="B Yekan" pitchFamily="2" charset="-78"/>
              </a:rPr>
              <a:t/>
            </a:r>
            <a:br>
              <a:rPr lang="en-US" sz="3100" b="1" dirty="0" smtClean="0">
                <a:solidFill>
                  <a:srgbClr val="FF0000"/>
                </a:solidFill>
                <a:cs typeface="B Yekan" pitchFamily="2" charset="-78"/>
              </a:rPr>
            </a:br>
            <a:r>
              <a:rPr lang="fa-IR" sz="3100" b="1" dirty="0" smtClean="0">
                <a:solidFill>
                  <a:srgbClr val="FF0000"/>
                </a:solidFill>
                <a:cs typeface="B Yekan" pitchFamily="2" charset="-78"/>
              </a:rPr>
              <a:t/>
            </a:r>
            <a:br>
              <a:rPr lang="fa-IR" sz="3100" b="1" dirty="0" smtClean="0">
                <a:solidFill>
                  <a:srgbClr val="FF0000"/>
                </a:solidFill>
                <a:cs typeface="B Yekan" pitchFamily="2" charset="-78"/>
              </a:rPr>
            </a:br>
            <a:r>
              <a:rPr lang="fa-IR" sz="3100" dirty="0" smtClean="0">
                <a:solidFill>
                  <a:schemeClr val="tx1"/>
                </a:solidFill>
                <a:cs typeface="B Yekan" pitchFamily="2" charset="-78"/>
              </a:rPr>
              <a:t>1-نقدی معرفت شناختی و روش شناختی از پوزیتیویسم (یا به طور اعم از علم گرایی)،</a:t>
            </a:r>
            <a:br>
              <a:rPr lang="fa-IR" sz="3100" dirty="0" smtClean="0">
                <a:solidFill>
                  <a:schemeClr val="tx1"/>
                </a:solidFill>
                <a:cs typeface="B Yekan" pitchFamily="2" charset="-78"/>
              </a:rPr>
            </a:br>
            <a:r>
              <a:rPr lang="fa-IR" sz="3100" dirty="0" smtClean="0">
                <a:solidFill>
                  <a:schemeClr val="tx1"/>
                </a:solidFill>
                <a:cs typeface="B Yekan" pitchFamily="2" charset="-78"/>
              </a:rPr>
              <a:t/>
            </a:r>
            <a:br>
              <a:rPr lang="fa-IR" sz="3100" dirty="0" smtClean="0">
                <a:solidFill>
                  <a:schemeClr val="tx1"/>
                </a:solidFill>
                <a:cs typeface="B Yekan" pitchFamily="2" charset="-78"/>
              </a:rPr>
            </a:br>
            <a:r>
              <a:rPr lang="fa-IR" sz="3100" dirty="0" smtClean="0">
                <a:solidFill>
                  <a:schemeClr val="tx1"/>
                </a:solidFill>
                <a:cs typeface="B Yekan" pitchFamily="2" charset="-78"/>
              </a:rPr>
              <a:t>2-نگرشی انتقادی نسبت به تاثیر ایدئولوژیک علم و تکنولوژی به عنوان عامل عمده در خلق شکل جدیدی از سلطه فن سالارانه – دیوان سالارانه ی تکنوکراتیک – بوروکراتیک.</a:t>
            </a:r>
            <a:br>
              <a:rPr lang="fa-IR" sz="3100" dirty="0" smtClean="0">
                <a:solidFill>
                  <a:schemeClr val="tx1"/>
                </a:solidFill>
                <a:cs typeface="B Yekan" pitchFamily="2" charset="-78"/>
              </a:rPr>
            </a:br>
            <a:r>
              <a:rPr lang="fa-IR" sz="3100" dirty="0" smtClean="0">
                <a:solidFill>
                  <a:schemeClr val="tx1"/>
                </a:solidFill>
                <a:cs typeface="B Yekan" pitchFamily="2" charset="-78"/>
              </a:rPr>
              <a:t/>
            </a:r>
            <a:br>
              <a:rPr lang="fa-IR" sz="3100" dirty="0" smtClean="0">
                <a:solidFill>
                  <a:schemeClr val="tx1"/>
                </a:solidFill>
                <a:cs typeface="B Yekan" pitchFamily="2" charset="-78"/>
              </a:rPr>
            </a:br>
            <a:r>
              <a:rPr lang="fa-IR" sz="3100" dirty="0" smtClean="0">
                <a:solidFill>
                  <a:schemeClr val="tx1"/>
                </a:solidFill>
                <a:cs typeface="B Yekan" pitchFamily="2" charset="-78"/>
              </a:rPr>
              <a:t>3- نوعی دل مشغولی نسبت به صنعت فرهنگ و به طور عام تر نسبت به جنبه های فرهنگی سلطه.</a:t>
            </a:r>
            <a:endParaRPr lang="en-US" sz="3100" dirty="0">
              <a:solidFill>
                <a:schemeClr val="tx1"/>
              </a:solidFill>
              <a:cs typeface="B Yekan" pitchFamily="2" charset="-78"/>
            </a:endParaRPr>
          </a:p>
        </p:txBody>
      </p:sp>
    </p:spTree>
    <p:extLst>
      <p:ext uri="{BB962C8B-B14F-4D97-AF65-F5344CB8AC3E}">
        <p14:creationId xmlns:p14="http://schemas.microsoft.com/office/powerpoint/2010/main" val="10648688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629400"/>
          </a:xfrm>
        </p:spPr>
        <p:txBody>
          <a:bodyPr>
            <a:noAutofit/>
          </a:bodyPr>
          <a:lstStyle/>
          <a:p>
            <a:pPr algn="r" rtl="1"/>
            <a:r>
              <a:rPr lang="en-US" sz="3000" b="1" dirty="0" smtClean="0">
                <a:solidFill>
                  <a:srgbClr val="FF0000"/>
                </a:solidFill>
                <a:cs typeface="2  Titr" pitchFamily="2" charset="-78"/>
              </a:rPr>
              <a:t/>
            </a:r>
            <a:br>
              <a:rPr lang="en-US" sz="3000" b="1" dirty="0" smtClean="0">
                <a:solidFill>
                  <a:srgbClr val="FF0000"/>
                </a:solidFill>
                <a:cs typeface="2  Titr" pitchFamily="2" charset="-78"/>
              </a:rPr>
            </a:br>
            <a:r>
              <a:rPr lang="en-US" sz="3000" b="1" dirty="0">
                <a:solidFill>
                  <a:srgbClr val="FF0000"/>
                </a:solidFill>
                <a:cs typeface="2  Titr" pitchFamily="2" charset="-78"/>
              </a:rPr>
              <a:t/>
            </a:r>
            <a:br>
              <a:rPr lang="en-US" sz="3000" b="1" dirty="0">
                <a:solidFill>
                  <a:srgbClr val="FF0000"/>
                </a:solidFill>
                <a:cs typeface="2  Titr" pitchFamily="2" charset="-78"/>
              </a:rPr>
            </a:br>
            <a:r>
              <a:rPr lang="en-US" sz="3000" b="1" dirty="0" smtClean="0">
                <a:solidFill>
                  <a:srgbClr val="FF0000"/>
                </a:solidFill>
                <a:cs typeface="2  Titr" pitchFamily="2" charset="-78"/>
              </a:rPr>
              <a:t/>
            </a:r>
            <a:br>
              <a:rPr lang="en-US" sz="3000" b="1" dirty="0" smtClean="0">
                <a:solidFill>
                  <a:srgbClr val="FF0000"/>
                </a:solidFill>
                <a:cs typeface="2  Titr" pitchFamily="2" charset="-78"/>
              </a:rPr>
            </a:br>
            <a:r>
              <a:rPr lang="en-US" sz="3000" b="1" dirty="0" smtClean="0">
                <a:solidFill>
                  <a:srgbClr val="FF0000"/>
                </a:solidFill>
                <a:cs typeface="2  Titr" pitchFamily="2" charset="-78"/>
              </a:rPr>
              <a:t> </a:t>
            </a:r>
            <a:br>
              <a:rPr lang="en-US" sz="3000" b="1" dirty="0" smtClean="0">
                <a:solidFill>
                  <a:srgbClr val="FF0000"/>
                </a:solidFill>
                <a:cs typeface="2  Titr" pitchFamily="2" charset="-78"/>
              </a:rPr>
            </a:br>
            <a:r>
              <a:rPr lang="en-US" sz="3000" b="1" dirty="0">
                <a:solidFill>
                  <a:srgbClr val="FF0000"/>
                </a:solidFill>
                <a:cs typeface="2  Titr" pitchFamily="2" charset="-78"/>
              </a:rPr>
              <a:t> </a:t>
            </a:r>
            <a:r>
              <a:rPr lang="fa-IR" sz="3000" b="1" dirty="0" smtClean="0">
                <a:solidFill>
                  <a:srgbClr val="FF0000"/>
                </a:solidFill>
                <a:cs typeface="2  Titr" pitchFamily="2" charset="-78"/>
              </a:rPr>
              <a:t>هابر </a:t>
            </a:r>
            <a:r>
              <a:rPr lang="fa-IR" sz="3000" b="1" dirty="0">
                <a:solidFill>
                  <a:srgbClr val="FF0000"/>
                </a:solidFill>
                <a:cs typeface="2  Titr" pitchFamily="2" charset="-78"/>
              </a:rPr>
              <a:t>ماس و نظریه </a:t>
            </a:r>
            <a:r>
              <a:rPr lang="fa-IR" sz="3000" b="1" dirty="0" smtClean="0">
                <a:solidFill>
                  <a:srgbClr val="FF0000"/>
                </a:solidFill>
                <a:cs typeface="2  Titr" pitchFamily="2" charset="-78"/>
              </a:rPr>
              <a:t>معرفت</a:t>
            </a:r>
            <a:r>
              <a:rPr lang="en-US" sz="3000" b="1" dirty="0" smtClean="0">
                <a:solidFill>
                  <a:srgbClr val="FF0000"/>
                </a:solidFill>
                <a:cs typeface="2  Titr" pitchFamily="2" charset="-78"/>
              </a:rPr>
              <a:t/>
            </a:r>
            <a:br>
              <a:rPr lang="en-US" sz="3000" b="1" dirty="0" smtClean="0">
                <a:solidFill>
                  <a:srgbClr val="FF0000"/>
                </a:solidFill>
                <a:cs typeface="2  Titr" pitchFamily="2" charset="-78"/>
              </a:rPr>
            </a:br>
            <a:r>
              <a:rPr lang="fa-IR" sz="3000" dirty="0">
                <a:solidFill>
                  <a:schemeClr val="tx1"/>
                </a:solidFill>
                <a:cs typeface="B Yekan" pitchFamily="2" charset="-78"/>
              </a:rPr>
              <a:t/>
            </a:r>
            <a:br>
              <a:rPr lang="fa-IR" sz="3000" dirty="0">
                <a:solidFill>
                  <a:schemeClr val="tx1"/>
                </a:solidFill>
                <a:cs typeface="B Yekan" pitchFamily="2" charset="-78"/>
              </a:rPr>
            </a:br>
            <a:r>
              <a:rPr lang="fa-IR" sz="2800" b="1" dirty="0">
                <a:solidFill>
                  <a:srgbClr val="FF0000"/>
                </a:solidFill>
                <a:cs typeface="B Yekan" pitchFamily="2" charset="-78"/>
              </a:rPr>
              <a:t>هابر ماس همکار آدورنو بود </a:t>
            </a:r>
            <a:r>
              <a:rPr lang="fa-IR" sz="2800" dirty="0">
                <a:solidFill>
                  <a:schemeClr val="tx1"/>
                </a:solidFill>
                <a:cs typeface="B Yekan" pitchFamily="2" charset="-78"/>
              </a:rPr>
              <a:t>که اندیشه هایش در دهه هفتاد میلادی </a:t>
            </a:r>
            <a:r>
              <a:rPr lang="fa-IR" sz="2800" b="1" dirty="0">
                <a:solidFill>
                  <a:srgbClr val="FF0000"/>
                </a:solidFill>
                <a:cs typeface="B Yekan" pitchFamily="2" charset="-78"/>
              </a:rPr>
              <a:t>در حوزه فلسفه و جامعه شناسی </a:t>
            </a:r>
            <a:r>
              <a:rPr lang="fa-IR" sz="2800" dirty="0">
                <a:solidFill>
                  <a:schemeClr val="tx1"/>
                </a:solidFill>
                <a:cs typeface="B Yekan" pitchFamily="2" charset="-78"/>
              </a:rPr>
              <a:t>مطرح گردید.</a:t>
            </a:r>
            <a:br>
              <a:rPr lang="fa-IR" sz="2800" dirty="0">
                <a:solidFill>
                  <a:schemeClr val="tx1"/>
                </a:solidFill>
                <a:cs typeface="B Yekan" pitchFamily="2" charset="-78"/>
              </a:rPr>
            </a:br>
            <a:r>
              <a:rPr lang="fa-IR" sz="2800" b="1" dirty="0">
                <a:solidFill>
                  <a:srgbClr val="FF0000"/>
                </a:solidFill>
                <a:cs typeface="B Yekan" pitchFamily="2" charset="-78"/>
              </a:rPr>
              <a:t>مسئله ی اصلی در اندیشه او </a:t>
            </a:r>
            <a:r>
              <a:rPr lang="fa-IR" sz="2800" dirty="0">
                <a:solidFill>
                  <a:schemeClr val="tx1"/>
                </a:solidFill>
                <a:cs typeface="B Yekan" pitchFamily="2" charset="-78"/>
              </a:rPr>
              <a:t>مشکلات اساسی نظریه معرفت و دانش است. </a:t>
            </a:r>
            <a:br>
              <a:rPr lang="fa-IR" sz="2800" dirty="0">
                <a:solidFill>
                  <a:schemeClr val="tx1"/>
                </a:solidFill>
                <a:cs typeface="B Yekan" pitchFamily="2" charset="-78"/>
              </a:rPr>
            </a:br>
            <a:r>
              <a:rPr lang="fa-IR" sz="2800" b="1" dirty="0" smtClean="0">
                <a:solidFill>
                  <a:srgbClr val="FF0000"/>
                </a:solidFill>
                <a:cs typeface="B Yekan" pitchFamily="2" charset="-78"/>
              </a:rPr>
              <a:t>کتب </a:t>
            </a:r>
            <a:r>
              <a:rPr lang="fa-IR" sz="2800" b="1" dirty="0">
                <a:solidFill>
                  <a:srgbClr val="FF0000"/>
                </a:solidFill>
                <a:cs typeface="B Yekan" pitchFamily="2" charset="-78"/>
              </a:rPr>
              <a:t>اصلی هابر </a:t>
            </a:r>
            <a:r>
              <a:rPr lang="fa-IR" sz="2800" b="1" dirty="0" smtClean="0">
                <a:solidFill>
                  <a:srgbClr val="FF0000"/>
                </a:solidFill>
                <a:cs typeface="B Yekan" pitchFamily="2" charset="-78"/>
              </a:rPr>
              <a:t>ماس:</a:t>
            </a:r>
            <a:r>
              <a:rPr lang="fa-IR" sz="2800" dirty="0" smtClean="0">
                <a:solidFill>
                  <a:schemeClr val="tx1"/>
                </a:solidFill>
                <a:cs typeface="B Yekan" pitchFamily="2" charset="-78"/>
              </a:rPr>
              <a:t/>
            </a:r>
            <a:br>
              <a:rPr lang="fa-IR" sz="2800" dirty="0" smtClean="0">
                <a:solidFill>
                  <a:schemeClr val="tx1"/>
                </a:solidFill>
                <a:cs typeface="B Yekan" pitchFamily="2" charset="-78"/>
              </a:rPr>
            </a:br>
            <a:r>
              <a:rPr lang="fa-IR" sz="2800" dirty="0">
                <a:solidFill>
                  <a:schemeClr val="tx1"/>
                </a:solidFill>
                <a:cs typeface="B Yekan" pitchFamily="2" charset="-78"/>
              </a:rPr>
              <a:t>1- معرفت و منافع </a:t>
            </a:r>
            <a:r>
              <a:rPr lang="fa-IR" sz="2800" dirty="0" smtClean="0">
                <a:solidFill>
                  <a:schemeClr val="tx1"/>
                </a:solidFill>
                <a:cs typeface="B Yekan" pitchFamily="2" charset="-78"/>
              </a:rPr>
              <a:t>انسانی</a:t>
            </a:r>
            <a:r>
              <a:rPr lang="fa-IR" sz="2800" dirty="0">
                <a:solidFill>
                  <a:schemeClr val="tx1"/>
                </a:solidFill>
                <a:cs typeface="B Yekan" pitchFamily="2" charset="-78"/>
              </a:rPr>
              <a:t/>
            </a:r>
            <a:br>
              <a:rPr lang="fa-IR" sz="2800" dirty="0">
                <a:solidFill>
                  <a:schemeClr val="tx1"/>
                </a:solidFill>
                <a:cs typeface="B Yekan" pitchFamily="2" charset="-78"/>
              </a:rPr>
            </a:br>
            <a:r>
              <a:rPr lang="fa-IR" sz="2800" dirty="0">
                <a:solidFill>
                  <a:schemeClr val="tx1"/>
                </a:solidFill>
                <a:cs typeface="B Yekan" pitchFamily="2" charset="-78"/>
              </a:rPr>
              <a:t>2- بحران </a:t>
            </a:r>
            <a:r>
              <a:rPr lang="fa-IR" sz="2800" dirty="0" smtClean="0">
                <a:solidFill>
                  <a:schemeClr val="tx1"/>
                </a:solidFill>
                <a:cs typeface="B Yekan" pitchFamily="2" charset="-78"/>
              </a:rPr>
              <a:t>مشروعیت</a:t>
            </a:r>
            <a:r>
              <a:rPr lang="fa-IR" sz="2800" dirty="0">
                <a:solidFill>
                  <a:schemeClr val="tx1"/>
                </a:solidFill>
                <a:cs typeface="B Yekan" pitchFamily="2" charset="-78"/>
              </a:rPr>
              <a:t/>
            </a:r>
            <a:br>
              <a:rPr lang="fa-IR" sz="2800" dirty="0">
                <a:solidFill>
                  <a:schemeClr val="tx1"/>
                </a:solidFill>
                <a:cs typeface="B Yekan" pitchFamily="2" charset="-78"/>
              </a:rPr>
            </a:br>
            <a:r>
              <a:rPr lang="fa-IR" sz="2800" dirty="0">
                <a:solidFill>
                  <a:schemeClr val="tx1"/>
                </a:solidFill>
                <a:cs typeface="B Yekan" pitchFamily="2" charset="-78"/>
              </a:rPr>
              <a:t>3- ارتباط و تحول </a:t>
            </a:r>
            <a:r>
              <a:rPr lang="fa-IR" sz="2800" dirty="0" smtClean="0">
                <a:solidFill>
                  <a:schemeClr val="tx1"/>
                </a:solidFill>
                <a:cs typeface="B Yekan" pitchFamily="2" charset="-78"/>
              </a:rPr>
              <a:t>جامعه</a:t>
            </a:r>
            <a:r>
              <a:rPr lang="fa-IR" sz="2800" dirty="0">
                <a:solidFill>
                  <a:schemeClr val="tx1"/>
                </a:solidFill>
                <a:cs typeface="B Yekan" pitchFamily="2" charset="-78"/>
              </a:rPr>
              <a:t/>
            </a:r>
            <a:br>
              <a:rPr lang="fa-IR" sz="2800" dirty="0">
                <a:solidFill>
                  <a:schemeClr val="tx1"/>
                </a:solidFill>
                <a:cs typeface="B Yekan" pitchFamily="2" charset="-78"/>
              </a:rPr>
            </a:br>
            <a:r>
              <a:rPr lang="fa-IR" sz="2800" dirty="0">
                <a:solidFill>
                  <a:schemeClr val="tx1"/>
                </a:solidFill>
                <a:cs typeface="B Yekan" pitchFamily="2" charset="-78"/>
              </a:rPr>
              <a:t>(آخرین کتاب او در دو جلد تحت عنوان نظریه های کنش ارتباطی به چاپ رسیده است </a:t>
            </a:r>
            <a:r>
              <a:rPr lang="fa-IR" sz="2800" dirty="0" smtClean="0">
                <a:solidFill>
                  <a:schemeClr val="tx1"/>
                </a:solidFill>
                <a:cs typeface="B Yekan" pitchFamily="2" charset="-78"/>
              </a:rPr>
              <a:t>،که </a:t>
            </a:r>
            <a:r>
              <a:rPr lang="fa-IR" sz="2800" dirty="0">
                <a:solidFill>
                  <a:schemeClr val="tx1"/>
                </a:solidFill>
                <a:cs typeface="B Yekan" pitchFamily="2" charset="-78"/>
              </a:rPr>
              <a:t>معمار اصلی نظریه ی نوانتقادی به شمار می رود- در بخش عمده آثار خود، نقد مكتب فرانكفورت از پوزیتیویسم را پی </a:t>
            </a:r>
            <a:r>
              <a:rPr lang="fa-IR" sz="2800" dirty="0" smtClean="0">
                <a:solidFill>
                  <a:schemeClr val="tx1"/>
                </a:solidFill>
                <a:cs typeface="B Yekan" pitchFamily="2" charset="-78"/>
              </a:rPr>
              <a:t>گرفت)</a:t>
            </a:r>
            <a:r>
              <a:rPr lang="en-US" sz="2800" dirty="0" smtClean="0">
                <a:solidFill>
                  <a:schemeClr val="tx1"/>
                </a:solidFill>
                <a:cs typeface="B Yekan" pitchFamily="2" charset="-78"/>
              </a:rPr>
              <a:t/>
            </a:r>
            <a:br>
              <a:rPr lang="en-US" sz="2800" dirty="0" smtClean="0">
                <a:solidFill>
                  <a:schemeClr val="tx1"/>
                </a:solidFill>
                <a:cs typeface="B Yekan" pitchFamily="2" charset="-78"/>
              </a:rPr>
            </a:br>
            <a:r>
              <a:rPr lang="en-US" sz="3000" dirty="0" smtClean="0">
                <a:solidFill>
                  <a:schemeClr val="tx1"/>
                </a:solidFill>
                <a:cs typeface="B Yekan" pitchFamily="2" charset="-78"/>
              </a:rPr>
              <a:t/>
            </a:r>
            <a:br>
              <a:rPr lang="en-US" sz="3000" dirty="0" smtClean="0">
                <a:solidFill>
                  <a:schemeClr val="tx1"/>
                </a:solidFill>
                <a:cs typeface="B Yekan" pitchFamily="2" charset="-78"/>
              </a:rPr>
            </a:br>
            <a:r>
              <a:rPr lang="en-US" sz="3000" dirty="0">
                <a:solidFill>
                  <a:schemeClr val="tx1"/>
                </a:solidFill>
                <a:cs typeface="B Yekan" pitchFamily="2" charset="-78"/>
              </a:rPr>
              <a:t/>
            </a:r>
            <a:br>
              <a:rPr lang="en-US" sz="3000" dirty="0">
                <a:solidFill>
                  <a:schemeClr val="tx1"/>
                </a:solidFill>
                <a:cs typeface="B Yekan" pitchFamily="2" charset="-78"/>
              </a:rPr>
            </a:br>
            <a:endParaRPr lang="en-US" sz="3000" dirty="0">
              <a:solidFill>
                <a:schemeClr val="tx1"/>
              </a:solidFill>
              <a:cs typeface="B Yekan" pitchFamily="2" charset="-78"/>
            </a:endParaRPr>
          </a:p>
        </p:txBody>
      </p:sp>
    </p:spTree>
    <p:extLst>
      <p:ext uri="{BB962C8B-B14F-4D97-AF65-F5344CB8AC3E}">
        <p14:creationId xmlns:p14="http://schemas.microsoft.com/office/powerpoint/2010/main" val="38455710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15400" cy="6553200"/>
          </a:xfrm>
        </p:spPr>
        <p:txBody>
          <a:bodyPr>
            <a:noAutofit/>
          </a:bodyPr>
          <a:lstStyle/>
          <a:p>
            <a:pPr algn="r" rtl="1"/>
            <a:r>
              <a:rPr lang="fa-IR" sz="3000" b="1" dirty="0">
                <a:solidFill>
                  <a:srgbClr val="FF0000"/>
                </a:solidFill>
                <a:cs typeface="B Yekan" pitchFamily="2" charset="-78"/>
              </a:rPr>
              <a:t>هابرماس می گوید </a:t>
            </a:r>
            <a:r>
              <a:rPr lang="fa-IR" sz="3000" dirty="0">
                <a:solidFill>
                  <a:schemeClr val="tx1"/>
                </a:solidFill>
                <a:cs typeface="B Yekan" pitchFamily="2" charset="-78"/>
              </a:rPr>
              <a:t>نظریه دیالکتیکی </a:t>
            </a:r>
            <a:r>
              <a:rPr lang="fa-IR" sz="3000" b="1" dirty="0">
                <a:solidFill>
                  <a:srgbClr val="FF0000"/>
                </a:solidFill>
                <a:cs typeface="B Yekan" pitchFamily="2" charset="-78"/>
              </a:rPr>
              <a:t>شک دارد که علم در ارتباط با جهان ساخته شده </a:t>
            </a:r>
            <a:r>
              <a:rPr lang="fa-IR" sz="3000" dirty="0">
                <a:solidFill>
                  <a:schemeClr val="tx1"/>
                </a:solidFill>
                <a:cs typeface="B Yekan" pitchFamily="2" charset="-78"/>
              </a:rPr>
              <a:t>توسط انسان ها بتواند به همان شکل موفقیت آمیزی که درعلوم طبیعی بی طرف است، بدون جهت گیری ارزشی بماند زیرا علوم اجتماعی ناگزیرند با واقعیتی از پیش تشکیل یافته سر و کار داشته باشند.</a:t>
            </a:r>
            <a:br>
              <a:rPr lang="fa-IR" sz="3000" dirty="0">
                <a:solidFill>
                  <a:schemeClr val="tx1"/>
                </a:solidFill>
                <a:cs typeface="B Yekan" pitchFamily="2" charset="-78"/>
              </a:rPr>
            </a:br>
            <a:r>
              <a:rPr lang="fa-IR" sz="3000" dirty="0">
                <a:solidFill>
                  <a:schemeClr val="tx1"/>
                </a:solidFill>
                <a:cs typeface="B Yekan" pitchFamily="2" charset="-78"/>
              </a:rPr>
              <a:t>یعنی با بودن حیات اجتماعی به مثابه كليتي که حتی خود تحقیق را </a:t>
            </a:r>
            <a:r>
              <a:rPr lang="fa-IR" sz="3000" dirty="0" smtClean="0">
                <a:solidFill>
                  <a:schemeClr val="tx1"/>
                </a:solidFill>
                <a:cs typeface="B Yekan" pitchFamily="2" charset="-78"/>
              </a:rPr>
              <a:t>تعیین می </a:t>
            </a:r>
            <a:r>
              <a:rPr lang="fa-IR" sz="3000" dirty="0">
                <a:solidFill>
                  <a:schemeClr val="tx1"/>
                </a:solidFill>
                <a:cs typeface="B Yekan" pitchFamily="2" charset="-78"/>
              </a:rPr>
              <a:t>کند. که گویا بیرون از قلمرو تجربه ی تحلیل شده باقی می ماند.</a:t>
            </a:r>
            <a:r>
              <a:rPr lang="fa-IR" sz="3000" dirty="0">
                <a:cs typeface="B Yekan" pitchFamily="2" charset="-78"/>
              </a:rPr>
              <a:t/>
            </a:r>
            <a:br>
              <a:rPr lang="fa-IR" sz="3000" dirty="0">
                <a:cs typeface="B Yekan" pitchFamily="2" charset="-78"/>
              </a:rPr>
            </a:br>
            <a:r>
              <a:rPr lang="fa-IR" sz="3000" b="1" dirty="0">
                <a:solidFill>
                  <a:srgbClr val="FF0000"/>
                </a:solidFill>
                <a:cs typeface="B Yekan" pitchFamily="2" charset="-78"/>
              </a:rPr>
              <a:t>نظریه دیالکتیکی مفهوم کلیت </a:t>
            </a:r>
            <a:r>
              <a:rPr lang="fa-IR" sz="3000" dirty="0">
                <a:solidFill>
                  <a:schemeClr val="tx1"/>
                </a:solidFill>
                <a:cs typeface="B Yekan" pitchFamily="2" charset="-78"/>
              </a:rPr>
              <a:t>را به خدمت می گیرد که به جهان زیست از پیش درک شده ای اشاره دارد که بایستی از طریق</a:t>
            </a:r>
            <a:r>
              <a:rPr lang="fa-IR" sz="3000" dirty="0">
                <a:cs typeface="B Yekan" pitchFamily="2" charset="-78"/>
              </a:rPr>
              <a:t> </a:t>
            </a:r>
            <a:r>
              <a:rPr lang="fa-IR" sz="3000" b="1" dirty="0">
                <a:solidFill>
                  <a:srgbClr val="FF0000"/>
                </a:solidFill>
                <a:cs typeface="B Yekan" pitchFamily="2" charset="-78"/>
              </a:rPr>
              <a:t>تفسيرهرمونتیکی معنی </a:t>
            </a:r>
            <a:r>
              <a:rPr lang="fa-IR" sz="3000" dirty="0">
                <a:solidFill>
                  <a:schemeClr val="tx1"/>
                </a:solidFill>
                <a:cs typeface="B Yekan" pitchFamily="2" charset="-78"/>
              </a:rPr>
              <a:t>کشف شود.</a:t>
            </a:r>
            <a:r>
              <a:rPr lang="fa-IR" sz="3000" dirty="0">
                <a:cs typeface="B Yekan" pitchFamily="2" charset="-78"/>
              </a:rPr>
              <a:t/>
            </a:r>
            <a:br>
              <a:rPr lang="fa-IR" sz="3000" dirty="0">
                <a:cs typeface="B Yekan" pitchFamily="2" charset="-78"/>
              </a:rPr>
            </a:br>
            <a:r>
              <a:rPr lang="fa-IR" sz="3000" dirty="0" smtClean="0">
                <a:cs typeface="B Yekan" pitchFamily="2" charset="-78"/>
              </a:rPr>
              <a:t/>
            </a:r>
            <a:br>
              <a:rPr lang="fa-IR" sz="3000" dirty="0" smtClean="0">
                <a:cs typeface="B Yekan" pitchFamily="2" charset="-78"/>
              </a:rPr>
            </a:br>
            <a:endParaRPr lang="en-US" sz="3000" dirty="0">
              <a:cs typeface="B Yekan" pitchFamily="2" charset="-78"/>
            </a:endParaRPr>
          </a:p>
        </p:txBody>
      </p:sp>
    </p:spTree>
    <p:extLst>
      <p:ext uri="{BB962C8B-B14F-4D97-AF65-F5344CB8AC3E}">
        <p14:creationId xmlns:p14="http://schemas.microsoft.com/office/powerpoint/2010/main" val="1970824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6553200"/>
          </a:xfrm>
        </p:spPr>
        <p:txBody>
          <a:bodyPr>
            <a:normAutofit fontScale="90000"/>
          </a:bodyPr>
          <a:lstStyle/>
          <a:p>
            <a:pPr algn="r" rtl="1"/>
            <a:r>
              <a:rPr lang="fa-IR" sz="3600" b="1" dirty="0">
                <a:solidFill>
                  <a:srgbClr val="FF0000"/>
                </a:solidFill>
                <a:cs typeface="B Titr" pitchFamily="2" charset="-78"/>
              </a:rPr>
              <a:t>بنیان گذاران نظریه </a:t>
            </a:r>
            <a:r>
              <a:rPr lang="fa-IR" sz="3600" b="1" dirty="0" smtClean="0">
                <a:solidFill>
                  <a:srgbClr val="FF0000"/>
                </a:solidFill>
                <a:cs typeface="B Titr" pitchFamily="2" charset="-78"/>
              </a:rPr>
              <a:t>انتقادی</a:t>
            </a:r>
            <a:r>
              <a:rPr lang="en-US" sz="3600" b="1" dirty="0">
                <a:solidFill>
                  <a:srgbClr val="FF0000"/>
                </a:solidFill>
                <a:cs typeface="B Titr" pitchFamily="2" charset="-78"/>
              </a:rPr>
              <a:t/>
            </a:r>
            <a:br>
              <a:rPr lang="en-US" sz="3600" b="1" dirty="0">
                <a:solidFill>
                  <a:srgbClr val="FF0000"/>
                </a:solidFill>
                <a:cs typeface="B Titr" pitchFamily="2" charset="-78"/>
              </a:rPr>
            </a:br>
            <a:r>
              <a:rPr lang="en-US" sz="3600" b="1" dirty="0" smtClean="0">
                <a:solidFill>
                  <a:srgbClr val="FF0000"/>
                </a:solidFill>
                <a:cs typeface="B Titr" pitchFamily="2" charset="-78"/>
              </a:rPr>
              <a:t/>
            </a:r>
            <a:br>
              <a:rPr lang="en-US" sz="3600" b="1" dirty="0" smtClean="0">
                <a:solidFill>
                  <a:srgbClr val="FF0000"/>
                </a:solidFill>
                <a:cs typeface="B Titr" pitchFamily="2" charset="-78"/>
              </a:rPr>
            </a:br>
            <a:r>
              <a:rPr lang="fa-IR" sz="3600" b="1" dirty="0" smtClean="0">
                <a:solidFill>
                  <a:srgbClr val="FF0000"/>
                </a:solidFill>
                <a:cs typeface="2  Mitra" pitchFamily="2" charset="-78"/>
              </a:rPr>
              <a:t/>
            </a:r>
            <a:br>
              <a:rPr lang="fa-IR" sz="3600" b="1" dirty="0" smtClean="0">
                <a:solidFill>
                  <a:srgbClr val="FF0000"/>
                </a:solidFill>
                <a:cs typeface="2  Mitra" pitchFamily="2" charset="-78"/>
              </a:rPr>
            </a:br>
            <a:r>
              <a:rPr lang="fa-IR" sz="3600" dirty="0" smtClean="0">
                <a:solidFill>
                  <a:schemeClr val="tx1"/>
                </a:solidFill>
                <a:cs typeface="B Yekan" pitchFamily="2" charset="-78"/>
              </a:rPr>
              <a:t>بنیان </a:t>
            </a:r>
            <a:r>
              <a:rPr lang="fa-IR" sz="3600" dirty="0">
                <a:solidFill>
                  <a:schemeClr val="tx1"/>
                </a:solidFill>
                <a:cs typeface="B Yekan" pitchFamily="2" charset="-78"/>
              </a:rPr>
              <a:t>گذاران واقعی نظریه انتقادی </a:t>
            </a:r>
            <a:r>
              <a:rPr lang="fa-IR" sz="3600" b="1" dirty="0">
                <a:solidFill>
                  <a:srgbClr val="FF0000"/>
                </a:solidFill>
                <a:cs typeface="B Yekan" pitchFamily="2" charset="-78"/>
              </a:rPr>
              <a:t>لوكاچ و گرامشی </a:t>
            </a:r>
            <a:r>
              <a:rPr lang="fa-IR" sz="3600" dirty="0">
                <a:solidFill>
                  <a:schemeClr val="tx1"/>
                </a:solidFill>
                <a:cs typeface="B Yekan" pitchFamily="2" charset="-78"/>
              </a:rPr>
              <a:t>هستند. این دو متفکردر عین این که </a:t>
            </a:r>
            <a:r>
              <a:rPr lang="fa-IR" sz="3600" b="1" dirty="0">
                <a:solidFill>
                  <a:srgbClr val="FF0000"/>
                </a:solidFill>
                <a:cs typeface="B Yekan" pitchFamily="2" charset="-78"/>
              </a:rPr>
              <a:t>مارکسیست</a:t>
            </a:r>
            <a:r>
              <a:rPr lang="fa-IR" sz="3600" b="1" dirty="0">
                <a:solidFill>
                  <a:schemeClr val="tx1"/>
                </a:solidFill>
                <a:cs typeface="B Yekan" pitchFamily="2" charset="-78"/>
              </a:rPr>
              <a:t> </a:t>
            </a:r>
            <a:r>
              <a:rPr lang="fa-IR" sz="3600" dirty="0">
                <a:solidFill>
                  <a:schemeClr val="tx1"/>
                </a:solidFill>
                <a:cs typeface="B Yekan" pitchFamily="2" charset="-78"/>
              </a:rPr>
              <a:t>باقی ماندند، ولی با تکیه بر </a:t>
            </a:r>
            <a:r>
              <a:rPr lang="fa-IR" sz="3600" b="1" dirty="0">
                <a:solidFill>
                  <a:srgbClr val="FF0000"/>
                </a:solidFill>
                <a:cs typeface="B Yekan" pitchFamily="2" charset="-78"/>
              </a:rPr>
              <a:t>آرای هگل و وبر </a:t>
            </a:r>
            <a:r>
              <a:rPr lang="fa-IR" sz="3600" dirty="0">
                <a:solidFill>
                  <a:schemeClr val="tx1"/>
                </a:solidFill>
                <a:cs typeface="B Yekan" pitchFamily="2" charset="-78"/>
              </a:rPr>
              <a:t>به  بازنگری مارکسیسم پرداختند. </a:t>
            </a:r>
            <a:r>
              <a:rPr lang="fa-IR" sz="3600" dirty="0" smtClean="0">
                <a:solidFill>
                  <a:schemeClr val="tx1"/>
                </a:solidFill>
                <a:cs typeface="B Yekan" pitchFamily="2" charset="-78"/>
              </a:rPr>
              <a:t/>
            </a:r>
            <a:br>
              <a:rPr lang="fa-IR" sz="3600" dirty="0" smtClean="0">
                <a:solidFill>
                  <a:schemeClr val="tx1"/>
                </a:solidFill>
                <a:cs typeface="B Yekan" pitchFamily="2" charset="-78"/>
              </a:rPr>
            </a:br>
            <a:r>
              <a:rPr lang="fa-IR" sz="3600" b="1" dirty="0" smtClean="0">
                <a:solidFill>
                  <a:srgbClr val="FF0000"/>
                </a:solidFill>
                <a:cs typeface="B Yekan" pitchFamily="2" charset="-78"/>
              </a:rPr>
              <a:t>گرامشی</a:t>
            </a:r>
            <a:r>
              <a:rPr lang="fa-IR" sz="3600" b="1" dirty="0">
                <a:solidFill>
                  <a:srgbClr val="FF0000"/>
                </a:solidFill>
                <a:cs typeface="B Yekan" pitchFamily="2" charset="-78"/>
              </a:rPr>
              <a:t>،</a:t>
            </a:r>
            <a:r>
              <a:rPr lang="fa-IR" sz="3600" dirty="0">
                <a:solidFill>
                  <a:schemeClr val="tx1"/>
                </a:solidFill>
                <a:cs typeface="B Yekan" pitchFamily="2" charset="-78"/>
              </a:rPr>
              <a:t> مارکسیسم را به لحاظ ماده گرایی و بینش مکانیکی مورد نقد قرار   می داد. </a:t>
            </a:r>
            <a:r>
              <a:rPr lang="fa-IR" sz="3600" dirty="0" smtClean="0">
                <a:solidFill>
                  <a:schemeClr val="tx1"/>
                </a:solidFill>
                <a:cs typeface="B Yekan" pitchFamily="2" charset="-78"/>
              </a:rPr>
              <a:t/>
            </a:r>
            <a:br>
              <a:rPr lang="fa-IR" sz="3600" dirty="0" smtClean="0">
                <a:solidFill>
                  <a:schemeClr val="tx1"/>
                </a:solidFill>
                <a:cs typeface="B Yekan" pitchFamily="2" charset="-78"/>
              </a:rPr>
            </a:br>
            <a:r>
              <a:rPr lang="fa-IR" sz="3600" dirty="0" smtClean="0">
                <a:solidFill>
                  <a:srgbClr val="00B0F0"/>
                </a:solidFill>
                <a:cs typeface="B Yekan" pitchFamily="2" charset="-78"/>
              </a:rPr>
              <a:t>مسئله </a:t>
            </a:r>
            <a:r>
              <a:rPr lang="fa-IR" sz="3600" dirty="0">
                <a:solidFill>
                  <a:srgbClr val="00B0F0"/>
                </a:solidFill>
                <a:cs typeface="B Yekan" pitchFamily="2" charset="-78"/>
              </a:rPr>
              <a:t>مورد علاقه ی </a:t>
            </a:r>
            <a:r>
              <a:rPr lang="fa-IR" sz="3600" dirty="0">
                <a:solidFill>
                  <a:schemeClr val="tx1"/>
                </a:solidFill>
                <a:cs typeface="B Yekan" pitchFamily="2" charset="-78"/>
              </a:rPr>
              <a:t>او برتری جویی ای است که به نوعی اقتدار بادوام و منسجم اشاره دارد. </a:t>
            </a:r>
            <a:r>
              <a:rPr lang="fa-IR" sz="3600" dirty="0" smtClean="0">
                <a:solidFill>
                  <a:schemeClr val="tx1"/>
                </a:solidFill>
                <a:cs typeface="B Yekan" pitchFamily="2" charset="-78"/>
              </a:rPr>
              <a:t/>
            </a:r>
            <a:br>
              <a:rPr lang="fa-IR" sz="3600" dirty="0" smtClean="0">
                <a:solidFill>
                  <a:schemeClr val="tx1"/>
                </a:solidFill>
                <a:cs typeface="B Yekan" pitchFamily="2" charset="-78"/>
              </a:rPr>
            </a:br>
            <a:r>
              <a:rPr lang="fa-IR" sz="3600" dirty="0" smtClean="0">
                <a:solidFill>
                  <a:schemeClr val="tx1"/>
                </a:solidFill>
                <a:cs typeface="B Yekan" pitchFamily="2" charset="-78"/>
              </a:rPr>
              <a:t>این </a:t>
            </a:r>
            <a:r>
              <a:rPr lang="fa-IR" sz="3600" dirty="0">
                <a:solidFill>
                  <a:schemeClr val="tx1"/>
                </a:solidFill>
                <a:cs typeface="B Yekan" pitchFamily="2" charset="-78"/>
              </a:rPr>
              <a:t>مسئله متوجه نحوه </a:t>
            </a:r>
            <a:r>
              <a:rPr lang="fa-IR" sz="3600" dirty="0">
                <a:solidFill>
                  <a:srgbClr val="00B0F0"/>
                </a:solidFill>
                <a:cs typeface="B Yekan" pitchFamily="2" charset="-78"/>
              </a:rPr>
              <a:t>تسلط بر تولید </a:t>
            </a:r>
            <a:r>
              <a:rPr lang="fa-IR" sz="3600" dirty="0">
                <a:solidFill>
                  <a:schemeClr val="tx1"/>
                </a:solidFill>
                <a:cs typeface="B Yekan" pitchFamily="2" charset="-78"/>
              </a:rPr>
              <a:t>نبوده بلکه </a:t>
            </a:r>
            <a:r>
              <a:rPr lang="fa-IR" sz="3600" dirty="0">
                <a:solidFill>
                  <a:srgbClr val="00B0F0"/>
                </a:solidFill>
                <a:cs typeface="B Yekan" pitchFamily="2" charset="-78"/>
              </a:rPr>
              <a:t>عنصر فرهنگ</a:t>
            </a:r>
            <a:r>
              <a:rPr lang="fa-IR" sz="3600" dirty="0">
                <a:solidFill>
                  <a:schemeClr val="tx1"/>
                </a:solidFill>
                <a:cs typeface="B Yekan" pitchFamily="2" charset="-78"/>
              </a:rPr>
              <a:t> نیز مطرح شده </a:t>
            </a:r>
            <a:r>
              <a:rPr lang="fa-IR" sz="3600" dirty="0" smtClean="0">
                <a:solidFill>
                  <a:schemeClr val="tx1"/>
                </a:solidFill>
                <a:cs typeface="B Yekan" pitchFamily="2" charset="-78"/>
              </a:rPr>
              <a:t>است.</a:t>
            </a:r>
            <a:endParaRPr lang="en-US" dirty="0">
              <a:cs typeface="2  Mitra" pitchFamily="2" charset="-78"/>
            </a:endParaRPr>
          </a:p>
        </p:txBody>
      </p:sp>
    </p:spTree>
    <p:extLst>
      <p:ext uri="{BB962C8B-B14F-4D97-AF65-F5344CB8AC3E}">
        <p14:creationId xmlns:p14="http://schemas.microsoft.com/office/powerpoint/2010/main" val="2254834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629400"/>
          </a:xfrm>
        </p:spPr>
        <p:txBody>
          <a:bodyPr>
            <a:normAutofit fontScale="90000"/>
          </a:bodyPr>
          <a:lstStyle/>
          <a:p>
            <a:pPr algn="r" rtl="1"/>
            <a:r>
              <a:rPr lang="fa-IR" sz="3600" dirty="0">
                <a:solidFill>
                  <a:schemeClr val="tx1"/>
                </a:solidFill>
                <a:cs typeface="B Yekan" pitchFamily="2" charset="-78"/>
              </a:rPr>
              <a:t>هابرماس به انتقاد از تفکیک پوزیتیویستی بین واقعیات و تصمیامت (انتخاب های ارزشی) می پردازد.</a:t>
            </a:r>
            <a:br>
              <a:rPr lang="fa-IR" sz="3600" dirty="0">
                <a:solidFill>
                  <a:schemeClr val="tx1"/>
                </a:solidFill>
                <a:cs typeface="B Yekan" pitchFamily="2" charset="-78"/>
              </a:rPr>
            </a:br>
            <a:r>
              <a:rPr lang="fa-IR" sz="3600" dirty="0">
                <a:solidFill>
                  <a:schemeClr val="tx1"/>
                </a:solidFill>
                <a:cs typeface="B Yekan" pitchFamily="2" charset="-78"/>
              </a:rPr>
              <a:t>یعنی این فرض که در پدیده های اجتماعی از یک سواین یک سو قواعد تجربی وجود دارد که می توانند به صورت قانون درآیند.</a:t>
            </a:r>
            <a:br>
              <a:rPr lang="fa-IR" sz="3600" dirty="0">
                <a:solidFill>
                  <a:schemeClr val="tx1"/>
                </a:solidFill>
                <a:cs typeface="B Yekan" pitchFamily="2" charset="-78"/>
              </a:rPr>
            </a:br>
            <a:r>
              <a:rPr lang="fa-IR" sz="3600" dirty="0">
                <a:solidFill>
                  <a:schemeClr val="tx1"/>
                </a:solidFill>
                <a:cs typeface="B Yekan" pitchFamily="2" charset="-78"/>
              </a:rPr>
              <a:t>ازسوی دیگر قواعد مربوط به رفتارهای انسانی، یعنی هنجارهای اجتماعی وجود دارند، تبعات این دوگانگی آن است که شناخت مجاز منحصر به علوم تجربی است.</a:t>
            </a:r>
            <a:br>
              <a:rPr lang="fa-IR" sz="3600" dirty="0">
                <a:solidFill>
                  <a:schemeClr val="tx1"/>
                </a:solidFill>
                <a:cs typeface="B Yekan" pitchFamily="2" charset="-78"/>
              </a:rPr>
            </a:br>
            <a:r>
              <a:rPr lang="fa-IR" sz="3600" dirty="0">
                <a:solidFill>
                  <a:schemeClr val="tx1"/>
                </a:solidFill>
                <a:cs typeface="B Yekan" pitchFamily="2" charset="-78"/>
              </a:rPr>
              <a:t>در حالی که مسائلی مربوط به اعمال حیاتی خارج از علم است و قضاوت پیرامون هنجارهای اجتماعی تنها منوط به تصمیم است.</a:t>
            </a:r>
            <a:r>
              <a:rPr lang="fa-IR" dirty="0"/>
              <a:t/>
            </a:r>
            <a:br>
              <a:rPr lang="fa-IR" dirty="0"/>
            </a:br>
            <a:endParaRPr lang="en-US" dirty="0"/>
          </a:p>
        </p:txBody>
      </p:sp>
    </p:spTree>
    <p:extLst>
      <p:ext uri="{BB962C8B-B14F-4D97-AF65-F5344CB8AC3E}">
        <p14:creationId xmlns:p14="http://schemas.microsoft.com/office/powerpoint/2010/main" val="41843116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6553200"/>
          </a:xfrm>
        </p:spPr>
        <p:txBody>
          <a:bodyPr>
            <a:normAutofit fontScale="90000"/>
          </a:bodyPr>
          <a:lstStyle/>
          <a:p>
            <a:pPr algn="r" rtl="1"/>
            <a:r>
              <a:rPr lang="fa-IR" sz="2900" b="1" dirty="0">
                <a:solidFill>
                  <a:srgbClr val="FF0000"/>
                </a:solidFill>
                <a:cs typeface="B Yekan" pitchFamily="2" charset="-78"/>
              </a:rPr>
              <a:t>هابر ماس در کتاب شناخت و علائق انسانی </a:t>
            </a:r>
            <a:r>
              <a:rPr lang="fa-IR" sz="2900" dirty="0">
                <a:solidFill>
                  <a:schemeClr val="tx1"/>
                </a:solidFill>
                <a:cs typeface="B Yekan" pitchFamily="2" charset="-78"/>
              </a:rPr>
              <a:t>می گوید که سه نوع شناخت متمایز از هم وجود دارند که هر یک بر نوعی علائق شناخت ساز </a:t>
            </a:r>
            <a:r>
              <a:rPr lang="fa-IR" sz="2900" dirty="0" smtClean="0">
                <a:solidFill>
                  <a:schemeClr val="tx1"/>
                </a:solidFill>
                <a:cs typeface="B Yekan" pitchFamily="2" charset="-78"/>
              </a:rPr>
              <a:t>منتهی</a:t>
            </a:r>
            <a:r>
              <a:rPr lang="en-US" sz="2900" dirty="0" smtClean="0">
                <a:solidFill>
                  <a:schemeClr val="tx1"/>
                </a:solidFill>
                <a:cs typeface="B Yekan" pitchFamily="2" charset="-78"/>
              </a:rPr>
              <a:t> </a:t>
            </a:r>
            <a:r>
              <a:rPr lang="fa-IR" sz="2900" dirty="0" smtClean="0">
                <a:solidFill>
                  <a:schemeClr val="tx1"/>
                </a:solidFill>
                <a:cs typeface="B Yekan" pitchFamily="2" charset="-78"/>
              </a:rPr>
              <a:t>اند:</a:t>
            </a:r>
            <a:r>
              <a:rPr lang="en-US" sz="2900" dirty="0" smtClean="0">
                <a:solidFill>
                  <a:schemeClr val="tx1"/>
                </a:solidFill>
                <a:cs typeface="B Yekan" pitchFamily="2" charset="-78"/>
              </a:rPr>
              <a:t/>
            </a:r>
            <a:br>
              <a:rPr lang="en-US" sz="2900" dirty="0" smtClean="0">
                <a:solidFill>
                  <a:schemeClr val="tx1"/>
                </a:solidFill>
                <a:cs typeface="B Yekan" pitchFamily="2" charset="-78"/>
              </a:rPr>
            </a:br>
            <a:r>
              <a:rPr lang="en-US" sz="2900" dirty="0">
                <a:solidFill>
                  <a:schemeClr val="tx1"/>
                </a:solidFill>
                <a:cs typeface="B Yekan" pitchFamily="2" charset="-78"/>
              </a:rPr>
              <a:t/>
            </a:r>
            <a:br>
              <a:rPr lang="en-US" sz="2900" dirty="0">
                <a:solidFill>
                  <a:schemeClr val="tx1"/>
                </a:solidFill>
                <a:cs typeface="B Yekan" pitchFamily="2" charset="-78"/>
              </a:rPr>
            </a:br>
            <a:r>
              <a:rPr lang="fa-IR" sz="2900" dirty="0">
                <a:solidFill>
                  <a:schemeClr val="tx1"/>
                </a:solidFill>
                <a:cs typeface="B Yekan" pitchFamily="2" charset="-78"/>
              </a:rPr>
              <a:t/>
            </a:r>
            <a:br>
              <a:rPr lang="fa-IR" sz="2900" dirty="0">
                <a:solidFill>
                  <a:schemeClr val="tx1"/>
                </a:solidFill>
                <a:cs typeface="B Yekan" pitchFamily="2" charset="-78"/>
              </a:rPr>
            </a:br>
            <a:r>
              <a:rPr lang="fa-IR" sz="2900" dirty="0">
                <a:solidFill>
                  <a:schemeClr val="tx1"/>
                </a:solidFill>
                <a:cs typeface="B Yekan" pitchFamily="2" charset="-78"/>
              </a:rPr>
              <a:t>الف: علائق فنی که در نیازهای مادی و کار که قلمرو علوم تجربی تحلیلی را می سازند، ریشه دارد. </a:t>
            </a:r>
            <a:br>
              <a:rPr lang="fa-IR" sz="2900" dirty="0">
                <a:solidFill>
                  <a:schemeClr val="tx1"/>
                </a:solidFill>
                <a:cs typeface="B Yekan" pitchFamily="2" charset="-78"/>
              </a:rPr>
            </a:br>
            <a:r>
              <a:rPr lang="fa-IR" sz="2900" dirty="0">
                <a:solidFill>
                  <a:schemeClr val="tx1"/>
                </a:solidFill>
                <a:cs typeface="B Yekan" pitchFamily="2" charset="-78"/>
              </a:rPr>
              <a:t>ب: علائق عملی موجود در درک تفاهمی بین افراد و در میان با بین گروه های اجتماعی، که در ویژگی های نوعی - جهانی زبان که قلمرو شناخت تاریخی - هرمونتیکی را به وجود می آورند ریشه دارد.</a:t>
            </a:r>
            <a:br>
              <a:rPr lang="fa-IR" sz="2900" dirty="0">
                <a:solidFill>
                  <a:schemeClr val="tx1"/>
                </a:solidFill>
                <a:cs typeface="B Yekan" pitchFamily="2" charset="-78"/>
              </a:rPr>
            </a:br>
            <a:r>
              <a:rPr lang="fa-IR" sz="2900" dirty="0">
                <a:solidFill>
                  <a:schemeClr val="tx1"/>
                </a:solidFill>
                <a:cs typeface="B Yekan" pitchFamily="2" charset="-78"/>
              </a:rPr>
              <a:t>ج: علائق رهایی بخش که در کنش ها و گفتارهای تحریف شده ریشه دارد که بر اثر اعمال قدرت، که قلمرو شناخت خوداندیشانه یا انتقادی را تشکیل می </a:t>
            </a:r>
            <a:r>
              <a:rPr lang="fa-IR" sz="2900" dirty="0" smtClean="0">
                <a:solidFill>
                  <a:schemeClr val="tx1"/>
                </a:solidFill>
                <a:cs typeface="B Yekan" pitchFamily="2" charset="-78"/>
              </a:rPr>
              <a:t>دهند</a:t>
            </a:r>
            <a:r>
              <a:rPr lang="en-US" sz="2900" dirty="0" smtClean="0">
                <a:solidFill>
                  <a:schemeClr val="tx1"/>
                </a:solidFill>
                <a:cs typeface="B Yekan" pitchFamily="2" charset="-78"/>
              </a:rPr>
              <a:t>.</a:t>
            </a:r>
            <a:br>
              <a:rPr lang="en-US" sz="2900" dirty="0" smtClean="0">
                <a:solidFill>
                  <a:schemeClr val="tx1"/>
                </a:solidFill>
                <a:cs typeface="B Yekan" pitchFamily="2" charset="-78"/>
              </a:rPr>
            </a:br>
            <a:r>
              <a:rPr lang="en-US" sz="2900" dirty="0">
                <a:solidFill>
                  <a:schemeClr val="tx1"/>
                </a:solidFill>
                <a:cs typeface="B Yekan" pitchFamily="2" charset="-78"/>
              </a:rPr>
              <a:t/>
            </a:r>
            <a:br>
              <a:rPr lang="en-US" sz="2900" dirty="0">
                <a:solidFill>
                  <a:schemeClr val="tx1"/>
                </a:solidFill>
                <a:cs typeface="B Yekan" pitchFamily="2" charset="-78"/>
              </a:rPr>
            </a:br>
            <a:endParaRPr lang="en-US" sz="2900" dirty="0">
              <a:solidFill>
                <a:schemeClr val="tx1"/>
              </a:solidFill>
            </a:endParaRPr>
          </a:p>
        </p:txBody>
      </p:sp>
    </p:spTree>
    <p:extLst>
      <p:ext uri="{BB962C8B-B14F-4D97-AF65-F5344CB8AC3E}">
        <p14:creationId xmlns:p14="http://schemas.microsoft.com/office/powerpoint/2010/main" val="18172783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6629400"/>
          </a:xfrm>
        </p:spPr>
        <p:txBody>
          <a:bodyPr>
            <a:noAutofit/>
          </a:bodyPr>
          <a:lstStyle/>
          <a:p>
            <a:pPr algn="r" rtl="1"/>
            <a:r>
              <a:rPr lang="fa-IR" sz="2800" dirty="0">
                <a:solidFill>
                  <a:schemeClr val="tx1"/>
                </a:solidFill>
                <a:cs typeface="B Yekan" pitchFamily="2" charset="-78"/>
              </a:rPr>
              <a:t>البته در تفکر هابر ماس همواره نوعی پیوند میان تحلیل فلسفی و نظريه جامعه وجود دارد، لیکن ماهیت آن تدریجا" تغییر یافته است</a:t>
            </a:r>
            <a:r>
              <a:rPr lang="fa-IR" sz="2800" dirty="0" smtClean="0">
                <a:solidFill>
                  <a:schemeClr val="tx1"/>
                </a:solidFill>
                <a:cs typeface="B Yekan" pitchFamily="2" charset="-78"/>
              </a:rPr>
              <a:t>.</a:t>
            </a:r>
            <a:r>
              <a:rPr lang="en-US" sz="2800" dirty="0" smtClean="0">
                <a:solidFill>
                  <a:schemeClr val="tx1"/>
                </a:solidFill>
                <a:cs typeface="B Yekan" pitchFamily="2" charset="-78"/>
              </a:rPr>
              <a:t/>
            </a:r>
            <a:br>
              <a:rPr lang="en-US" sz="2800" dirty="0" smtClean="0">
                <a:solidFill>
                  <a:schemeClr val="tx1"/>
                </a:solidFill>
                <a:cs typeface="B Yekan" pitchFamily="2" charset="-78"/>
              </a:rPr>
            </a:br>
            <a:r>
              <a:rPr lang="fa-IR" sz="2800" dirty="0">
                <a:solidFill>
                  <a:schemeClr val="tx1"/>
                </a:solidFill>
                <a:cs typeface="B Yekan" pitchFamily="2" charset="-78"/>
              </a:rPr>
              <a:t/>
            </a:r>
            <a:br>
              <a:rPr lang="fa-IR" sz="2800" dirty="0">
                <a:solidFill>
                  <a:schemeClr val="tx1"/>
                </a:solidFill>
                <a:cs typeface="B Yekan" pitchFamily="2" charset="-78"/>
              </a:rPr>
            </a:br>
            <a:r>
              <a:rPr lang="fa-IR" sz="2800" dirty="0">
                <a:solidFill>
                  <a:schemeClr val="tx1"/>
                </a:solidFill>
                <a:cs typeface="B Yekan" pitchFamily="2" charset="-78"/>
              </a:rPr>
              <a:t>در زمان نگارش کتاب شناخت و علائق انسانی چنین می نمود که نظریه شناخت بر نظریه اجتماعی استوار باشد، یعنی اشکال سه گانه شناخت منطبق با سه ویژگی اصلی حیات اجتماعی، که عبارت از:</a:t>
            </a:r>
            <a:br>
              <a:rPr lang="fa-IR" sz="2800" dirty="0">
                <a:solidFill>
                  <a:schemeClr val="tx1"/>
                </a:solidFill>
                <a:cs typeface="B Yekan" pitchFamily="2" charset="-78"/>
              </a:rPr>
            </a:br>
            <a:r>
              <a:rPr lang="fa-IR" sz="2800" dirty="0">
                <a:solidFill>
                  <a:schemeClr val="tx1"/>
                </a:solidFill>
                <a:cs typeface="B Yekan" pitchFamily="2" charset="-78"/>
              </a:rPr>
              <a:t>1- کار</a:t>
            </a:r>
            <a:br>
              <a:rPr lang="fa-IR" sz="2800" dirty="0">
                <a:solidFill>
                  <a:schemeClr val="tx1"/>
                </a:solidFill>
                <a:cs typeface="B Yekan" pitchFamily="2" charset="-78"/>
              </a:rPr>
            </a:br>
            <a:r>
              <a:rPr lang="fa-IR" sz="2800" dirty="0">
                <a:solidFill>
                  <a:schemeClr val="tx1"/>
                </a:solidFill>
                <a:cs typeface="B Yekan" pitchFamily="2" charset="-78"/>
              </a:rPr>
              <a:t>2- کنش متقابل</a:t>
            </a:r>
            <a:br>
              <a:rPr lang="fa-IR" sz="2800" dirty="0">
                <a:solidFill>
                  <a:schemeClr val="tx1"/>
                </a:solidFill>
                <a:cs typeface="B Yekan" pitchFamily="2" charset="-78"/>
              </a:rPr>
            </a:br>
            <a:r>
              <a:rPr lang="fa-IR" sz="2800" dirty="0">
                <a:solidFill>
                  <a:schemeClr val="tx1"/>
                </a:solidFill>
                <a:cs typeface="B Yekan" pitchFamily="2" charset="-78"/>
              </a:rPr>
              <a:t>3- سلطه</a:t>
            </a:r>
            <a:br>
              <a:rPr lang="fa-IR" sz="2800" dirty="0">
                <a:solidFill>
                  <a:schemeClr val="tx1"/>
                </a:solidFill>
                <a:cs typeface="B Yekan" pitchFamily="2" charset="-78"/>
              </a:rPr>
            </a:br>
            <a:r>
              <a:rPr lang="fa-IR" sz="2800" dirty="0">
                <a:solidFill>
                  <a:schemeClr val="tx1"/>
                </a:solidFill>
                <a:cs typeface="B Yekan" pitchFamily="2" charset="-78"/>
              </a:rPr>
              <a:t>در دوره بعدی تلاش برای تدوین نظریه شناخت نو گذاشته باشد و هابر ماس نظریه ای درباره حقیقت مطرح می کند که نه در جامعه بلکه در زبان به </a:t>
            </a:r>
            <a:r>
              <a:rPr lang="fa-IR" sz="2800" b="1" dirty="0">
                <a:solidFill>
                  <a:srgbClr val="FF0000"/>
                </a:solidFill>
                <a:cs typeface="B Yekan" pitchFamily="2" charset="-78"/>
              </a:rPr>
              <a:t>عنوان خصیصه عمومی </a:t>
            </a:r>
            <a:r>
              <a:rPr lang="fa-IR" sz="2800" dirty="0">
                <a:solidFill>
                  <a:schemeClr val="tx1"/>
                </a:solidFill>
                <a:cs typeface="B Yekan" pitchFamily="2" charset="-78"/>
              </a:rPr>
              <a:t>ریشه دارد</a:t>
            </a:r>
            <a:r>
              <a:rPr lang="fa-IR" sz="2800" dirty="0" smtClean="0">
                <a:solidFill>
                  <a:schemeClr val="tx1"/>
                </a:solidFill>
                <a:cs typeface="B Yekan" pitchFamily="2" charset="-78"/>
              </a:rPr>
              <a:t>.</a:t>
            </a:r>
            <a:r>
              <a:rPr lang="en-US" sz="2800" dirty="0" smtClean="0">
                <a:solidFill>
                  <a:schemeClr val="tx1"/>
                </a:solidFill>
                <a:cs typeface="B Yekan" pitchFamily="2" charset="-78"/>
              </a:rPr>
              <a:t/>
            </a:r>
            <a:br>
              <a:rPr lang="en-US" sz="2800" dirty="0" smtClean="0">
                <a:solidFill>
                  <a:schemeClr val="tx1"/>
                </a:solidFill>
                <a:cs typeface="B Yekan" pitchFamily="2" charset="-78"/>
              </a:rPr>
            </a:br>
            <a:r>
              <a:rPr lang="en-US" sz="2800" dirty="0" smtClean="0">
                <a:solidFill>
                  <a:schemeClr val="tx1"/>
                </a:solidFill>
                <a:cs typeface="B Yekan" pitchFamily="2" charset="-78"/>
              </a:rPr>
              <a:t/>
            </a:r>
            <a:br>
              <a:rPr lang="en-US" sz="2800" dirty="0" smtClean="0">
                <a:solidFill>
                  <a:schemeClr val="tx1"/>
                </a:solidFill>
                <a:cs typeface="B Yekan" pitchFamily="2" charset="-78"/>
              </a:rPr>
            </a:br>
            <a:endParaRPr lang="en-US" sz="2800" dirty="0">
              <a:solidFill>
                <a:schemeClr val="tx1"/>
              </a:solidFill>
              <a:cs typeface="B Yekan" pitchFamily="2" charset="-78"/>
            </a:endParaRPr>
          </a:p>
        </p:txBody>
      </p:sp>
    </p:spTree>
    <p:extLst>
      <p:ext uri="{BB962C8B-B14F-4D97-AF65-F5344CB8AC3E}">
        <p14:creationId xmlns:p14="http://schemas.microsoft.com/office/powerpoint/2010/main" val="12601665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6705600"/>
          </a:xfrm>
        </p:spPr>
        <p:txBody>
          <a:bodyPr>
            <a:noAutofit/>
          </a:bodyPr>
          <a:lstStyle/>
          <a:p>
            <a:pPr algn="r" rtl="1"/>
            <a:r>
              <a:rPr lang="fa-IR" sz="3600" b="1" dirty="0">
                <a:solidFill>
                  <a:srgbClr val="FF0000"/>
                </a:solidFill>
                <a:cs typeface="B Yekan" pitchFamily="2" charset="-78"/>
              </a:rPr>
              <a:t>در تازه ترین اثر هابر ماس، </a:t>
            </a:r>
            <a:r>
              <a:rPr lang="fa-IR" sz="3600" dirty="0">
                <a:solidFill>
                  <a:schemeClr val="tx1"/>
                </a:solidFill>
                <a:cs typeface="B Yekan" pitchFamily="2" charset="-78"/>
              </a:rPr>
              <a:t>اثر </a:t>
            </a:r>
            <a:r>
              <a:rPr lang="fa-IR" sz="3600" b="1" dirty="0">
                <a:solidFill>
                  <a:srgbClr val="FF0000"/>
                </a:solidFill>
                <a:cs typeface="B Yekan" pitchFamily="2" charset="-78"/>
              </a:rPr>
              <a:t>عظیم دو جلدی </a:t>
            </a:r>
            <a:r>
              <a:rPr lang="fa-IR" sz="3600" dirty="0">
                <a:solidFill>
                  <a:schemeClr val="tx1"/>
                </a:solidFill>
                <a:cs typeface="B Yekan" pitchFamily="2" charset="-78"/>
              </a:rPr>
              <a:t>درباره نظریه </a:t>
            </a:r>
            <a:r>
              <a:rPr lang="fa-IR" sz="3600" b="1" dirty="0">
                <a:solidFill>
                  <a:srgbClr val="FF0000"/>
                </a:solidFill>
                <a:cs typeface="B Yekan" pitchFamily="2" charset="-78"/>
              </a:rPr>
              <a:t>کنش ارتباطی</a:t>
            </a:r>
            <a:r>
              <a:rPr lang="fa-IR" sz="3600" dirty="0">
                <a:solidFill>
                  <a:schemeClr val="tx1"/>
                </a:solidFill>
                <a:cs typeface="B Yekan" pitchFamily="2" charset="-78"/>
              </a:rPr>
              <a:t>، با توجه به اعتقاد او به </a:t>
            </a:r>
            <a:r>
              <a:rPr lang="fa-IR" sz="3600" b="1" dirty="0">
                <a:solidFill>
                  <a:srgbClr val="FF0000"/>
                </a:solidFill>
                <a:cs typeface="B Yekan" pitchFamily="2" charset="-78"/>
              </a:rPr>
              <a:t>تز جهان </a:t>
            </a:r>
            <a:r>
              <a:rPr lang="fa-IR" sz="3600" dirty="0">
                <a:solidFill>
                  <a:schemeClr val="tx1"/>
                </a:solidFill>
                <a:cs typeface="B Yekan" pitchFamily="2" charset="-78"/>
              </a:rPr>
              <a:t>شمول بودن، نوعی تداوم اساسی در اندیشه او مشهود است. هدف هابر ماس آن گونه که در مقدمه شرح می دهد، عبارت </a:t>
            </a:r>
            <a:r>
              <a:rPr lang="fa-IR" sz="3600" dirty="0" smtClean="0">
                <a:solidFill>
                  <a:schemeClr val="tx1"/>
                </a:solidFill>
                <a:cs typeface="B Yekan" pitchFamily="2" charset="-78"/>
              </a:rPr>
              <a:t>است</a:t>
            </a:r>
            <a:r>
              <a:rPr lang="en-US" sz="3600" dirty="0" smtClean="0">
                <a:solidFill>
                  <a:schemeClr val="tx1"/>
                </a:solidFill>
                <a:cs typeface="B Yekan" pitchFamily="2" charset="-78"/>
              </a:rPr>
              <a:t>:</a:t>
            </a:r>
            <a:r>
              <a:rPr lang="fa-IR" sz="3600" dirty="0">
                <a:solidFill>
                  <a:schemeClr val="tx1"/>
                </a:solidFill>
                <a:cs typeface="B Yekan" pitchFamily="2" charset="-78"/>
              </a:rPr>
              <a:t/>
            </a:r>
            <a:br>
              <a:rPr lang="fa-IR" sz="3600" dirty="0">
                <a:solidFill>
                  <a:schemeClr val="tx1"/>
                </a:solidFill>
                <a:cs typeface="B Yekan" pitchFamily="2" charset="-78"/>
              </a:rPr>
            </a:br>
            <a:r>
              <a:rPr lang="fa-IR" sz="3600" dirty="0">
                <a:solidFill>
                  <a:schemeClr val="tx1"/>
                </a:solidFill>
                <a:cs typeface="B Yekan" pitchFamily="2" charset="-78"/>
              </a:rPr>
              <a:t>الف) توضيح مفهوم عقلانیت،</a:t>
            </a:r>
            <a:br>
              <a:rPr lang="fa-IR" sz="3600" dirty="0">
                <a:solidFill>
                  <a:schemeClr val="tx1"/>
                </a:solidFill>
                <a:cs typeface="B Yekan" pitchFamily="2" charset="-78"/>
              </a:rPr>
            </a:br>
            <a:r>
              <a:rPr lang="fa-IR" sz="3600" dirty="0">
                <a:solidFill>
                  <a:schemeClr val="tx1"/>
                </a:solidFill>
                <a:cs typeface="B Yekan" pitchFamily="2" charset="-78"/>
              </a:rPr>
              <a:t>ب) ترکیب این مفهوم با دیدی تکاملی برای یافتن فهمی نو در جهان،</a:t>
            </a:r>
            <a:br>
              <a:rPr lang="fa-IR" sz="3600" dirty="0">
                <a:solidFill>
                  <a:schemeClr val="tx1"/>
                </a:solidFill>
                <a:cs typeface="B Yekan" pitchFamily="2" charset="-78"/>
              </a:rPr>
            </a:br>
            <a:r>
              <a:rPr lang="fa-IR" sz="3600" dirty="0">
                <a:solidFill>
                  <a:schemeClr val="tx1"/>
                </a:solidFill>
                <a:cs typeface="B Yekan" pitchFamily="2" charset="-78"/>
              </a:rPr>
              <a:t>ج) نشان دادن پیوند درونی نظریه عقلانیت و نظریه جامعه در دو سطح فرانظری و روش شناختی.</a:t>
            </a:r>
            <a:br>
              <a:rPr lang="fa-IR" sz="3600" dirty="0">
                <a:solidFill>
                  <a:schemeClr val="tx1"/>
                </a:solidFill>
                <a:cs typeface="B Yekan" pitchFamily="2" charset="-78"/>
              </a:rPr>
            </a:br>
            <a:endParaRPr lang="en-US" sz="3600" dirty="0">
              <a:solidFill>
                <a:schemeClr val="tx1"/>
              </a:solidFill>
              <a:cs typeface="B Yekan" pitchFamily="2" charset="-78"/>
            </a:endParaRPr>
          </a:p>
        </p:txBody>
      </p:sp>
    </p:spTree>
    <p:extLst>
      <p:ext uri="{BB962C8B-B14F-4D97-AF65-F5344CB8AC3E}">
        <p14:creationId xmlns:p14="http://schemas.microsoft.com/office/powerpoint/2010/main" val="7592189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763000" cy="6629400"/>
          </a:xfrm>
        </p:spPr>
        <p:txBody>
          <a:bodyPr>
            <a:noAutofit/>
          </a:bodyPr>
          <a:lstStyle/>
          <a:p>
            <a:pPr algn="r" rtl="1"/>
            <a:r>
              <a:rPr lang="en-US" sz="3200" dirty="0" smtClean="0">
                <a:solidFill>
                  <a:schemeClr val="tx1"/>
                </a:solidFill>
                <a:cs typeface="B Yekan" pitchFamily="2" charset="-78"/>
              </a:rPr>
              <a:t/>
            </a:r>
            <a:br>
              <a:rPr lang="en-US" sz="3200" dirty="0" smtClean="0">
                <a:solidFill>
                  <a:schemeClr val="tx1"/>
                </a:solidFill>
                <a:cs typeface="B Yekan" pitchFamily="2" charset="-78"/>
              </a:rPr>
            </a:br>
            <a:r>
              <a:rPr lang="fa-IR" sz="3200" dirty="0" smtClean="0">
                <a:solidFill>
                  <a:schemeClr val="tx1"/>
                </a:solidFill>
                <a:cs typeface="B Yekan" pitchFamily="2" charset="-78"/>
              </a:rPr>
              <a:t/>
            </a:r>
            <a:br>
              <a:rPr lang="fa-IR" sz="3200" dirty="0" smtClean="0">
                <a:solidFill>
                  <a:schemeClr val="tx1"/>
                </a:solidFill>
                <a:cs typeface="B Yekan" pitchFamily="2" charset="-78"/>
              </a:rPr>
            </a:br>
            <a:r>
              <a:rPr lang="fa-IR" sz="3200" dirty="0">
                <a:solidFill>
                  <a:schemeClr val="tx1"/>
                </a:solidFill>
                <a:cs typeface="B Yekan" pitchFamily="2" charset="-78"/>
              </a:rPr>
              <a:t/>
            </a:r>
            <a:br>
              <a:rPr lang="fa-IR" sz="3200" dirty="0">
                <a:solidFill>
                  <a:schemeClr val="tx1"/>
                </a:solidFill>
                <a:cs typeface="B Yekan" pitchFamily="2" charset="-78"/>
              </a:rPr>
            </a:br>
            <a:r>
              <a:rPr lang="fa-IR" sz="3200" dirty="0" smtClean="0">
                <a:solidFill>
                  <a:schemeClr val="tx1"/>
                </a:solidFill>
                <a:cs typeface="B Yekan" pitchFamily="2" charset="-78"/>
              </a:rPr>
              <a:t>هابر </a:t>
            </a:r>
            <a:r>
              <a:rPr lang="fa-IR" sz="3200" dirty="0">
                <a:solidFill>
                  <a:schemeClr val="tx1"/>
                </a:solidFill>
                <a:cs typeface="B Yekan" pitchFamily="2" charset="-78"/>
              </a:rPr>
              <a:t>ماس در بخشی دیگر از اندیشه خویش بر تفکیک </a:t>
            </a:r>
            <a:r>
              <a:rPr lang="fa-IR" sz="3200" dirty="0" smtClean="0">
                <a:solidFill>
                  <a:schemeClr val="tx1"/>
                </a:solidFill>
                <a:cs typeface="B Yekan" pitchFamily="2" charset="-78"/>
              </a:rPr>
              <a:t>چهار </a:t>
            </a:r>
            <a:r>
              <a:rPr lang="fa-IR" sz="3200" dirty="0">
                <a:solidFill>
                  <a:schemeClr val="tx1"/>
                </a:solidFill>
                <a:cs typeface="B Yekan" pitchFamily="2" charset="-78"/>
              </a:rPr>
              <a:t>نوع </a:t>
            </a:r>
            <a:r>
              <a:rPr lang="fa-IR" sz="3200" dirty="0">
                <a:solidFill>
                  <a:srgbClr val="FF0000"/>
                </a:solidFill>
                <a:cs typeface="B Yekan" pitchFamily="2" charset="-78"/>
              </a:rPr>
              <a:t>گرایش بحرانی </a:t>
            </a:r>
            <a:r>
              <a:rPr lang="fa-IR" sz="3200" dirty="0">
                <a:solidFill>
                  <a:schemeClr val="tx1"/>
                </a:solidFill>
                <a:cs typeface="B Yekan" pitchFamily="2" charset="-78"/>
              </a:rPr>
              <a:t>در جامعه سرمایه داری پرداخت: </a:t>
            </a:r>
            <a:r>
              <a:rPr lang="fa-IR" sz="3600" dirty="0" smtClean="0">
                <a:solidFill>
                  <a:schemeClr val="tx1"/>
                </a:solidFill>
                <a:cs typeface="B Yekan" pitchFamily="2" charset="-78"/>
              </a:rPr>
              <a:t/>
            </a:r>
            <a:br>
              <a:rPr lang="fa-IR" sz="3600" dirty="0" smtClean="0">
                <a:solidFill>
                  <a:schemeClr val="tx1"/>
                </a:solidFill>
                <a:cs typeface="B Yekan" pitchFamily="2" charset="-78"/>
              </a:rPr>
            </a:br>
            <a:r>
              <a:rPr lang="fa-IR" sz="3600" dirty="0" smtClean="0">
                <a:solidFill>
                  <a:schemeClr val="tx1"/>
                </a:solidFill>
                <a:cs typeface="B Yekan" pitchFamily="2" charset="-78"/>
              </a:rPr>
              <a:t>1- بحران اقتصادی</a:t>
            </a:r>
            <a:br>
              <a:rPr lang="fa-IR" sz="3600" dirty="0" smtClean="0">
                <a:solidFill>
                  <a:schemeClr val="tx1"/>
                </a:solidFill>
                <a:cs typeface="B Yekan" pitchFamily="2" charset="-78"/>
              </a:rPr>
            </a:br>
            <a:r>
              <a:rPr lang="fa-IR" sz="3600" dirty="0" smtClean="0">
                <a:solidFill>
                  <a:schemeClr val="tx1"/>
                </a:solidFill>
                <a:cs typeface="B Yekan" pitchFamily="2" charset="-78"/>
              </a:rPr>
              <a:t/>
            </a:r>
            <a:br>
              <a:rPr lang="fa-IR" sz="3600" dirty="0" smtClean="0">
                <a:solidFill>
                  <a:schemeClr val="tx1"/>
                </a:solidFill>
                <a:cs typeface="B Yekan" pitchFamily="2" charset="-78"/>
              </a:rPr>
            </a:br>
            <a:r>
              <a:rPr lang="fa-IR" sz="3600" dirty="0" smtClean="0">
                <a:solidFill>
                  <a:schemeClr val="tx1"/>
                </a:solidFill>
                <a:cs typeface="B Yekan" pitchFamily="2" charset="-78"/>
              </a:rPr>
              <a:t>2-بحران عقلانیت</a:t>
            </a:r>
            <a:br>
              <a:rPr lang="fa-IR" sz="3600" dirty="0" smtClean="0">
                <a:solidFill>
                  <a:schemeClr val="tx1"/>
                </a:solidFill>
                <a:cs typeface="B Yekan" pitchFamily="2" charset="-78"/>
              </a:rPr>
            </a:br>
            <a:r>
              <a:rPr lang="fa-IR" sz="3600" dirty="0" smtClean="0">
                <a:solidFill>
                  <a:schemeClr val="tx1"/>
                </a:solidFill>
                <a:cs typeface="B Yekan" pitchFamily="2" charset="-78"/>
              </a:rPr>
              <a:t/>
            </a:r>
            <a:br>
              <a:rPr lang="fa-IR" sz="3600" dirty="0" smtClean="0">
                <a:solidFill>
                  <a:schemeClr val="tx1"/>
                </a:solidFill>
                <a:cs typeface="B Yekan" pitchFamily="2" charset="-78"/>
              </a:rPr>
            </a:br>
            <a:r>
              <a:rPr lang="fa-IR" sz="3600" dirty="0" smtClean="0">
                <a:solidFill>
                  <a:schemeClr val="tx1"/>
                </a:solidFill>
                <a:cs typeface="B Yekan" pitchFamily="2" charset="-78"/>
              </a:rPr>
              <a:t>3- بحران مشروعیت</a:t>
            </a:r>
            <a:br>
              <a:rPr lang="fa-IR" sz="3600" dirty="0" smtClean="0">
                <a:solidFill>
                  <a:schemeClr val="tx1"/>
                </a:solidFill>
                <a:cs typeface="B Yekan" pitchFamily="2" charset="-78"/>
              </a:rPr>
            </a:br>
            <a:r>
              <a:rPr lang="fa-IR" sz="3600" dirty="0" smtClean="0">
                <a:solidFill>
                  <a:schemeClr val="tx1"/>
                </a:solidFill>
                <a:cs typeface="B Yekan" pitchFamily="2" charset="-78"/>
              </a:rPr>
              <a:t/>
            </a:r>
            <a:br>
              <a:rPr lang="fa-IR" sz="3600" dirty="0" smtClean="0">
                <a:solidFill>
                  <a:schemeClr val="tx1"/>
                </a:solidFill>
                <a:cs typeface="B Yekan" pitchFamily="2" charset="-78"/>
              </a:rPr>
            </a:br>
            <a:r>
              <a:rPr lang="fa-IR" sz="3600" dirty="0" smtClean="0">
                <a:solidFill>
                  <a:schemeClr val="tx1"/>
                </a:solidFill>
                <a:cs typeface="B Yekan" pitchFamily="2" charset="-78"/>
              </a:rPr>
              <a:t>4- بحران انگیزشی</a:t>
            </a:r>
            <a:r>
              <a:rPr lang="en-US" sz="3600" dirty="0" smtClean="0">
                <a:solidFill>
                  <a:schemeClr val="tx1"/>
                </a:solidFill>
                <a:cs typeface="B Yekan" pitchFamily="2" charset="-78"/>
              </a:rPr>
              <a:t/>
            </a:r>
            <a:br>
              <a:rPr lang="en-US" sz="3600" dirty="0" smtClean="0">
                <a:solidFill>
                  <a:schemeClr val="tx1"/>
                </a:solidFill>
                <a:cs typeface="B Yekan" pitchFamily="2" charset="-78"/>
              </a:rPr>
            </a:br>
            <a:r>
              <a:rPr lang="en-US" sz="3600" dirty="0">
                <a:solidFill>
                  <a:schemeClr val="tx1"/>
                </a:solidFill>
                <a:cs typeface="B Yekan" pitchFamily="2" charset="-78"/>
              </a:rPr>
              <a:t/>
            </a:r>
            <a:br>
              <a:rPr lang="en-US" sz="3600" dirty="0">
                <a:solidFill>
                  <a:schemeClr val="tx1"/>
                </a:solidFill>
                <a:cs typeface="B Yekan" pitchFamily="2" charset="-78"/>
              </a:rPr>
            </a:br>
            <a:r>
              <a:rPr lang="en-US" sz="3600" dirty="0" smtClean="0">
                <a:solidFill>
                  <a:schemeClr val="tx1"/>
                </a:solidFill>
                <a:cs typeface="B Yekan" pitchFamily="2" charset="-78"/>
              </a:rPr>
              <a:t/>
            </a:r>
            <a:br>
              <a:rPr lang="en-US" sz="3600" dirty="0" smtClean="0">
                <a:solidFill>
                  <a:schemeClr val="tx1"/>
                </a:solidFill>
                <a:cs typeface="B Yekan" pitchFamily="2" charset="-78"/>
              </a:rPr>
            </a:br>
            <a:r>
              <a:rPr lang="en-US" sz="3600" dirty="0" smtClean="0">
                <a:solidFill>
                  <a:schemeClr val="tx1"/>
                </a:solidFill>
                <a:cs typeface="B Yekan" pitchFamily="2" charset="-78"/>
              </a:rPr>
              <a:t/>
            </a:r>
            <a:br>
              <a:rPr lang="en-US" sz="3600" dirty="0" smtClean="0">
                <a:solidFill>
                  <a:schemeClr val="tx1"/>
                </a:solidFill>
                <a:cs typeface="B Yekan" pitchFamily="2" charset="-78"/>
              </a:rPr>
            </a:br>
            <a:endParaRPr lang="en-US" sz="3600" dirty="0">
              <a:solidFill>
                <a:schemeClr val="tx1"/>
              </a:solidFill>
              <a:cs typeface="B Yekan" pitchFamily="2" charset="-78"/>
            </a:endParaRPr>
          </a:p>
        </p:txBody>
      </p:sp>
    </p:spTree>
    <p:extLst>
      <p:ext uri="{BB962C8B-B14F-4D97-AF65-F5344CB8AC3E}">
        <p14:creationId xmlns:p14="http://schemas.microsoft.com/office/powerpoint/2010/main" val="128323323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839200" cy="6553200"/>
          </a:xfrm>
        </p:spPr>
        <p:txBody>
          <a:bodyPr>
            <a:noAutofit/>
          </a:bodyPr>
          <a:lstStyle/>
          <a:p>
            <a:pPr algn="r" rtl="1"/>
            <a:r>
              <a:rPr lang="fa-IR" sz="3200" b="1" dirty="0">
                <a:solidFill>
                  <a:srgbClr val="FF0000"/>
                </a:solidFill>
                <a:cs typeface="B Yekan" pitchFamily="2" charset="-78"/>
              </a:rPr>
              <a:t>ادعای هابر ماس </a:t>
            </a:r>
            <a:r>
              <a:rPr lang="fa-IR" sz="3200" dirty="0">
                <a:solidFill>
                  <a:schemeClr val="tx1"/>
                </a:solidFill>
                <a:cs typeface="B Yekan" pitchFamily="2" charset="-78"/>
              </a:rPr>
              <a:t>این است که منشأ </a:t>
            </a:r>
            <a:r>
              <a:rPr lang="fa-IR" sz="3200" b="1" dirty="0">
                <a:solidFill>
                  <a:srgbClr val="FF0000"/>
                </a:solidFill>
                <a:cs typeface="B Yekan" pitchFamily="2" charset="-78"/>
              </a:rPr>
              <a:t>و تکامل زندگی انسانی</a:t>
            </a:r>
            <a:r>
              <a:rPr lang="fa-IR" sz="3200" dirty="0">
                <a:solidFill>
                  <a:schemeClr val="tx1"/>
                </a:solidFill>
                <a:cs typeface="B Yekan" pitchFamily="2" charset="-78"/>
              </a:rPr>
              <a:t> به معنای خاص آن متکی </a:t>
            </a:r>
            <a:r>
              <a:rPr lang="fa-IR" sz="3200" b="1" dirty="0">
                <a:solidFill>
                  <a:srgbClr val="FF0000"/>
                </a:solidFill>
                <a:cs typeface="B Yekan" pitchFamily="2" charset="-78"/>
              </a:rPr>
              <a:t>بر دو عنصر است </a:t>
            </a:r>
            <a:r>
              <a:rPr lang="fa-IR" sz="3200" dirty="0" smtClean="0">
                <a:solidFill>
                  <a:schemeClr val="tx1"/>
                </a:solidFill>
                <a:cs typeface="B Yekan" pitchFamily="2" charset="-78"/>
              </a:rPr>
              <a:t>:</a:t>
            </a:r>
            <a:r>
              <a:rPr lang="en-US" sz="3200" dirty="0" smtClean="0">
                <a:solidFill>
                  <a:schemeClr val="tx1"/>
                </a:solidFill>
                <a:cs typeface="B Yekan" pitchFamily="2" charset="-78"/>
              </a:rPr>
              <a:t/>
            </a:r>
            <a:br>
              <a:rPr lang="en-US" sz="3200" dirty="0" smtClean="0">
                <a:solidFill>
                  <a:schemeClr val="tx1"/>
                </a:solidFill>
                <a:cs typeface="B Yekan" pitchFamily="2" charset="-78"/>
              </a:rPr>
            </a:br>
            <a:r>
              <a:rPr lang="fa-IR" sz="3200" dirty="0" smtClean="0">
                <a:solidFill>
                  <a:schemeClr val="tx1"/>
                </a:solidFill>
                <a:cs typeface="B Yekan" pitchFamily="2" charset="-78"/>
              </a:rPr>
              <a:t/>
            </a:r>
            <a:br>
              <a:rPr lang="fa-IR" sz="3200" dirty="0" smtClean="0">
                <a:solidFill>
                  <a:schemeClr val="tx1"/>
                </a:solidFill>
                <a:cs typeface="B Yekan" pitchFamily="2" charset="-78"/>
              </a:rPr>
            </a:br>
            <a:r>
              <a:rPr lang="fa-IR" sz="3200" dirty="0" smtClean="0">
                <a:solidFill>
                  <a:schemeClr val="tx1"/>
                </a:solidFill>
                <a:cs typeface="B Yekan" pitchFamily="2" charset="-78"/>
              </a:rPr>
              <a:t>1- </a:t>
            </a:r>
            <a:r>
              <a:rPr lang="fa-IR" sz="3200" dirty="0">
                <a:solidFill>
                  <a:schemeClr val="tx1"/>
                </a:solidFill>
                <a:cs typeface="B Yekan" pitchFamily="2" charset="-78"/>
              </a:rPr>
              <a:t>کار </a:t>
            </a:r>
            <a:r>
              <a:rPr lang="fa-IR" sz="3200" dirty="0" smtClean="0">
                <a:solidFill>
                  <a:schemeClr val="tx1"/>
                </a:solidFill>
                <a:cs typeface="B Yekan" pitchFamily="2" charset="-78"/>
              </a:rPr>
              <a:t>اجتماعی     2-زبان</a:t>
            </a:r>
            <a:br>
              <a:rPr lang="fa-IR" sz="3200" dirty="0" smtClean="0">
                <a:solidFill>
                  <a:schemeClr val="tx1"/>
                </a:solidFill>
                <a:cs typeface="B Yekan" pitchFamily="2" charset="-78"/>
              </a:rPr>
            </a:br>
            <a:r>
              <a:rPr lang="fa-IR" sz="3200" dirty="0" smtClean="0">
                <a:solidFill>
                  <a:schemeClr val="tx1"/>
                </a:solidFill>
                <a:cs typeface="B Yekan" pitchFamily="2" charset="-78"/>
              </a:rPr>
              <a:t>که </a:t>
            </a:r>
            <a:r>
              <a:rPr lang="fa-IR" sz="3200" dirty="0">
                <a:solidFill>
                  <a:schemeClr val="tx1"/>
                </a:solidFill>
                <a:cs typeface="B Yekan" pitchFamily="2" charset="-78"/>
              </a:rPr>
              <a:t>قابل فرو کاستن به یکدیگر نیستند، در حالی که مارکس، گرچه مسائل مربوط به نظریه زبان شناسی را چندان جدی مورد بحث قرار نداده است، </a:t>
            </a:r>
            <a:r>
              <a:rPr lang="fa-IR" sz="3200" dirty="0" smtClean="0">
                <a:solidFill>
                  <a:schemeClr val="tx1"/>
                </a:solidFill>
                <a:cs typeface="B Yekan" pitchFamily="2" charset="-78"/>
              </a:rPr>
              <a:t>انسان بروحدت </a:t>
            </a:r>
            <a:r>
              <a:rPr lang="fa-IR" sz="3200" dirty="0">
                <a:solidFill>
                  <a:schemeClr val="tx1"/>
                </a:solidFill>
                <a:cs typeface="B Yekan" pitchFamily="2" charset="-78"/>
              </a:rPr>
              <a:t>فعالیت مادی - اجتماعی و زبان تأکید داشته است و از آن دفاع می کند.</a:t>
            </a:r>
            <a:br>
              <a:rPr lang="fa-IR" sz="3200" dirty="0">
                <a:solidFill>
                  <a:schemeClr val="tx1"/>
                </a:solidFill>
                <a:cs typeface="B Yekan" pitchFamily="2" charset="-78"/>
              </a:rPr>
            </a:br>
            <a:r>
              <a:rPr lang="fa-IR" sz="3200" dirty="0">
                <a:solidFill>
                  <a:schemeClr val="tx1"/>
                </a:solidFill>
                <a:cs typeface="B Yekan" pitchFamily="2" charset="-78"/>
              </a:rPr>
              <a:t>انگلیس (همین طور </a:t>
            </a:r>
            <a:r>
              <a:rPr lang="fa-IR" sz="3200" dirty="0" smtClean="0">
                <a:solidFill>
                  <a:schemeClr val="tx1"/>
                </a:solidFill>
                <a:cs typeface="B Yekan" pitchFamily="2" charset="-78"/>
              </a:rPr>
              <a:t>بعدها </a:t>
            </a:r>
            <a:r>
              <a:rPr lang="fa-IR" sz="3200" dirty="0">
                <a:solidFill>
                  <a:schemeClr val="tx1"/>
                </a:solidFill>
                <a:cs typeface="B Yekan" pitchFamily="2" charset="-78"/>
              </a:rPr>
              <a:t>لوكاچ) معتقد بود که زبان از کار نشأت می گیرد</a:t>
            </a:r>
            <a:r>
              <a:rPr lang="fa-IR" sz="3200" dirty="0" smtClean="0">
                <a:solidFill>
                  <a:schemeClr val="tx1"/>
                </a:solidFill>
                <a:cs typeface="B Yekan" pitchFamily="2" charset="-78"/>
              </a:rPr>
              <a:t>.</a:t>
            </a:r>
            <a:br>
              <a:rPr lang="fa-IR" sz="3200" dirty="0" smtClean="0">
                <a:solidFill>
                  <a:schemeClr val="tx1"/>
                </a:solidFill>
                <a:cs typeface="B Yekan" pitchFamily="2" charset="-78"/>
              </a:rPr>
            </a:br>
            <a:r>
              <a:rPr lang="fa-IR" sz="3200" dirty="0" smtClean="0">
                <a:solidFill>
                  <a:schemeClr val="tx1"/>
                </a:solidFill>
                <a:cs typeface="B Yekan" pitchFamily="2" charset="-78"/>
              </a:rPr>
              <a:t>مفهوم </a:t>
            </a:r>
            <a:r>
              <a:rPr lang="fa-IR" sz="3200" dirty="0">
                <a:solidFill>
                  <a:schemeClr val="tx1"/>
                </a:solidFill>
                <a:cs typeface="B Yekan" pitchFamily="2" charset="-78"/>
              </a:rPr>
              <a:t>کار اجتماعی هابر ماس، مفهومی بنیادی است</a:t>
            </a:r>
            <a:r>
              <a:rPr lang="fa-IR" sz="3200" dirty="0" smtClean="0">
                <a:solidFill>
                  <a:schemeClr val="tx1"/>
                </a:solidFill>
                <a:cs typeface="B Yekan" pitchFamily="2" charset="-78"/>
              </a:rPr>
              <a:t>.</a:t>
            </a:r>
            <a:br>
              <a:rPr lang="fa-IR" sz="3200" dirty="0" smtClean="0">
                <a:solidFill>
                  <a:schemeClr val="tx1"/>
                </a:solidFill>
                <a:cs typeface="B Yekan" pitchFamily="2" charset="-78"/>
              </a:rPr>
            </a:br>
            <a:endParaRPr lang="en-US" sz="3200" dirty="0">
              <a:cs typeface="B Yekan" pitchFamily="2" charset="-78"/>
            </a:endParaRPr>
          </a:p>
        </p:txBody>
      </p:sp>
    </p:spTree>
    <p:extLst>
      <p:ext uri="{BB962C8B-B14F-4D97-AF65-F5344CB8AC3E}">
        <p14:creationId xmlns:p14="http://schemas.microsoft.com/office/powerpoint/2010/main" val="59983984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6705600"/>
          </a:xfrm>
        </p:spPr>
        <p:txBody>
          <a:bodyPr>
            <a:noAutofit/>
          </a:bodyPr>
          <a:lstStyle/>
          <a:p>
            <a:pPr algn="r" rtl="1"/>
            <a:r>
              <a:rPr lang="fa-IR" sz="3000" dirty="0">
                <a:solidFill>
                  <a:schemeClr val="tx1"/>
                </a:solidFill>
                <a:cs typeface="B Yekan" pitchFamily="2" charset="-78"/>
              </a:rPr>
              <a:t>ولی بعد با اظهار این نکته که ما برای توضیح کافی شیوه زندگی انسان همچنین به مفهوم سازمان مبتنی بر خانوار نیاز داریم، آن را مشروط می کند. </a:t>
            </a:r>
            <a:r>
              <a:rPr lang="fa-IR" sz="3000" dirty="0" smtClean="0">
                <a:solidFill>
                  <a:schemeClr val="tx1"/>
                </a:solidFill>
                <a:cs typeface="B Yekan" pitchFamily="2" charset="-78"/>
              </a:rPr>
              <a:t/>
            </a:r>
            <a:br>
              <a:rPr lang="fa-IR" sz="3000" dirty="0" smtClean="0">
                <a:solidFill>
                  <a:schemeClr val="tx1"/>
                </a:solidFill>
                <a:cs typeface="B Yekan" pitchFamily="2" charset="-78"/>
              </a:rPr>
            </a:br>
            <a:r>
              <a:rPr lang="fa-IR" sz="3000" dirty="0" smtClean="0">
                <a:solidFill>
                  <a:schemeClr val="tx1"/>
                </a:solidFill>
                <a:cs typeface="B Yekan" pitchFamily="2" charset="-78"/>
              </a:rPr>
              <a:t>دوم </a:t>
            </a:r>
            <a:r>
              <a:rPr lang="fa-IR" sz="3000" dirty="0">
                <a:solidFill>
                  <a:schemeClr val="tx1"/>
                </a:solidFill>
                <a:cs typeface="B Yekan" pitchFamily="2" charset="-78"/>
              </a:rPr>
              <a:t>این که قواعد کنش ارتباطی ( یعنی هنجارهای کنش) را نمی توان به قواعد کنش ابزاری تنزل داد و سرانجام، از آنجا که تولید و اجتماعی شدن، کار اجتماعی و توجه به جوانان، در بازتولید انواع آنها از اهمیت یکسانی برخورد دارند، ساختار اجتماعی مبتنی بر خانواده که هر دو وجه را در اختیار دارد</a:t>
            </a:r>
            <a:r>
              <a:rPr lang="fa-IR" sz="3000" dirty="0" smtClean="0">
                <a:solidFill>
                  <a:schemeClr val="tx1"/>
                </a:solidFill>
                <a:cs typeface="B Yekan" pitchFamily="2" charset="-78"/>
              </a:rPr>
              <a:t>.</a:t>
            </a:r>
            <a:br>
              <a:rPr lang="fa-IR" sz="3000" dirty="0" smtClean="0">
                <a:solidFill>
                  <a:schemeClr val="tx1"/>
                </a:solidFill>
                <a:cs typeface="B Yekan" pitchFamily="2" charset="-78"/>
              </a:rPr>
            </a:br>
            <a:r>
              <a:rPr lang="fa-IR" sz="3000" dirty="0" smtClean="0">
                <a:solidFill>
                  <a:schemeClr val="tx1"/>
                </a:solidFill>
                <a:cs typeface="B Yekan" pitchFamily="2" charset="-78"/>
              </a:rPr>
              <a:t> </a:t>
            </a:r>
            <a:r>
              <a:rPr lang="fa-IR" sz="3000" dirty="0">
                <a:solidFill>
                  <a:schemeClr val="tx1"/>
                </a:solidFill>
                <a:cs typeface="B Yekan" pitchFamily="2" charset="-78"/>
              </a:rPr>
              <a:t>نیز از اهمیت اساسی و زیر بنایی برخوردار است.</a:t>
            </a:r>
            <a:br>
              <a:rPr lang="fa-IR" sz="3000" dirty="0">
                <a:solidFill>
                  <a:schemeClr val="tx1"/>
                </a:solidFill>
                <a:cs typeface="B Yekan" pitchFamily="2" charset="-78"/>
              </a:rPr>
            </a:br>
            <a:r>
              <a:rPr lang="fa-IR" sz="3000" dirty="0">
                <a:solidFill>
                  <a:schemeClr val="tx1"/>
                </a:solidFill>
                <a:cs typeface="B Yekan" pitchFamily="2" charset="-78"/>
              </a:rPr>
              <a:t>هابر ماس یک استراتژی پژوهشی اتخاذ می کند که آن را ساختارگرایی تکوینی می </a:t>
            </a:r>
            <a:r>
              <a:rPr lang="fa-IR" sz="3000" dirty="0" smtClean="0">
                <a:solidFill>
                  <a:schemeClr val="tx1"/>
                </a:solidFill>
                <a:cs typeface="B Yekan" pitchFamily="2" charset="-78"/>
              </a:rPr>
              <a:t>نامد.</a:t>
            </a:r>
            <a:br>
              <a:rPr lang="fa-IR" sz="3000" dirty="0" smtClean="0">
                <a:solidFill>
                  <a:schemeClr val="tx1"/>
                </a:solidFill>
                <a:cs typeface="B Yekan" pitchFamily="2" charset="-78"/>
              </a:rPr>
            </a:br>
            <a:r>
              <a:rPr lang="fa-IR" sz="3000" dirty="0" smtClean="0">
                <a:solidFill>
                  <a:schemeClr val="tx1"/>
                </a:solidFill>
                <a:cs typeface="B Yekan" pitchFamily="2" charset="-78"/>
              </a:rPr>
              <a:t>این </a:t>
            </a:r>
            <a:r>
              <a:rPr lang="fa-IR" sz="3000" dirty="0">
                <a:solidFill>
                  <a:schemeClr val="tx1"/>
                </a:solidFill>
                <a:cs typeface="B Yekan" pitchFamily="2" charset="-78"/>
              </a:rPr>
              <a:t>رویکرد به وضوح متأثر از آرا و عقاید ژان پیاژه </a:t>
            </a:r>
            <a:r>
              <a:rPr lang="fa-IR" sz="3000" dirty="0" smtClean="0">
                <a:solidFill>
                  <a:schemeClr val="tx1"/>
                </a:solidFill>
                <a:cs typeface="B Yekan" pitchFamily="2" charset="-78"/>
              </a:rPr>
              <a:t>است. </a:t>
            </a:r>
            <a:r>
              <a:rPr lang="en-US" sz="3100" dirty="0" smtClean="0">
                <a:solidFill>
                  <a:schemeClr val="tx1"/>
                </a:solidFill>
                <a:cs typeface="B Yekan" pitchFamily="2" charset="-78"/>
              </a:rPr>
              <a:t/>
            </a:r>
            <a:br>
              <a:rPr lang="en-US" sz="3100" dirty="0" smtClean="0">
                <a:solidFill>
                  <a:schemeClr val="tx1"/>
                </a:solidFill>
                <a:cs typeface="B Yekan" pitchFamily="2" charset="-78"/>
              </a:rPr>
            </a:br>
            <a:r>
              <a:rPr lang="en-US" sz="3100" dirty="0">
                <a:solidFill>
                  <a:schemeClr val="tx1"/>
                </a:solidFill>
                <a:cs typeface="B Yekan" pitchFamily="2" charset="-78"/>
              </a:rPr>
              <a:t/>
            </a:r>
            <a:br>
              <a:rPr lang="en-US" sz="3100" dirty="0">
                <a:solidFill>
                  <a:schemeClr val="tx1"/>
                </a:solidFill>
                <a:cs typeface="B Yekan" pitchFamily="2" charset="-78"/>
              </a:rPr>
            </a:br>
            <a:endParaRPr lang="en-US" sz="3100" dirty="0">
              <a:solidFill>
                <a:schemeClr val="tx1"/>
              </a:solidFill>
              <a:cs typeface="B Yekan" pitchFamily="2" charset="-78"/>
            </a:endParaRPr>
          </a:p>
        </p:txBody>
      </p:sp>
    </p:spTree>
    <p:extLst>
      <p:ext uri="{BB962C8B-B14F-4D97-AF65-F5344CB8AC3E}">
        <p14:creationId xmlns:p14="http://schemas.microsoft.com/office/powerpoint/2010/main" val="309645310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629400"/>
          </a:xfrm>
        </p:spPr>
        <p:txBody>
          <a:bodyPr>
            <a:noAutofit/>
          </a:bodyPr>
          <a:lstStyle/>
          <a:p>
            <a:pPr algn="r" rtl="1"/>
            <a:r>
              <a:rPr lang="fa-IR" sz="3200" dirty="0">
                <a:solidFill>
                  <a:schemeClr val="tx1"/>
                </a:solidFill>
                <a:cs typeface="B Yekan" pitchFamily="2" charset="-78"/>
              </a:rPr>
              <a:t>اما باید خاطر نشان کرد که دغدغه ی اصلی هابرماس عبارت است از کشف برخی نقاط پیوند </a:t>
            </a:r>
            <a:r>
              <a:rPr lang="fa-IR" sz="3200" b="1" dirty="0">
                <a:solidFill>
                  <a:srgbClr val="FF0000"/>
                </a:solidFill>
                <a:cs typeface="B Yekan" pitchFamily="2" charset="-78"/>
              </a:rPr>
              <a:t>میان فلسفه و جامعه شناسی، </a:t>
            </a:r>
            <a:r>
              <a:rPr lang="fa-IR" sz="3200" dirty="0">
                <a:solidFill>
                  <a:schemeClr val="tx1"/>
                </a:solidFill>
                <a:cs typeface="B Yekan" pitchFamily="2" charset="-78"/>
              </a:rPr>
              <a:t>به گونه ای که فلسفه بتواند مبنای هنجاری نظریه انتقادی را فراهم کند. </a:t>
            </a:r>
            <a:r>
              <a:rPr lang="fa-IR" sz="3200" dirty="0" smtClean="0">
                <a:solidFill>
                  <a:schemeClr val="tx1"/>
                </a:solidFill>
                <a:cs typeface="B Yekan" pitchFamily="2" charset="-78"/>
              </a:rPr>
              <a:t/>
            </a:r>
            <a:br>
              <a:rPr lang="fa-IR" sz="3200" dirty="0" smtClean="0">
                <a:solidFill>
                  <a:schemeClr val="tx1"/>
                </a:solidFill>
                <a:cs typeface="B Yekan" pitchFamily="2" charset="-78"/>
              </a:rPr>
            </a:br>
            <a:r>
              <a:rPr lang="fa-IR" sz="3200" dirty="0" smtClean="0">
                <a:solidFill>
                  <a:schemeClr val="tx1"/>
                </a:solidFill>
                <a:cs typeface="B Yekan" pitchFamily="2" charset="-78"/>
              </a:rPr>
              <a:t>همین </a:t>
            </a:r>
            <a:r>
              <a:rPr lang="fa-IR" sz="3200" dirty="0">
                <a:solidFill>
                  <a:schemeClr val="tx1"/>
                </a:solidFill>
                <a:cs typeface="B Yekan" pitchFamily="2" charset="-78"/>
              </a:rPr>
              <a:t>دغدغه است که تعیین کننده گزینش حصول عقلانیت از سوی وی به عنوان کانون تحلیل درباره جوامع مدرن به شمار می رود.</a:t>
            </a:r>
            <a:br>
              <a:rPr lang="fa-IR" sz="3200" dirty="0">
                <a:solidFill>
                  <a:schemeClr val="tx1"/>
                </a:solidFill>
                <a:cs typeface="B Yekan" pitchFamily="2" charset="-78"/>
              </a:rPr>
            </a:br>
            <a:r>
              <a:rPr lang="fa-IR" sz="3200" dirty="0">
                <a:solidFill>
                  <a:schemeClr val="tx1"/>
                </a:solidFill>
                <a:cs typeface="B Yekan" pitchFamily="2" charset="-78"/>
              </a:rPr>
              <a:t/>
            </a:r>
            <a:br>
              <a:rPr lang="fa-IR" sz="3200" dirty="0">
                <a:solidFill>
                  <a:schemeClr val="tx1"/>
                </a:solidFill>
                <a:cs typeface="B Yekan" pitchFamily="2" charset="-78"/>
              </a:rPr>
            </a:br>
            <a:r>
              <a:rPr lang="fa-IR" sz="3200" b="1" dirty="0">
                <a:solidFill>
                  <a:srgbClr val="FF0000"/>
                </a:solidFill>
                <a:cs typeface="B Yekan" pitchFamily="2" charset="-78"/>
              </a:rPr>
              <a:t>باتومور معتقد است </a:t>
            </a:r>
            <a:r>
              <a:rPr lang="fa-IR" sz="3200" dirty="0">
                <a:solidFill>
                  <a:schemeClr val="tx1"/>
                </a:solidFill>
                <a:cs typeface="B Yekan" pitchFamily="2" charset="-78"/>
              </a:rPr>
              <a:t>بدیهی ترین نکته در مورد </a:t>
            </a:r>
            <a:r>
              <a:rPr lang="fa-IR" sz="3200" b="1" dirty="0">
                <a:solidFill>
                  <a:srgbClr val="FF0000"/>
                </a:solidFill>
                <a:cs typeface="B Yekan" pitchFamily="2" charset="-78"/>
              </a:rPr>
              <a:t>آثار هابرماس</a:t>
            </a:r>
            <a:r>
              <a:rPr lang="fa-IR" sz="3200" dirty="0">
                <a:solidFill>
                  <a:schemeClr val="tx1"/>
                </a:solidFill>
                <a:cs typeface="B Yekan" pitchFamily="2" charset="-78"/>
              </a:rPr>
              <a:t> میزان دوری و فاصله گرفتن وی از آرا وعقاید </a:t>
            </a:r>
            <a:r>
              <a:rPr lang="fa-IR" sz="3200" b="1" dirty="0">
                <a:solidFill>
                  <a:srgbClr val="FF0000"/>
                </a:solidFill>
                <a:cs typeface="B Yekan" pitchFamily="2" charset="-78"/>
              </a:rPr>
              <a:t>منتقدان مکتب فرانكفورت </a:t>
            </a:r>
            <a:r>
              <a:rPr lang="fa-IR" sz="3200" dirty="0">
                <a:solidFill>
                  <a:schemeClr val="tx1"/>
                </a:solidFill>
                <a:cs typeface="B Yekan" pitchFamily="2" charset="-78"/>
              </a:rPr>
              <a:t>است. </a:t>
            </a:r>
            <a:r>
              <a:rPr lang="fa-IR" sz="3200" dirty="0" smtClean="0">
                <a:solidFill>
                  <a:schemeClr val="tx1"/>
                </a:solidFill>
                <a:cs typeface="B Yekan" pitchFamily="2" charset="-78"/>
              </a:rPr>
              <a:t/>
            </a:r>
            <a:br>
              <a:rPr lang="fa-IR" sz="3200" dirty="0" smtClean="0">
                <a:solidFill>
                  <a:schemeClr val="tx1"/>
                </a:solidFill>
                <a:cs typeface="B Yekan" pitchFamily="2" charset="-78"/>
              </a:rPr>
            </a:br>
            <a:endParaRPr lang="en-US" sz="3200" dirty="0">
              <a:solidFill>
                <a:schemeClr val="tx1"/>
              </a:solidFill>
              <a:cs typeface="B Yekan" pitchFamily="2" charset="-78"/>
            </a:endParaRPr>
          </a:p>
        </p:txBody>
      </p:sp>
    </p:spTree>
    <p:extLst>
      <p:ext uri="{BB962C8B-B14F-4D97-AF65-F5344CB8AC3E}">
        <p14:creationId xmlns:p14="http://schemas.microsoft.com/office/powerpoint/2010/main" val="29183348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839200" cy="6553200"/>
          </a:xfrm>
        </p:spPr>
        <p:txBody>
          <a:bodyPr>
            <a:noAutofit/>
          </a:bodyPr>
          <a:lstStyle/>
          <a:p>
            <a:pPr algn="r"/>
            <a:r>
              <a:rPr lang="en-US" sz="2700" dirty="0" smtClean="0">
                <a:solidFill>
                  <a:srgbClr val="FF0000"/>
                </a:solidFill>
                <a:cs typeface="2  Titr" pitchFamily="2" charset="-78"/>
              </a:rPr>
              <a:t/>
            </a:r>
            <a:br>
              <a:rPr lang="en-US" sz="2700" dirty="0" smtClean="0">
                <a:solidFill>
                  <a:srgbClr val="FF0000"/>
                </a:solidFill>
                <a:cs typeface="2  Titr" pitchFamily="2" charset="-78"/>
              </a:rPr>
            </a:br>
            <a:r>
              <a:rPr lang="fa-IR" sz="2700" dirty="0">
                <a:solidFill>
                  <a:srgbClr val="FF0000"/>
                </a:solidFill>
                <a:cs typeface="2  Titr" pitchFamily="2" charset="-78"/>
              </a:rPr>
              <a:t>نقد مکتب </a:t>
            </a:r>
            <a:r>
              <a:rPr lang="fa-IR" sz="2700" dirty="0" smtClean="0">
                <a:solidFill>
                  <a:srgbClr val="FF0000"/>
                </a:solidFill>
                <a:cs typeface="2  Titr" pitchFamily="2" charset="-78"/>
              </a:rPr>
              <a:t>فرانکفورت</a:t>
            </a:r>
            <a:r>
              <a:rPr lang="en-US" sz="2700" dirty="0" smtClean="0">
                <a:solidFill>
                  <a:srgbClr val="FF0000"/>
                </a:solidFill>
                <a:cs typeface="2  Titr" pitchFamily="2" charset="-78"/>
              </a:rPr>
              <a:t/>
            </a:r>
            <a:br>
              <a:rPr lang="en-US" sz="2700" dirty="0" smtClean="0">
                <a:solidFill>
                  <a:srgbClr val="FF0000"/>
                </a:solidFill>
                <a:cs typeface="2  Titr" pitchFamily="2" charset="-78"/>
              </a:rPr>
            </a:br>
            <a:r>
              <a:rPr lang="fa-IR" sz="2700" dirty="0" smtClean="0">
                <a:solidFill>
                  <a:srgbClr val="FF0000"/>
                </a:solidFill>
                <a:cs typeface="2  Titr" pitchFamily="2" charset="-78"/>
              </a:rPr>
              <a:t>                                                                                                      </a:t>
            </a:r>
            <a:r>
              <a:rPr lang="en-US" sz="2700" dirty="0" smtClean="0">
                <a:solidFill>
                  <a:srgbClr val="FF0000"/>
                </a:solidFill>
                <a:cs typeface="2  Titr" pitchFamily="2" charset="-78"/>
              </a:rPr>
              <a:t/>
            </a:r>
            <a:br>
              <a:rPr lang="en-US" sz="2700" dirty="0" smtClean="0">
                <a:solidFill>
                  <a:srgbClr val="FF0000"/>
                </a:solidFill>
                <a:cs typeface="2  Titr" pitchFamily="2" charset="-78"/>
              </a:rPr>
            </a:br>
            <a:r>
              <a:rPr lang="fa-IR" sz="2700" dirty="0" smtClean="0">
                <a:solidFill>
                  <a:schemeClr val="tx1"/>
                </a:solidFill>
                <a:cs typeface="B Yekan" pitchFamily="2" charset="-78"/>
              </a:rPr>
              <a:t>* </a:t>
            </a:r>
            <a:r>
              <a:rPr lang="fa-IR" sz="2700" dirty="0">
                <a:solidFill>
                  <a:schemeClr val="tx1"/>
                </a:solidFill>
                <a:cs typeface="B Yekan" pitchFamily="2" charset="-78"/>
              </a:rPr>
              <a:t>یکی از ویژگی های بارز این مکتب که به اندازه کافی مورد توجه قرارنگرفته، این است که به رغم هدف اصلی مؤسسه فرانکفورت مبنی بر گسترش و رواج تحقیقات بین رشته ای، دامنه علائق این مکتب بی اندازه محدود شده است. </a:t>
            </a:r>
            <a:br>
              <a:rPr lang="fa-IR" sz="2700" dirty="0">
                <a:solidFill>
                  <a:schemeClr val="tx1"/>
                </a:solidFill>
                <a:cs typeface="B Yekan" pitchFamily="2" charset="-78"/>
              </a:rPr>
            </a:br>
            <a:r>
              <a:rPr lang="fa-IR" sz="2700" dirty="0" smtClean="0">
                <a:solidFill>
                  <a:schemeClr val="tx1"/>
                </a:solidFill>
                <a:cs typeface="B Yekan" pitchFamily="2" charset="-78"/>
              </a:rPr>
              <a:t>* </a:t>
            </a:r>
            <a:r>
              <a:rPr lang="fa-IR" sz="2700" dirty="0">
                <a:solidFill>
                  <a:schemeClr val="tx1"/>
                </a:solidFill>
                <a:cs typeface="B Yekan" pitchFamily="2" charset="-78"/>
              </a:rPr>
              <a:t>متفکران مکتب فرانکفورت همان گونه که تاریخ را نادیده گرفتند یا آن را کنار گذاشتند، از تحلیل های اقتصادی نیز غفلت کرده اند.</a:t>
            </a:r>
            <a:br>
              <a:rPr lang="fa-IR" sz="2700" dirty="0">
                <a:solidFill>
                  <a:schemeClr val="tx1"/>
                </a:solidFill>
                <a:cs typeface="B Yekan" pitchFamily="2" charset="-78"/>
              </a:rPr>
            </a:br>
            <a:r>
              <a:rPr lang="fa-IR" sz="2700" dirty="0" smtClean="0">
                <a:solidFill>
                  <a:schemeClr val="tx1"/>
                </a:solidFill>
                <a:cs typeface="B Yekan" pitchFamily="2" charset="-78"/>
              </a:rPr>
              <a:t>* </a:t>
            </a:r>
            <a:r>
              <a:rPr lang="fa-IR" sz="2700" dirty="0">
                <a:solidFill>
                  <a:schemeClr val="tx1"/>
                </a:solidFill>
                <a:cs typeface="B Yekan" pitchFamily="2" charset="-78"/>
              </a:rPr>
              <a:t>توجه فرانکفورتی ها بر نقش دولت مداخله گر و مشکلات ناشی از مشروعیت. </a:t>
            </a:r>
            <a:br>
              <a:rPr lang="fa-IR" sz="2700" dirty="0">
                <a:solidFill>
                  <a:schemeClr val="tx1"/>
                </a:solidFill>
                <a:cs typeface="B Yekan" pitchFamily="2" charset="-78"/>
              </a:rPr>
            </a:br>
            <a:r>
              <a:rPr lang="fa-IR" sz="2700" dirty="0" smtClean="0">
                <a:solidFill>
                  <a:schemeClr val="tx1"/>
                </a:solidFill>
                <a:cs typeface="B Yekan" pitchFamily="2" charset="-78"/>
              </a:rPr>
              <a:t>* باید </a:t>
            </a:r>
            <a:r>
              <a:rPr lang="fa-IR" sz="2700" dirty="0">
                <a:solidFill>
                  <a:schemeClr val="tx1"/>
                </a:solidFill>
                <a:cs typeface="B Yekan" pitchFamily="2" charset="-78"/>
              </a:rPr>
              <a:t>پرسید که با پذیرش اصل بنیادنین هابر ماس مبنی بر این که شکل گیری و تکامل جوامع بشری را بایستی بر حسب دو فرایند متمایز وغیر قابل تقلیل به یکدیگر، تقلیل به یکدیگر، یعنی (کنش ابزاری کار) و کنش ارتباطی درک کرد</a:t>
            </a:r>
            <a:r>
              <a:rPr lang="fa-IR" sz="2700" dirty="0" smtClean="0">
                <a:solidFill>
                  <a:schemeClr val="tx1"/>
                </a:solidFill>
                <a:cs typeface="B Yekan" pitchFamily="2" charset="-78"/>
              </a:rPr>
              <a:t>.</a:t>
            </a:r>
            <a:endParaRPr lang="en-US" sz="2700" dirty="0">
              <a:solidFill>
                <a:schemeClr val="tx1"/>
              </a:solidFill>
              <a:cs typeface="B Yekan" pitchFamily="2" charset="-78"/>
            </a:endParaRPr>
          </a:p>
        </p:txBody>
      </p:sp>
    </p:spTree>
    <p:extLst>
      <p:ext uri="{BB962C8B-B14F-4D97-AF65-F5344CB8AC3E}">
        <p14:creationId xmlns:p14="http://schemas.microsoft.com/office/powerpoint/2010/main" val="36640798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6629400"/>
          </a:xfrm>
        </p:spPr>
        <p:txBody>
          <a:bodyPr>
            <a:noAutofit/>
          </a:bodyPr>
          <a:lstStyle/>
          <a:p>
            <a:pPr algn="r" rtl="1"/>
            <a:r>
              <a:rPr lang="fa-IR" sz="3200" dirty="0" smtClean="0">
                <a:solidFill>
                  <a:schemeClr val="tx1"/>
                </a:solidFill>
                <a:cs typeface="B Yekan" pitchFamily="2" charset="-78"/>
              </a:rPr>
              <a:t>*</a:t>
            </a:r>
            <a:r>
              <a:rPr lang="fa-IR" sz="2900" dirty="0" smtClean="0">
                <a:solidFill>
                  <a:schemeClr val="tx1"/>
                </a:solidFill>
                <a:cs typeface="B Yekan" pitchFamily="2" charset="-78"/>
              </a:rPr>
              <a:t> </a:t>
            </a:r>
            <a:r>
              <a:rPr lang="fa-IR" sz="2900" dirty="0">
                <a:solidFill>
                  <a:schemeClr val="tx1"/>
                </a:solidFill>
                <a:cs typeface="B Yekan" pitchFamily="2" charset="-78"/>
              </a:rPr>
              <a:t>تکامل مشهودی در </a:t>
            </a:r>
            <a:r>
              <a:rPr lang="fa-IR" sz="2900" b="1" dirty="0">
                <a:solidFill>
                  <a:srgbClr val="FF0000"/>
                </a:solidFill>
                <a:cs typeface="B Yekan" pitchFamily="2" charset="-78"/>
              </a:rPr>
              <a:t>اندیشه هابر ماس، از هگل گرایی </a:t>
            </a:r>
            <a:r>
              <a:rPr lang="fa-IR" sz="2900" dirty="0">
                <a:solidFill>
                  <a:schemeClr val="tx1"/>
                </a:solidFill>
                <a:cs typeface="B Yekan" pitchFamily="2" charset="-78"/>
              </a:rPr>
              <a:t>مکتب فرانکفورت به سمت نوعی </a:t>
            </a:r>
            <a:r>
              <a:rPr lang="fa-IR" sz="2900" b="1" dirty="0">
                <a:solidFill>
                  <a:srgbClr val="FF0000"/>
                </a:solidFill>
                <a:cs typeface="B Yekan" pitchFamily="2" charset="-78"/>
              </a:rPr>
              <a:t>نوکانت گرایی </a:t>
            </a:r>
            <a:r>
              <a:rPr lang="fa-IR" sz="2900" dirty="0" smtClean="0">
                <a:solidFill>
                  <a:schemeClr val="tx1"/>
                </a:solidFill>
                <a:cs typeface="B Yekan" pitchFamily="2" charset="-78"/>
              </a:rPr>
              <a:t>دیده می </a:t>
            </a:r>
            <a:r>
              <a:rPr lang="fa-IR" sz="2900" dirty="0">
                <a:solidFill>
                  <a:schemeClr val="tx1"/>
                </a:solidFill>
                <a:cs typeface="B Yekan" pitchFamily="2" charset="-78"/>
              </a:rPr>
              <a:t>شود</a:t>
            </a:r>
            <a:r>
              <a:rPr lang="fa-IR" sz="2900" dirty="0" smtClean="0">
                <a:solidFill>
                  <a:schemeClr val="tx1"/>
                </a:solidFill>
                <a:cs typeface="B Yekan" pitchFamily="2" charset="-78"/>
              </a:rPr>
              <a:t>.</a:t>
            </a:r>
            <a:r>
              <a:rPr lang="en-US" sz="2900" dirty="0" smtClean="0">
                <a:solidFill>
                  <a:schemeClr val="tx1"/>
                </a:solidFill>
                <a:cs typeface="B Yekan" pitchFamily="2" charset="-78"/>
              </a:rPr>
              <a:t/>
            </a:r>
            <a:br>
              <a:rPr lang="en-US" sz="2900" dirty="0" smtClean="0">
                <a:solidFill>
                  <a:schemeClr val="tx1"/>
                </a:solidFill>
                <a:cs typeface="B Yekan" pitchFamily="2" charset="-78"/>
              </a:rPr>
            </a:br>
            <a:r>
              <a:rPr lang="fa-IR" sz="2900" dirty="0">
                <a:solidFill>
                  <a:schemeClr val="tx1"/>
                </a:solidFill>
                <a:cs typeface="B Yekan" pitchFamily="2" charset="-78"/>
              </a:rPr>
              <a:t/>
            </a:r>
            <a:br>
              <a:rPr lang="fa-IR" sz="2900" dirty="0">
                <a:solidFill>
                  <a:schemeClr val="tx1"/>
                </a:solidFill>
                <a:cs typeface="B Yekan" pitchFamily="2" charset="-78"/>
              </a:rPr>
            </a:br>
            <a:r>
              <a:rPr lang="fa-IR" sz="2900" dirty="0">
                <a:solidFill>
                  <a:schemeClr val="tx1"/>
                </a:solidFill>
                <a:cs typeface="B Yekan" pitchFamily="2" charset="-78"/>
              </a:rPr>
              <a:t>گرایش مذکور در تمایزی مشهود است که وی بین ادعای حقیقت، که در احکام تجربی مطرح شود (یعنی در حوزه عقل نظری) و ادعای درست و مناسبی که با هنجارهای کنش و ارزیابی (یعنی در حوزه عقل عملی) مطرح می شود، ایجاد کرده است. </a:t>
            </a:r>
            <a:r>
              <a:rPr lang="fa-IR" sz="2900" dirty="0" smtClean="0">
                <a:solidFill>
                  <a:schemeClr val="tx1"/>
                </a:solidFill>
                <a:cs typeface="B Yekan" pitchFamily="2" charset="-78"/>
              </a:rPr>
              <a:t/>
            </a:r>
            <a:br>
              <a:rPr lang="fa-IR" sz="2900" dirty="0" smtClean="0">
                <a:solidFill>
                  <a:schemeClr val="tx1"/>
                </a:solidFill>
                <a:cs typeface="B Yekan" pitchFamily="2" charset="-78"/>
              </a:rPr>
            </a:br>
            <a:r>
              <a:rPr lang="fa-IR" sz="2900" dirty="0" smtClean="0">
                <a:solidFill>
                  <a:schemeClr val="tx1"/>
                </a:solidFill>
                <a:cs typeface="B Yekan" pitchFamily="2" charset="-78"/>
              </a:rPr>
              <a:t>مطمئنا</a:t>
            </a:r>
            <a:r>
              <a:rPr lang="fa-IR" sz="2900" dirty="0">
                <a:solidFill>
                  <a:schemeClr val="tx1"/>
                </a:solidFill>
                <a:cs typeface="B Yekan" pitchFamily="2" charset="-78"/>
              </a:rPr>
              <a:t>" </a:t>
            </a:r>
            <a:r>
              <a:rPr lang="fa-IR" sz="2900" b="1" dirty="0">
                <a:solidFill>
                  <a:srgbClr val="FF0000"/>
                </a:solidFill>
                <a:cs typeface="B Yekan" pitchFamily="2" charset="-78"/>
              </a:rPr>
              <a:t>هابر ماس </a:t>
            </a:r>
            <a:r>
              <a:rPr lang="fa-IR" sz="2900" dirty="0">
                <a:solidFill>
                  <a:schemeClr val="tx1"/>
                </a:solidFill>
                <a:cs typeface="B Yekan" pitchFamily="2" charset="-78"/>
              </a:rPr>
              <a:t>تلاش می کند تا این دو حوزه را به کمک نظریه گفتاری حقیقت خود متحد کند لیکن مخالفت های جدی با این نظریه وجود دارد و هدفی که وی می خواهد بدان برسد، یعنی اثبات این نکته که </a:t>
            </a:r>
            <a:r>
              <a:rPr lang="fa-IR" sz="2900" b="1" dirty="0">
                <a:solidFill>
                  <a:srgbClr val="FF0000"/>
                </a:solidFill>
                <a:cs typeface="B Yekan" pitchFamily="2" charset="-78"/>
              </a:rPr>
              <a:t>قضاوت های هنجاری</a:t>
            </a:r>
            <a:r>
              <a:rPr lang="fa-IR" sz="2900" dirty="0">
                <a:solidFill>
                  <a:schemeClr val="tx1"/>
                </a:solidFill>
                <a:cs typeface="B Yekan" pitchFamily="2" charset="-78"/>
              </a:rPr>
              <a:t> صرفا" </a:t>
            </a:r>
            <a:r>
              <a:rPr lang="fa-IR" sz="2900" b="1" dirty="0">
                <a:solidFill>
                  <a:srgbClr val="FF0000"/>
                </a:solidFill>
                <a:cs typeface="B Yekan" pitchFamily="2" charset="-78"/>
              </a:rPr>
              <a:t>موضوع تصمیم های دلخواه نیستند </a:t>
            </a:r>
            <a:r>
              <a:rPr lang="fa-IR" sz="2900" dirty="0">
                <a:solidFill>
                  <a:schemeClr val="tx1"/>
                </a:solidFill>
                <a:cs typeface="B Yekan" pitchFamily="2" charset="-78"/>
              </a:rPr>
              <a:t>بلکه همانند قضاوت های تجربی از </a:t>
            </a:r>
            <a:r>
              <a:rPr lang="fa-IR" sz="2900" b="1" dirty="0">
                <a:solidFill>
                  <a:srgbClr val="FF0000"/>
                </a:solidFill>
                <a:cs typeface="B Yekan" pitchFamily="2" charset="-78"/>
              </a:rPr>
              <a:t>طریق استدلال عقلانی قابل </a:t>
            </a:r>
            <a:r>
              <a:rPr lang="fa-IR" sz="2900" dirty="0">
                <a:solidFill>
                  <a:schemeClr val="tx1"/>
                </a:solidFill>
                <a:cs typeface="B Yekan" pitchFamily="2" charset="-78"/>
              </a:rPr>
              <a:t>حصولند. </a:t>
            </a:r>
            <a:endParaRPr lang="en-US" sz="2900" dirty="0">
              <a:solidFill>
                <a:schemeClr val="tx1"/>
              </a:solidFill>
              <a:cs typeface="B Yekan" pitchFamily="2" charset="-78"/>
            </a:endParaRPr>
          </a:p>
        </p:txBody>
      </p:sp>
    </p:spTree>
    <p:extLst>
      <p:ext uri="{BB962C8B-B14F-4D97-AF65-F5344CB8AC3E}">
        <p14:creationId xmlns:p14="http://schemas.microsoft.com/office/powerpoint/2010/main" val="34652503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91600" cy="6553200"/>
          </a:xfrm>
        </p:spPr>
        <p:txBody>
          <a:bodyPr>
            <a:normAutofit fontScale="90000"/>
          </a:bodyPr>
          <a:lstStyle/>
          <a:p>
            <a:pPr algn="r" rtl="1"/>
            <a:r>
              <a:rPr lang="en-US" sz="3100" b="1" dirty="0" smtClean="0">
                <a:solidFill>
                  <a:srgbClr val="FF0000"/>
                </a:solidFill>
                <a:cs typeface="B Titr" pitchFamily="2" charset="-78"/>
              </a:rPr>
              <a:t>  </a:t>
            </a:r>
            <a:r>
              <a:rPr lang="fa-IR" sz="3100" b="1" dirty="0" smtClean="0">
                <a:solidFill>
                  <a:srgbClr val="FF0000"/>
                </a:solidFill>
                <a:cs typeface="B Titr" pitchFamily="2" charset="-78"/>
              </a:rPr>
              <a:t>گرامشی </a:t>
            </a:r>
            <a:r>
              <a:rPr lang="fa-IR" sz="3100" b="1" dirty="0">
                <a:solidFill>
                  <a:srgbClr val="FF0000"/>
                </a:solidFill>
                <a:cs typeface="B Titr" pitchFamily="2" charset="-78"/>
              </a:rPr>
              <a:t>به بررسی چند مطلب توجه داشت از جمله این که</a:t>
            </a:r>
            <a:r>
              <a:rPr lang="fa-IR" sz="3100" b="1" dirty="0" smtClean="0">
                <a:solidFill>
                  <a:srgbClr val="FF0000"/>
                </a:solidFill>
                <a:cs typeface="B Titr" pitchFamily="2" charset="-78"/>
              </a:rPr>
              <a:t>:</a:t>
            </a:r>
            <a:r>
              <a:rPr lang="en-US" sz="3100" b="1" dirty="0" smtClean="0">
                <a:solidFill>
                  <a:srgbClr val="FF0000"/>
                </a:solidFill>
                <a:cs typeface="B Titr" pitchFamily="2" charset="-78"/>
              </a:rPr>
              <a:t/>
            </a:r>
            <a:br>
              <a:rPr lang="en-US" sz="3100" b="1" dirty="0" smtClean="0">
                <a:solidFill>
                  <a:srgbClr val="FF0000"/>
                </a:solidFill>
                <a:cs typeface="B Titr" pitchFamily="2" charset="-78"/>
              </a:rPr>
            </a:br>
            <a:r>
              <a:rPr lang="en-US" sz="3100" b="1" dirty="0" smtClean="0">
                <a:solidFill>
                  <a:srgbClr val="FF0000"/>
                </a:solidFill>
                <a:cs typeface="B Titr" pitchFamily="2" charset="-78"/>
              </a:rPr>
              <a:t>   </a:t>
            </a:r>
            <a:r>
              <a:rPr lang="fa-IR" sz="3600" b="1" dirty="0" smtClean="0">
                <a:solidFill>
                  <a:srgbClr val="FF0000"/>
                </a:solidFill>
                <a:cs typeface="B Titr" pitchFamily="2" charset="-78"/>
              </a:rPr>
              <a:t/>
            </a:r>
            <a:br>
              <a:rPr lang="fa-IR" sz="3600" b="1" dirty="0" smtClean="0">
                <a:solidFill>
                  <a:srgbClr val="FF0000"/>
                </a:solidFill>
                <a:cs typeface="B Titr" pitchFamily="2" charset="-78"/>
              </a:rPr>
            </a:br>
            <a:r>
              <a:rPr lang="fa-IR" sz="3600" b="1" dirty="0" smtClean="0">
                <a:solidFill>
                  <a:srgbClr val="FF0000"/>
                </a:solidFill>
                <a:cs typeface="B Yekan" pitchFamily="2" charset="-78"/>
              </a:rPr>
              <a:t>الف</a:t>
            </a:r>
            <a:r>
              <a:rPr lang="fa-IR" sz="3600" b="1" dirty="0">
                <a:solidFill>
                  <a:srgbClr val="FF0000"/>
                </a:solidFill>
                <a:cs typeface="B Yekan" pitchFamily="2" charset="-78"/>
              </a:rPr>
              <a:t>) چگونه یک جامعه مدنی شکل موجود خود را به </a:t>
            </a:r>
            <a:r>
              <a:rPr lang="fa-IR" sz="3600" b="1" dirty="0" smtClean="0">
                <a:solidFill>
                  <a:srgbClr val="FF0000"/>
                </a:solidFill>
                <a:cs typeface="B Yekan" pitchFamily="2" charset="-78"/>
              </a:rPr>
              <a:t>دست           می </a:t>
            </a:r>
            <a:r>
              <a:rPr lang="fa-IR" sz="3600" b="1" dirty="0">
                <a:solidFill>
                  <a:srgbClr val="FF0000"/>
                </a:solidFill>
                <a:cs typeface="B Yekan" pitchFamily="2" charset="-78"/>
              </a:rPr>
              <a:t>آورد؟ </a:t>
            </a:r>
            <a:r>
              <a:rPr lang="fa-IR" sz="3600" b="1" dirty="0" smtClean="0">
                <a:solidFill>
                  <a:srgbClr val="FF0000"/>
                </a:solidFill>
                <a:cs typeface="B Yekan" pitchFamily="2" charset="-78"/>
              </a:rPr>
              <a:t/>
            </a:r>
            <a:br>
              <a:rPr lang="fa-IR" sz="3600" b="1" dirty="0" smtClean="0">
                <a:solidFill>
                  <a:srgbClr val="FF0000"/>
                </a:solidFill>
                <a:cs typeface="B Yekan" pitchFamily="2" charset="-78"/>
              </a:rPr>
            </a:br>
            <a:r>
              <a:rPr lang="fa-IR" sz="3600" dirty="0" smtClean="0">
                <a:solidFill>
                  <a:schemeClr val="tx1"/>
                </a:solidFill>
                <a:cs typeface="B Yekan" pitchFamily="2" charset="-78"/>
              </a:rPr>
              <a:t>او </a:t>
            </a:r>
            <a:r>
              <a:rPr lang="fa-IR" sz="3600" dirty="0">
                <a:solidFill>
                  <a:schemeClr val="tx1"/>
                </a:solidFill>
                <a:cs typeface="B Yekan" pitchFamily="2" charset="-78"/>
              </a:rPr>
              <a:t>در پاسخ به این سؤال به تحلیل رفتار روشنفکران بر اساس سازمان روشنفکری پرداخته است. </a:t>
            </a:r>
            <a:r>
              <a:rPr lang="fa-IR" sz="3600" dirty="0" smtClean="0">
                <a:solidFill>
                  <a:schemeClr val="tx1"/>
                </a:solidFill>
                <a:cs typeface="B Yekan" pitchFamily="2" charset="-78"/>
              </a:rPr>
              <a:t/>
            </a:r>
            <a:br>
              <a:rPr lang="fa-IR" sz="3600" dirty="0" smtClean="0">
                <a:solidFill>
                  <a:schemeClr val="tx1"/>
                </a:solidFill>
                <a:cs typeface="B Yekan" pitchFamily="2" charset="-78"/>
              </a:rPr>
            </a:br>
            <a:r>
              <a:rPr lang="fa-IR" sz="3600" dirty="0" smtClean="0">
                <a:solidFill>
                  <a:srgbClr val="00B0F0"/>
                </a:solidFill>
                <a:cs typeface="B Yekan" pitchFamily="2" charset="-78"/>
              </a:rPr>
              <a:t>به </a:t>
            </a:r>
            <a:r>
              <a:rPr lang="fa-IR" sz="3600" dirty="0">
                <a:solidFill>
                  <a:srgbClr val="00B0F0"/>
                </a:solidFill>
                <a:cs typeface="B Yekan" pitchFamily="2" charset="-78"/>
              </a:rPr>
              <a:t>نظر او عامل اصلی ساخت جامعه مدنی، سازمان روشنفکری است</a:t>
            </a:r>
            <a:r>
              <a:rPr lang="fa-IR" sz="3600" dirty="0" smtClean="0">
                <a:solidFill>
                  <a:srgbClr val="00B0F0"/>
                </a:solidFill>
                <a:cs typeface="B Yekan" pitchFamily="2" charset="-78"/>
              </a:rPr>
              <a:t>.</a:t>
            </a:r>
            <a:r>
              <a:rPr lang="fa-IR" sz="3600" dirty="0" smtClean="0">
                <a:solidFill>
                  <a:schemeClr val="tx1"/>
                </a:solidFill>
                <a:cs typeface="B Yekan" pitchFamily="2" charset="-78"/>
              </a:rPr>
              <a:t/>
            </a:r>
            <a:br>
              <a:rPr lang="fa-IR" sz="3600" dirty="0" smtClean="0">
                <a:solidFill>
                  <a:schemeClr val="tx1"/>
                </a:solidFill>
                <a:cs typeface="B Yekan" pitchFamily="2" charset="-78"/>
              </a:rPr>
            </a:br>
            <a:r>
              <a:rPr lang="fa-IR" sz="3600" b="1" dirty="0" smtClean="0">
                <a:solidFill>
                  <a:srgbClr val="FF0000"/>
                </a:solidFill>
                <a:cs typeface="B Yekan" pitchFamily="2" charset="-78"/>
              </a:rPr>
              <a:t>ب</a:t>
            </a:r>
            <a:r>
              <a:rPr lang="fa-IR" sz="3600" b="1" dirty="0">
                <a:solidFill>
                  <a:srgbClr val="FF0000"/>
                </a:solidFill>
                <a:cs typeface="B Yekan" pitchFamily="2" charset="-78"/>
              </a:rPr>
              <a:t>) مسئله ی او یافتن مکانیسم های موجود </a:t>
            </a:r>
            <a:r>
              <a:rPr lang="fa-IR" sz="3600" b="1" dirty="0">
                <a:solidFill>
                  <a:schemeClr val="tx1"/>
                </a:solidFill>
                <a:cs typeface="B Yekan" pitchFamily="2" charset="-78"/>
              </a:rPr>
              <a:t>در جامعه است که برای وفاق جمعی مورد استفاده </a:t>
            </a:r>
            <a:r>
              <a:rPr lang="fa-IR" sz="3600" b="1" dirty="0" smtClean="0">
                <a:solidFill>
                  <a:schemeClr val="tx1"/>
                </a:solidFill>
                <a:cs typeface="B Yekan" pitchFamily="2" charset="-78"/>
              </a:rPr>
              <a:t>قرارمی </a:t>
            </a:r>
            <a:r>
              <a:rPr lang="fa-IR" sz="3600" b="1" dirty="0">
                <a:solidFill>
                  <a:schemeClr val="tx1"/>
                </a:solidFill>
                <a:cs typeface="B Yekan" pitchFamily="2" charset="-78"/>
              </a:rPr>
              <a:t>گیرند</a:t>
            </a:r>
            <a:r>
              <a:rPr lang="fa-IR" sz="3600" b="1" dirty="0" smtClean="0">
                <a:solidFill>
                  <a:srgbClr val="FF0000"/>
                </a:solidFill>
                <a:cs typeface="B Yekan" pitchFamily="2" charset="-78"/>
              </a:rPr>
              <a:t>.</a:t>
            </a:r>
            <a:br>
              <a:rPr lang="fa-IR" sz="3600" b="1" dirty="0" smtClean="0">
                <a:solidFill>
                  <a:srgbClr val="FF0000"/>
                </a:solidFill>
                <a:cs typeface="B Yekan" pitchFamily="2" charset="-78"/>
              </a:rPr>
            </a:br>
            <a:r>
              <a:rPr lang="fa-IR" sz="3600" b="1" dirty="0" smtClean="0">
                <a:solidFill>
                  <a:srgbClr val="FF0000"/>
                </a:solidFill>
                <a:cs typeface="B Yekan" pitchFamily="2" charset="-78"/>
              </a:rPr>
              <a:t> </a:t>
            </a:r>
            <a:r>
              <a:rPr lang="fa-IR" sz="3600" dirty="0">
                <a:solidFill>
                  <a:schemeClr val="tx1"/>
                </a:solidFill>
                <a:cs typeface="B Yekan" pitchFamily="2" charset="-78"/>
              </a:rPr>
              <a:t>این ابزار و مکانیسم ها صرفا ابزار سلطه طبقه ی حاکم نبوده بلکه عناصر فرهنگی نیز مؤثر هستند</a:t>
            </a:r>
            <a:r>
              <a:rPr lang="fa-IR" sz="3600" dirty="0" smtClean="0">
                <a:solidFill>
                  <a:schemeClr val="tx1"/>
                </a:solidFill>
                <a:cs typeface="B Yekan" pitchFamily="2" charset="-78"/>
              </a:rPr>
              <a:t>.</a:t>
            </a:r>
            <a:endParaRPr lang="en-US" sz="3600" dirty="0">
              <a:cs typeface="B Nazanin" pitchFamily="2" charset="-78"/>
            </a:endParaRPr>
          </a:p>
        </p:txBody>
      </p:sp>
    </p:spTree>
    <p:extLst>
      <p:ext uri="{BB962C8B-B14F-4D97-AF65-F5344CB8AC3E}">
        <p14:creationId xmlns:p14="http://schemas.microsoft.com/office/powerpoint/2010/main" val="285021092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6553200"/>
          </a:xfrm>
        </p:spPr>
        <p:txBody>
          <a:bodyPr>
            <a:noAutofit/>
          </a:bodyPr>
          <a:lstStyle/>
          <a:p>
            <a:pPr algn="r" rtl="1"/>
            <a:r>
              <a:rPr lang="fa-IR" sz="3000" dirty="0" smtClean="0">
                <a:solidFill>
                  <a:schemeClr val="tx1"/>
                </a:solidFill>
                <a:cs typeface="B Yekan" pitchFamily="2" charset="-78"/>
              </a:rPr>
              <a:t/>
            </a:r>
            <a:br>
              <a:rPr lang="fa-IR" sz="3000" dirty="0" smtClean="0">
                <a:solidFill>
                  <a:schemeClr val="tx1"/>
                </a:solidFill>
                <a:cs typeface="B Yekan" pitchFamily="2" charset="-78"/>
              </a:rPr>
            </a:br>
            <a:r>
              <a:rPr lang="fa-IR" sz="3000" dirty="0" smtClean="0">
                <a:solidFill>
                  <a:schemeClr val="tx1"/>
                </a:solidFill>
                <a:cs typeface="B Yekan" pitchFamily="2" charset="-78"/>
              </a:rPr>
              <a:t>* نظریه اجتماعی یا اخلاقی تاکنون در بحث های هابر ماس راجع به کنش ارتباطی و علائق رهایی بخش آشکارا وجه غالب را داشته است.</a:t>
            </a:r>
            <a:r>
              <a:rPr lang="en-US" sz="3000" dirty="0" smtClean="0">
                <a:solidFill>
                  <a:schemeClr val="tx1"/>
                </a:solidFill>
                <a:cs typeface="B Yekan" pitchFamily="2" charset="-78"/>
              </a:rPr>
              <a:t/>
            </a:r>
            <a:br>
              <a:rPr lang="en-US" sz="3000" dirty="0" smtClean="0">
                <a:solidFill>
                  <a:schemeClr val="tx1"/>
                </a:solidFill>
                <a:cs typeface="B Yekan" pitchFamily="2" charset="-78"/>
              </a:rPr>
            </a:br>
            <a:r>
              <a:rPr lang="en-US" sz="3000" dirty="0" smtClean="0">
                <a:solidFill>
                  <a:schemeClr val="tx1"/>
                </a:solidFill>
                <a:cs typeface="B Yekan" pitchFamily="2" charset="-78"/>
              </a:rPr>
              <a:t/>
            </a:r>
            <a:br>
              <a:rPr lang="en-US" sz="3000" dirty="0" smtClean="0">
                <a:solidFill>
                  <a:schemeClr val="tx1"/>
                </a:solidFill>
                <a:cs typeface="B Yekan" pitchFamily="2" charset="-78"/>
              </a:rPr>
            </a:br>
            <a:r>
              <a:rPr lang="fa-IR" sz="3000" dirty="0" smtClean="0">
                <a:solidFill>
                  <a:schemeClr val="tx1"/>
                </a:solidFill>
                <a:cs typeface="B Yekan" pitchFamily="2" charset="-78"/>
              </a:rPr>
              <a:t/>
            </a:r>
            <a:br>
              <a:rPr lang="fa-IR" sz="3000" dirty="0" smtClean="0">
                <a:solidFill>
                  <a:schemeClr val="tx1"/>
                </a:solidFill>
                <a:cs typeface="B Yekan" pitchFamily="2" charset="-78"/>
              </a:rPr>
            </a:br>
            <a:r>
              <a:rPr lang="fa-IR" sz="3000" dirty="0" smtClean="0">
                <a:solidFill>
                  <a:schemeClr val="tx1"/>
                </a:solidFill>
                <a:cs typeface="B Yekan" pitchFamily="2" charset="-78"/>
              </a:rPr>
              <a:t>همین طور در بحث های مداوم وی مبنی بر این که مسائل کنونی سیاست اجتماعی را باید به عنوان مقولاتی جهت منازعه سیاسی عمومی نگریست، نه به عنوان مشکلات فنی ناشی از روند تکامل ضروری جامعه که متخصص اجتماعی می توانند آن ها را حل کنند.</a:t>
            </a:r>
            <a:br>
              <a:rPr lang="fa-IR" sz="3000" dirty="0" smtClean="0">
                <a:solidFill>
                  <a:schemeClr val="tx1"/>
                </a:solidFill>
                <a:cs typeface="B Yekan" pitchFamily="2" charset="-78"/>
              </a:rPr>
            </a:br>
            <a:r>
              <a:rPr lang="fa-IR" sz="3000" dirty="0" smtClean="0">
                <a:solidFill>
                  <a:schemeClr val="tx1"/>
                </a:solidFill>
                <a:cs typeface="B Yekan" pitchFamily="2" charset="-78"/>
              </a:rPr>
              <a:t>بدون تردید این نکته تاکنون مؤثر ترین و نافذترین جنبه تفکر وی بوده است که به مراتب فراتر از محدوده های علوم اجتماعی در حال بسط و گسترش است.</a:t>
            </a:r>
            <a:r>
              <a:rPr lang="en-US" sz="3200" dirty="0" smtClean="0">
                <a:solidFill>
                  <a:schemeClr val="tx1"/>
                </a:solidFill>
                <a:cs typeface="B Yekan" pitchFamily="2" charset="-78"/>
              </a:rPr>
              <a:t/>
            </a:r>
            <a:br>
              <a:rPr lang="en-US" sz="3200" dirty="0" smtClean="0">
                <a:solidFill>
                  <a:schemeClr val="tx1"/>
                </a:solidFill>
                <a:cs typeface="B Yekan" pitchFamily="2" charset="-78"/>
              </a:rPr>
            </a:br>
            <a:endParaRPr lang="en-US" sz="3200" dirty="0">
              <a:solidFill>
                <a:schemeClr val="tx1"/>
              </a:solidFill>
              <a:cs typeface="B Yekan" pitchFamily="2" charset="-78"/>
            </a:endParaRPr>
          </a:p>
        </p:txBody>
      </p:sp>
    </p:spTree>
    <p:extLst>
      <p:ext uri="{BB962C8B-B14F-4D97-AF65-F5344CB8AC3E}">
        <p14:creationId xmlns:p14="http://schemas.microsoft.com/office/powerpoint/2010/main" val="289884905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endParaRPr lang="fa-IR" dirty="0" smtClean="0"/>
          </a:p>
          <a:p>
            <a:endParaRPr lang="fa-IR" dirty="0"/>
          </a:p>
          <a:p>
            <a:endParaRPr lang="fa-IR" dirty="0" smtClean="0"/>
          </a:p>
          <a:p>
            <a:pPr algn="ctr"/>
            <a:r>
              <a:rPr lang="fa-IR" sz="3200" dirty="0" smtClean="0">
                <a:solidFill>
                  <a:srgbClr val="FF0000"/>
                </a:solidFill>
              </a:rPr>
              <a:t>با تشکر از توجه شما </a:t>
            </a:r>
          </a:p>
          <a:p>
            <a:pPr algn="ctr"/>
            <a:endParaRPr lang="fa-IR" dirty="0"/>
          </a:p>
          <a:p>
            <a:pPr algn="ctr"/>
            <a:r>
              <a:rPr lang="fa-IR" dirty="0" smtClean="0"/>
              <a:t>یوسف هدایی</a:t>
            </a:r>
          </a:p>
          <a:p>
            <a:pPr algn="ctr"/>
            <a:endParaRPr lang="fa-IR" dirty="0"/>
          </a:p>
          <a:p>
            <a:pPr algn="ctr"/>
            <a:r>
              <a:rPr lang="fa-IR" dirty="0" smtClean="0"/>
              <a:t>اردیبهشت 99</a:t>
            </a:r>
          </a:p>
          <a:p>
            <a:pPr algn="ctr"/>
            <a:endParaRPr lang="fa-IR" dirty="0" smtClean="0"/>
          </a:p>
          <a:p>
            <a:pPr algn="ctr"/>
            <a:r>
              <a:rPr lang="fa-IR" dirty="0" smtClean="0"/>
              <a:t>در پناه خدا</a:t>
            </a:r>
            <a:endParaRPr lang="fa-IR" dirty="0"/>
          </a:p>
        </p:txBody>
      </p:sp>
    </p:spTree>
    <p:extLst>
      <p:ext uri="{BB962C8B-B14F-4D97-AF65-F5344CB8AC3E}">
        <p14:creationId xmlns:p14="http://schemas.microsoft.com/office/powerpoint/2010/main" val="1991864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6477000"/>
          </a:xfrm>
        </p:spPr>
        <p:txBody>
          <a:bodyPr>
            <a:noAutofit/>
          </a:bodyPr>
          <a:lstStyle/>
          <a:p>
            <a:pPr algn="r" rtl="1"/>
            <a:r>
              <a:rPr lang="fa-IR" sz="2800" dirty="0" smtClean="0">
                <a:solidFill>
                  <a:schemeClr val="tx1"/>
                </a:solidFill>
                <a:cs typeface="B Yekan" pitchFamily="2" charset="-78"/>
              </a:rPr>
              <a:t>از </a:t>
            </a:r>
            <a:r>
              <a:rPr lang="fa-IR" sz="2800" dirty="0">
                <a:solidFill>
                  <a:schemeClr val="tx1"/>
                </a:solidFill>
                <a:cs typeface="B Yekan" pitchFamily="2" charset="-78"/>
              </a:rPr>
              <a:t>سوی دیگر، </a:t>
            </a:r>
            <a:r>
              <a:rPr lang="fa-IR" sz="2800" b="1" dirty="0">
                <a:solidFill>
                  <a:srgbClr val="FF0000"/>
                </a:solidFill>
                <a:cs typeface="B Yekan" pitchFamily="2" charset="-78"/>
              </a:rPr>
              <a:t>لوکاچ</a:t>
            </a:r>
            <a:r>
              <a:rPr lang="fa-IR" sz="2800" dirty="0">
                <a:solidFill>
                  <a:schemeClr val="tx1"/>
                </a:solidFill>
                <a:cs typeface="B Yekan" pitchFamily="2" charset="-78"/>
              </a:rPr>
              <a:t> به لحاظ این که </a:t>
            </a:r>
            <a:r>
              <a:rPr lang="fa-IR" sz="2800" dirty="0">
                <a:solidFill>
                  <a:srgbClr val="0070C0"/>
                </a:solidFill>
                <a:cs typeface="B Yekan" pitchFamily="2" charset="-78"/>
              </a:rPr>
              <a:t>دارای گرایش فلسفی </a:t>
            </a:r>
            <a:r>
              <a:rPr lang="fa-IR" sz="2800" dirty="0">
                <a:solidFill>
                  <a:schemeClr val="tx1"/>
                </a:solidFill>
                <a:cs typeface="B Yekan" pitchFamily="2" charset="-78"/>
              </a:rPr>
              <a:t>در آلمان (نوکانتی) در </a:t>
            </a:r>
            <a:r>
              <a:rPr lang="fa-IR" sz="2800" dirty="0">
                <a:solidFill>
                  <a:srgbClr val="0070C0"/>
                </a:solidFill>
                <a:cs typeface="B Yekan" pitchFamily="2" charset="-78"/>
              </a:rPr>
              <a:t>جهت جدایی تحقیق تجربی از مسائل نظری و منطقی </a:t>
            </a:r>
            <a:r>
              <a:rPr lang="fa-IR" sz="2800" dirty="0">
                <a:solidFill>
                  <a:schemeClr val="tx1"/>
                </a:solidFill>
                <a:cs typeface="B Yekan" pitchFamily="2" charset="-78"/>
              </a:rPr>
              <a:t>بود، سعی در تمایز بخشی بین مباحث تجربی و نظری و ارزش حقیقت داشت.</a:t>
            </a:r>
            <a:br>
              <a:rPr lang="fa-IR" sz="2800" dirty="0">
                <a:solidFill>
                  <a:schemeClr val="tx1"/>
                </a:solidFill>
                <a:cs typeface="B Yekan" pitchFamily="2" charset="-78"/>
              </a:rPr>
            </a:br>
            <a:r>
              <a:rPr lang="fa-IR" sz="2800" dirty="0">
                <a:solidFill>
                  <a:schemeClr val="tx1"/>
                </a:solidFill>
                <a:cs typeface="B Yekan" pitchFamily="2" charset="-78"/>
              </a:rPr>
              <a:t>در ضمن او متأثر از </a:t>
            </a:r>
            <a:r>
              <a:rPr lang="fa-IR" sz="2800" dirty="0">
                <a:solidFill>
                  <a:srgbClr val="FF0000"/>
                </a:solidFill>
                <a:cs typeface="B Yekan" pitchFamily="2" charset="-78"/>
              </a:rPr>
              <a:t>جورج زیمل</a:t>
            </a:r>
            <a:r>
              <a:rPr lang="fa-IR" sz="2800" dirty="0">
                <a:solidFill>
                  <a:schemeClr val="tx1"/>
                </a:solidFill>
                <a:cs typeface="B Yekan" pitchFamily="2" charset="-78"/>
              </a:rPr>
              <a:t>، اندیشمند معاصر دوران بود </a:t>
            </a:r>
            <a:r>
              <a:rPr lang="fa-IR" sz="2800" dirty="0" smtClean="0">
                <a:solidFill>
                  <a:schemeClr val="tx1"/>
                </a:solidFill>
                <a:cs typeface="B Yekan" pitchFamily="2" charset="-78"/>
              </a:rPr>
              <a:t>و</a:t>
            </a:r>
            <a:br>
              <a:rPr lang="fa-IR" sz="2800" dirty="0" smtClean="0">
                <a:solidFill>
                  <a:schemeClr val="tx1"/>
                </a:solidFill>
                <a:cs typeface="B Yekan" pitchFamily="2" charset="-78"/>
              </a:rPr>
            </a:br>
            <a:r>
              <a:rPr lang="fa-IR" sz="2800" dirty="0" smtClean="0">
                <a:solidFill>
                  <a:schemeClr val="tx1"/>
                </a:solidFill>
                <a:cs typeface="B Yekan" pitchFamily="2" charset="-78"/>
              </a:rPr>
              <a:t> </a:t>
            </a:r>
            <a:r>
              <a:rPr lang="fa-IR" sz="2800" b="1" dirty="0">
                <a:solidFill>
                  <a:srgbClr val="FF0000"/>
                </a:solidFill>
                <a:cs typeface="B Yekan" pitchFamily="2" charset="-78"/>
              </a:rPr>
              <a:t>بر جدایی طبیعت </a:t>
            </a:r>
            <a:r>
              <a:rPr lang="fa-IR" sz="2800" dirty="0">
                <a:solidFill>
                  <a:srgbClr val="FF0000"/>
                </a:solidFill>
                <a:cs typeface="B Yekan" pitchFamily="2" charset="-78"/>
              </a:rPr>
              <a:t>و فرهنگ </a:t>
            </a:r>
            <a:r>
              <a:rPr lang="fa-IR" sz="2800" dirty="0">
                <a:solidFill>
                  <a:schemeClr val="tx1"/>
                </a:solidFill>
                <a:cs typeface="B Yekan" pitchFamily="2" charset="-78"/>
              </a:rPr>
              <a:t>تأكيد داشت. </a:t>
            </a:r>
            <a:br>
              <a:rPr lang="fa-IR" sz="2800" dirty="0">
                <a:solidFill>
                  <a:schemeClr val="tx1"/>
                </a:solidFill>
                <a:cs typeface="B Yekan" pitchFamily="2" charset="-78"/>
              </a:rPr>
            </a:br>
            <a:r>
              <a:rPr lang="fa-IR" sz="2800" dirty="0">
                <a:solidFill>
                  <a:schemeClr val="tx1"/>
                </a:solidFill>
                <a:cs typeface="B Yekan" pitchFamily="2" charset="-78"/>
              </a:rPr>
              <a:t>او دیدگاه اثباتی یا بکارگیری اصول علوم تجربی در علوم انسانی را محکوم کرد. </a:t>
            </a:r>
            <a:r>
              <a:rPr lang="fa-IR" sz="2800" dirty="0" smtClean="0">
                <a:solidFill>
                  <a:schemeClr val="tx1"/>
                </a:solidFill>
                <a:cs typeface="B Yekan" pitchFamily="2" charset="-78"/>
              </a:rPr>
              <a:t/>
            </a:r>
            <a:br>
              <a:rPr lang="fa-IR" sz="2800" dirty="0" smtClean="0">
                <a:solidFill>
                  <a:schemeClr val="tx1"/>
                </a:solidFill>
                <a:cs typeface="B Yekan" pitchFamily="2" charset="-78"/>
              </a:rPr>
            </a:br>
            <a:r>
              <a:rPr lang="fa-IR" sz="2800" dirty="0" smtClean="0">
                <a:solidFill>
                  <a:schemeClr val="tx1"/>
                </a:solidFill>
                <a:cs typeface="B Yekan" pitchFamily="2" charset="-78"/>
              </a:rPr>
              <a:t>از </a:t>
            </a:r>
            <a:r>
              <a:rPr lang="fa-IR" sz="2800" dirty="0">
                <a:solidFill>
                  <a:schemeClr val="tx1"/>
                </a:solidFill>
                <a:cs typeface="B Yekan" pitchFamily="2" charset="-78"/>
              </a:rPr>
              <a:t>طرف دیگر او به </a:t>
            </a:r>
            <a:r>
              <a:rPr lang="fa-IR" sz="2800" dirty="0">
                <a:solidFill>
                  <a:srgbClr val="FF0000"/>
                </a:solidFill>
                <a:cs typeface="B Yekan" pitchFamily="2" charset="-78"/>
              </a:rPr>
              <a:t>لحاظ تأثير پذیری </a:t>
            </a:r>
            <a:r>
              <a:rPr lang="fa-IR" sz="2800" dirty="0">
                <a:solidFill>
                  <a:schemeClr val="tx1"/>
                </a:solidFill>
                <a:cs typeface="B Yekan" pitchFamily="2" charset="-78"/>
              </a:rPr>
              <a:t>از مکتب </a:t>
            </a:r>
            <a:r>
              <a:rPr lang="fa-IR" sz="2800" dirty="0">
                <a:solidFill>
                  <a:srgbClr val="FF0000"/>
                </a:solidFill>
                <a:cs typeface="B Yekan" pitchFamily="2" charset="-78"/>
              </a:rPr>
              <a:t>پدیدار شناسی </a:t>
            </a:r>
            <a:r>
              <a:rPr lang="fa-IR" sz="2800" dirty="0">
                <a:solidFill>
                  <a:schemeClr val="tx1"/>
                </a:solidFill>
                <a:cs typeface="B Yekan" pitchFamily="2" charset="-78"/>
              </a:rPr>
              <a:t>ادموند هوسرل متوجه اخلاق، فلسفه و زیبایی شناسی بود.</a:t>
            </a:r>
            <a:br>
              <a:rPr lang="fa-IR" sz="2800" dirty="0">
                <a:solidFill>
                  <a:schemeClr val="tx1"/>
                </a:solidFill>
                <a:cs typeface="B Yekan" pitchFamily="2" charset="-78"/>
              </a:rPr>
            </a:br>
            <a:r>
              <a:rPr lang="fa-IR" sz="2800" dirty="0">
                <a:solidFill>
                  <a:schemeClr val="tx1"/>
                </a:solidFill>
                <a:cs typeface="B Yekan" pitchFamily="2" charset="-78"/>
              </a:rPr>
              <a:t>تحولات دهه های ۲۰ و ۳۰ میلادی در اروپا (1924- 1914</a:t>
            </a:r>
            <a:r>
              <a:rPr lang="fa-IR" sz="2800" dirty="0" smtClean="0">
                <a:solidFill>
                  <a:schemeClr val="tx1"/>
                </a:solidFill>
                <a:cs typeface="B Yekan" pitchFamily="2" charset="-78"/>
              </a:rPr>
              <a:t>)</a:t>
            </a:r>
            <a:r>
              <a:rPr lang="fa-IR" sz="3200" dirty="0">
                <a:solidFill>
                  <a:schemeClr val="tx1"/>
                </a:solidFill>
                <a:cs typeface="B Yekan" pitchFamily="2" charset="-78"/>
              </a:rPr>
              <a:t/>
            </a:r>
            <a:br>
              <a:rPr lang="fa-IR" sz="3200" dirty="0">
                <a:solidFill>
                  <a:schemeClr val="tx1"/>
                </a:solidFill>
                <a:cs typeface="B Yekan" pitchFamily="2" charset="-78"/>
              </a:rPr>
            </a:br>
            <a:r>
              <a:rPr lang="fa-IR" sz="3200" dirty="0" smtClean="0">
                <a:solidFill>
                  <a:schemeClr val="tx1"/>
                </a:solidFill>
                <a:cs typeface="B Yekan" pitchFamily="2" charset="-78"/>
              </a:rPr>
              <a:t>                      </a:t>
            </a:r>
            <a:endParaRPr lang="en-US" sz="3200" dirty="0">
              <a:solidFill>
                <a:schemeClr val="tx1"/>
              </a:solidFill>
              <a:cs typeface="B Yekan" pitchFamily="2" charset="-78"/>
            </a:endParaRPr>
          </a:p>
        </p:txBody>
      </p:sp>
    </p:spTree>
    <p:extLst>
      <p:ext uri="{BB962C8B-B14F-4D97-AF65-F5344CB8AC3E}">
        <p14:creationId xmlns:p14="http://schemas.microsoft.com/office/powerpoint/2010/main" val="820880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715000"/>
          </a:xfrm>
        </p:spPr>
        <p:txBody>
          <a:bodyPr/>
          <a:lstStyle/>
          <a:p>
            <a:endParaRPr lang="fa-IR" dirty="0" smtClean="0">
              <a:solidFill>
                <a:schemeClr val="tx1"/>
              </a:solidFill>
              <a:cs typeface="B Yekan" pitchFamily="2" charset="-78"/>
            </a:endParaRPr>
          </a:p>
          <a:p>
            <a:r>
              <a:rPr lang="fa-IR" dirty="0" smtClean="0">
                <a:solidFill>
                  <a:schemeClr val="tx1"/>
                </a:solidFill>
                <a:cs typeface="B Yekan" pitchFamily="2" charset="-78"/>
              </a:rPr>
              <a:t>خصوصا</a:t>
            </a:r>
            <a:r>
              <a:rPr lang="fa-IR" dirty="0">
                <a:solidFill>
                  <a:schemeClr val="tx1"/>
                </a:solidFill>
                <a:cs typeface="B Yekan" pitchFamily="2" charset="-78"/>
              </a:rPr>
              <a:t>" </a:t>
            </a:r>
            <a:r>
              <a:rPr lang="fa-IR" dirty="0">
                <a:solidFill>
                  <a:srgbClr val="FF0000"/>
                </a:solidFill>
                <a:cs typeface="B Yekan" pitchFamily="2" charset="-78"/>
              </a:rPr>
              <a:t>جنگ جهانی اول </a:t>
            </a:r>
            <a:r>
              <a:rPr lang="fa-IR" dirty="0">
                <a:solidFill>
                  <a:schemeClr val="tx1"/>
                </a:solidFill>
                <a:cs typeface="B Yekan" pitchFamily="2" charset="-78"/>
              </a:rPr>
              <a:t>و جنبش های فکری اجتماعی و ملی تأثیر عمده ای در </a:t>
            </a:r>
            <a:r>
              <a:rPr lang="fa-IR" dirty="0">
                <a:solidFill>
                  <a:srgbClr val="FF0000"/>
                </a:solidFill>
                <a:cs typeface="B Yekan" pitchFamily="2" charset="-78"/>
              </a:rPr>
              <a:t>شکل گیری اندیشه لوكاچ </a:t>
            </a:r>
            <a:r>
              <a:rPr lang="fa-IR" dirty="0">
                <a:solidFill>
                  <a:schemeClr val="tx1"/>
                </a:solidFill>
                <a:cs typeface="B Yekan" pitchFamily="2" charset="-78"/>
              </a:rPr>
              <a:t>داشت. </a:t>
            </a:r>
            <a:endParaRPr lang="fa-IR" dirty="0" smtClean="0">
              <a:solidFill>
                <a:schemeClr val="tx1"/>
              </a:solidFill>
              <a:cs typeface="B Yekan" pitchFamily="2" charset="-78"/>
            </a:endParaRPr>
          </a:p>
          <a:p>
            <a:r>
              <a:rPr lang="fa-IR" dirty="0">
                <a:solidFill>
                  <a:schemeClr val="tx1"/>
                </a:solidFill>
                <a:cs typeface="B Yekan" pitchFamily="2" charset="-78"/>
              </a:rPr>
              <a:t/>
            </a:r>
            <a:br>
              <a:rPr lang="fa-IR" dirty="0">
                <a:solidFill>
                  <a:schemeClr val="tx1"/>
                </a:solidFill>
                <a:cs typeface="B Yekan" pitchFamily="2" charset="-78"/>
              </a:rPr>
            </a:br>
            <a:r>
              <a:rPr lang="fa-IR" dirty="0">
                <a:solidFill>
                  <a:schemeClr val="tx1"/>
                </a:solidFill>
                <a:cs typeface="B Yekan" pitchFamily="2" charset="-78"/>
              </a:rPr>
              <a:t>در کنار این تحولات وی، از دو جریان </a:t>
            </a:r>
            <a:r>
              <a:rPr lang="fa-IR" dirty="0" smtClean="0">
                <a:solidFill>
                  <a:schemeClr val="tx1"/>
                </a:solidFill>
                <a:cs typeface="B Yekan" pitchFamily="2" charset="-78"/>
              </a:rPr>
              <a:t>فکری:</a:t>
            </a:r>
          </a:p>
          <a:p>
            <a:r>
              <a:rPr lang="fa-IR" dirty="0" smtClean="0">
                <a:solidFill>
                  <a:srgbClr val="FF0000"/>
                </a:solidFill>
                <a:cs typeface="B Yekan" pitchFamily="2" charset="-78"/>
              </a:rPr>
              <a:t>1- </a:t>
            </a:r>
            <a:r>
              <a:rPr lang="fa-IR" dirty="0">
                <a:solidFill>
                  <a:srgbClr val="FF0000"/>
                </a:solidFill>
                <a:cs typeface="B Yekan" pitchFamily="2" charset="-78"/>
              </a:rPr>
              <a:t>اثبات گرایی </a:t>
            </a:r>
            <a:endParaRPr lang="fa-IR" dirty="0" smtClean="0">
              <a:solidFill>
                <a:srgbClr val="FF0000"/>
              </a:solidFill>
              <a:cs typeface="B Yekan" pitchFamily="2" charset="-78"/>
            </a:endParaRPr>
          </a:p>
          <a:p>
            <a:r>
              <a:rPr lang="fa-IR" dirty="0" smtClean="0">
                <a:solidFill>
                  <a:srgbClr val="FF0000"/>
                </a:solidFill>
                <a:cs typeface="B Yekan" pitchFamily="2" charset="-78"/>
              </a:rPr>
              <a:t>2- </a:t>
            </a:r>
            <a:r>
              <a:rPr lang="fa-IR" dirty="0">
                <a:solidFill>
                  <a:srgbClr val="FF0000"/>
                </a:solidFill>
                <a:cs typeface="B Yekan" pitchFamily="2" charset="-78"/>
              </a:rPr>
              <a:t>نفی تجربه گرایی </a:t>
            </a:r>
            <a:endParaRPr lang="fa-IR" dirty="0" smtClean="0">
              <a:solidFill>
                <a:srgbClr val="FF0000"/>
              </a:solidFill>
              <a:cs typeface="B Yekan" pitchFamily="2" charset="-78"/>
            </a:endParaRPr>
          </a:p>
          <a:p>
            <a:r>
              <a:rPr lang="fa-IR" dirty="0" smtClean="0">
                <a:solidFill>
                  <a:schemeClr val="tx1"/>
                </a:solidFill>
                <a:cs typeface="B Yekan" pitchFamily="2" charset="-78"/>
              </a:rPr>
              <a:t>متأثر </a:t>
            </a:r>
            <a:r>
              <a:rPr lang="fa-IR" dirty="0">
                <a:solidFill>
                  <a:schemeClr val="tx1"/>
                </a:solidFill>
                <a:cs typeface="B Yekan" pitchFamily="2" charset="-78"/>
              </a:rPr>
              <a:t>بوده است</a:t>
            </a:r>
            <a:r>
              <a:rPr lang="fa-IR" dirty="0" smtClean="0">
                <a:solidFill>
                  <a:schemeClr val="tx1"/>
                </a:solidFill>
                <a:cs typeface="B Yekan" pitchFamily="2" charset="-78"/>
              </a:rPr>
              <a:t>.</a:t>
            </a:r>
          </a:p>
          <a:p>
            <a:r>
              <a:rPr lang="fa-IR" dirty="0" smtClean="0">
                <a:solidFill>
                  <a:schemeClr val="tx1"/>
                </a:solidFill>
                <a:cs typeface="B Yekan" pitchFamily="2" charset="-78"/>
              </a:rPr>
              <a:t>تحولات </a:t>
            </a:r>
            <a:r>
              <a:rPr lang="fa-IR" dirty="0">
                <a:solidFill>
                  <a:schemeClr val="tx1"/>
                </a:solidFill>
                <a:cs typeface="B Yekan" pitchFamily="2" charset="-78"/>
              </a:rPr>
              <a:t>دهه های ۲۰ و ۳۰ میلادی در اروپا (1924- 1914) خصوصا" جنگ جهانی اول و جنبش های فکری اجتماعی و ملی تأثیر عمده ای در شکل گیری اندیشه لوكاچ داشت</a:t>
            </a:r>
            <a:r>
              <a:rPr lang="fa-IR" dirty="0" smtClean="0">
                <a:solidFill>
                  <a:schemeClr val="tx1"/>
                </a:solidFill>
                <a:cs typeface="B Yekan" pitchFamily="2" charset="-78"/>
              </a:rPr>
              <a:t>. </a:t>
            </a:r>
            <a:endParaRPr lang="fa-IR" dirty="0"/>
          </a:p>
        </p:txBody>
      </p:sp>
    </p:spTree>
    <p:extLst>
      <p:ext uri="{BB962C8B-B14F-4D97-AF65-F5344CB8AC3E}">
        <p14:creationId xmlns:p14="http://schemas.microsoft.com/office/powerpoint/2010/main" val="2998574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553200"/>
          </a:xfrm>
        </p:spPr>
        <p:txBody>
          <a:bodyPr>
            <a:noAutofit/>
          </a:bodyPr>
          <a:lstStyle/>
          <a:p>
            <a:pPr algn="r" rtl="1"/>
            <a:r>
              <a:rPr lang="fa-IR" sz="2800" b="1" dirty="0" smtClean="0">
                <a:solidFill>
                  <a:srgbClr val="FF0000"/>
                </a:solidFill>
                <a:cs typeface="B Yekan" pitchFamily="2" charset="-78"/>
              </a:rPr>
              <a:t>لوكاچ</a:t>
            </a:r>
            <a:r>
              <a:rPr lang="fa-IR" sz="2800" dirty="0" smtClean="0">
                <a:solidFill>
                  <a:schemeClr val="tx1"/>
                </a:solidFill>
                <a:cs typeface="B Yekan" pitchFamily="2" charset="-78"/>
              </a:rPr>
              <a:t> </a:t>
            </a:r>
            <a:r>
              <a:rPr lang="fa-IR" sz="2800" dirty="0">
                <a:solidFill>
                  <a:schemeClr val="tx1"/>
                </a:solidFill>
                <a:cs typeface="B Yekan" pitchFamily="2" charset="-78"/>
              </a:rPr>
              <a:t>در کتاب </a:t>
            </a:r>
            <a:r>
              <a:rPr lang="fa-IR" sz="2800" b="1" dirty="0">
                <a:solidFill>
                  <a:srgbClr val="FF0000"/>
                </a:solidFill>
                <a:cs typeface="B Yekan" pitchFamily="2" charset="-78"/>
              </a:rPr>
              <a:t>«تاریخ و آگاهی طبقاتی» </a:t>
            </a:r>
            <a:r>
              <a:rPr lang="fa-IR" sz="2800" dirty="0">
                <a:solidFill>
                  <a:schemeClr val="tx1"/>
                </a:solidFill>
                <a:cs typeface="B Yekan" pitchFamily="2" charset="-78"/>
              </a:rPr>
              <a:t>به بیان یکی از کلیدی ترین مفاهیم اندیشه ی خود تحت عنوان </a:t>
            </a:r>
            <a:r>
              <a:rPr lang="fa-IR" sz="2800" b="1" dirty="0">
                <a:solidFill>
                  <a:srgbClr val="FF0000"/>
                </a:solidFill>
                <a:cs typeface="B Yekan" pitchFamily="2" charset="-78"/>
              </a:rPr>
              <a:t>شی ءوارگی </a:t>
            </a:r>
            <a:r>
              <a:rPr lang="fa-IR" sz="2800" dirty="0">
                <a:solidFill>
                  <a:schemeClr val="tx1"/>
                </a:solidFill>
                <a:cs typeface="B Yekan" pitchFamily="2" charset="-78"/>
              </a:rPr>
              <a:t>می پردازد</a:t>
            </a:r>
            <a:r>
              <a:rPr lang="fa-IR" sz="2800" dirty="0" smtClean="0">
                <a:solidFill>
                  <a:schemeClr val="tx1"/>
                </a:solidFill>
                <a:cs typeface="B Yekan" pitchFamily="2" charset="-78"/>
              </a:rPr>
              <a:t>.</a:t>
            </a:r>
            <a:br>
              <a:rPr lang="fa-IR" sz="2800" dirty="0" smtClean="0">
                <a:solidFill>
                  <a:schemeClr val="tx1"/>
                </a:solidFill>
                <a:cs typeface="B Yekan" pitchFamily="2" charset="-78"/>
              </a:rPr>
            </a:br>
            <a:r>
              <a:rPr lang="fa-IR" sz="2800" dirty="0">
                <a:solidFill>
                  <a:schemeClr val="tx1"/>
                </a:solidFill>
                <a:cs typeface="B Yekan" pitchFamily="2" charset="-78"/>
              </a:rPr>
              <a:t/>
            </a:r>
            <a:br>
              <a:rPr lang="fa-IR" sz="2800" dirty="0">
                <a:solidFill>
                  <a:schemeClr val="tx1"/>
                </a:solidFill>
                <a:cs typeface="B Yekan" pitchFamily="2" charset="-78"/>
              </a:rPr>
            </a:br>
            <a:r>
              <a:rPr lang="fa-IR" sz="2800" dirty="0">
                <a:solidFill>
                  <a:schemeClr val="tx1"/>
                </a:solidFill>
                <a:cs typeface="B Yekan" pitchFamily="2" charset="-78"/>
              </a:rPr>
              <a:t> او این مفهوم را در راستای مفهوم از خودبیگانگی مارکس مطرح می کند</a:t>
            </a:r>
            <a:r>
              <a:rPr lang="fa-IR" sz="2800" dirty="0" smtClean="0">
                <a:solidFill>
                  <a:schemeClr val="tx1"/>
                </a:solidFill>
                <a:cs typeface="B Yekan" pitchFamily="2" charset="-78"/>
              </a:rPr>
              <a:t>.</a:t>
            </a:r>
            <a:br>
              <a:rPr lang="fa-IR" sz="2800" dirty="0" smtClean="0">
                <a:solidFill>
                  <a:schemeClr val="tx1"/>
                </a:solidFill>
                <a:cs typeface="B Yekan" pitchFamily="2" charset="-78"/>
              </a:rPr>
            </a:br>
            <a:r>
              <a:rPr lang="fa-IR" sz="2800" dirty="0" smtClean="0">
                <a:solidFill>
                  <a:schemeClr val="tx1"/>
                </a:solidFill>
                <a:cs typeface="B Yekan" pitchFamily="2" charset="-78"/>
              </a:rPr>
              <a:t> </a:t>
            </a:r>
            <a:r>
              <a:rPr lang="fa-IR" sz="2800" dirty="0">
                <a:solidFill>
                  <a:schemeClr val="tx1"/>
                </a:solidFill>
                <a:cs typeface="B Yekan" pitchFamily="2" charset="-78"/>
              </a:rPr>
              <a:t>در حالی که </a:t>
            </a:r>
            <a:r>
              <a:rPr lang="fa-IR" sz="2800" dirty="0">
                <a:solidFill>
                  <a:srgbClr val="FF0000"/>
                </a:solidFill>
                <a:cs typeface="B Yekan" pitchFamily="2" charset="-78"/>
              </a:rPr>
              <a:t>مارکس</a:t>
            </a:r>
            <a:r>
              <a:rPr lang="fa-IR" sz="2800" dirty="0">
                <a:solidFill>
                  <a:schemeClr val="tx1"/>
                </a:solidFill>
                <a:cs typeface="B Yekan" pitchFamily="2" charset="-78"/>
              </a:rPr>
              <a:t> مدعی بود که </a:t>
            </a:r>
            <a:r>
              <a:rPr lang="fa-IR" sz="2800" dirty="0">
                <a:solidFill>
                  <a:srgbClr val="FF0000"/>
                </a:solidFill>
                <a:cs typeface="B Yekan" pitchFamily="2" charset="-78"/>
              </a:rPr>
              <a:t>کارگر در جریان تولید دچار از خودبیگانگی می </a:t>
            </a:r>
            <a:r>
              <a:rPr lang="fa-IR" sz="2800" dirty="0" smtClean="0">
                <a:solidFill>
                  <a:srgbClr val="FF0000"/>
                </a:solidFill>
                <a:cs typeface="B Yekan" pitchFamily="2" charset="-78"/>
              </a:rPr>
              <a:t>شود.</a:t>
            </a:r>
            <a:r>
              <a:rPr lang="fa-IR" sz="2800" dirty="0">
                <a:solidFill>
                  <a:srgbClr val="FF0000"/>
                </a:solidFill>
                <a:cs typeface="B Yekan" pitchFamily="2" charset="-78"/>
              </a:rPr>
              <a:t/>
            </a:r>
            <a:br>
              <a:rPr lang="fa-IR" sz="2800" dirty="0">
                <a:solidFill>
                  <a:srgbClr val="FF0000"/>
                </a:solidFill>
                <a:cs typeface="B Yekan" pitchFamily="2" charset="-78"/>
              </a:rPr>
            </a:br>
            <a:r>
              <a:rPr lang="fa-IR" sz="2800" dirty="0">
                <a:solidFill>
                  <a:schemeClr val="tx1"/>
                </a:solidFill>
                <a:cs typeface="B Yekan" pitchFamily="2" charset="-78"/>
              </a:rPr>
              <a:t>و از خودبیگانگی را در حد طبقه کارگر مطرح کرده بود، </a:t>
            </a:r>
            <a:r>
              <a:rPr lang="fa-IR" sz="2800" dirty="0">
                <a:solidFill>
                  <a:srgbClr val="FF0000"/>
                </a:solidFill>
                <a:cs typeface="B Yekan" pitchFamily="2" charset="-78"/>
              </a:rPr>
              <a:t>لوکاچ</a:t>
            </a:r>
            <a:r>
              <a:rPr lang="fa-IR" sz="2800" dirty="0">
                <a:solidFill>
                  <a:schemeClr val="tx1"/>
                </a:solidFill>
                <a:cs typeface="B Yekan" pitchFamily="2" charset="-78"/>
              </a:rPr>
              <a:t> این مفهوم را </a:t>
            </a:r>
            <a:r>
              <a:rPr lang="fa-IR" sz="2800" dirty="0">
                <a:solidFill>
                  <a:srgbClr val="FF0000"/>
                </a:solidFill>
                <a:cs typeface="B Yekan" pitchFamily="2" charset="-78"/>
              </a:rPr>
              <a:t>عمومیت</a:t>
            </a:r>
            <a:r>
              <a:rPr lang="fa-IR" sz="2800" dirty="0">
                <a:solidFill>
                  <a:schemeClr val="tx1"/>
                </a:solidFill>
                <a:cs typeface="B Yekan" pitchFamily="2" charset="-78"/>
              </a:rPr>
              <a:t> بیشتری داده و مدعی شده است که در نظام سرمایه داری افزون بر طبقه کارگر، دیگر طبقات، بخش ها و سازمان ها دچار نوعی </a:t>
            </a:r>
            <a:r>
              <a:rPr lang="fa-IR" sz="2800" b="1" dirty="0">
                <a:solidFill>
                  <a:srgbClr val="FF0000"/>
                </a:solidFill>
                <a:cs typeface="B Yekan" pitchFamily="2" charset="-78"/>
              </a:rPr>
              <a:t>شیءوارگی </a:t>
            </a:r>
            <a:r>
              <a:rPr lang="fa-IR" sz="2800" dirty="0">
                <a:solidFill>
                  <a:schemeClr val="tx1"/>
                </a:solidFill>
                <a:cs typeface="B Yekan" pitchFamily="2" charset="-78"/>
              </a:rPr>
              <a:t>می </a:t>
            </a:r>
            <a:r>
              <a:rPr lang="fa-IR" sz="2800" dirty="0" smtClean="0">
                <a:solidFill>
                  <a:schemeClr val="tx1"/>
                </a:solidFill>
                <a:cs typeface="B Yekan" pitchFamily="2" charset="-78"/>
              </a:rPr>
              <a:t>شوند</a:t>
            </a:r>
            <a:r>
              <a:rPr lang="fa-IR" sz="2800" dirty="0">
                <a:solidFill>
                  <a:schemeClr val="tx1"/>
                </a:solidFill>
                <a:cs typeface="B Yekan" pitchFamily="2" charset="-78"/>
              </a:rPr>
              <a:t>. </a:t>
            </a:r>
            <a:endParaRPr lang="en-US" sz="2800" dirty="0">
              <a:solidFill>
                <a:schemeClr val="tx1"/>
              </a:solidFill>
              <a:cs typeface="B Yekan" pitchFamily="2" charset="-78"/>
            </a:endParaRPr>
          </a:p>
        </p:txBody>
      </p:sp>
    </p:spTree>
    <p:extLst>
      <p:ext uri="{BB962C8B-B14F-4D97-AF65-F5344CB8AC3E}">
        <p14:creationId xmlns:p14="http://schemas.microsoft.com/office/powerpoint/2010/main" val="30223666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853</TotalTime>
  <Words>911</Words>
  <Application>Microsoft Office PowerPoint</Application>
  <PresentationFormat>On-screen Show (4:3)</PresentationFormat>
  <Paragraphs>95</Paragraphs>
  <Slides>61</Slides>
  <Notes>2</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Apothecary</vt:lpstr>
      <vt:lpstr>نظریه های فرهنگی  نظریه فرانکفورت ، نظریه انتقادی اقتباس: از فصل هفتم   کتاب درآمدی برنظریه های فرهنگی</vt:lpstr>
      <vt:lpstr>     مکتب فرانکفورت ، نظریه انتقادی  نظریه انتقادی را مکتب فرانکفورت نیز نامیده اند هر چند این دو مفهوم به یک معنی  نیست، ولی در بعضی موارد یکسان در نظر گرفته شده اند.  در واقع نظریه انتقادی رامی توان بخشی از مکتب فرانکفورت دانست زیرا در این مکتب نظریه های دیگری نیز مطرح شده اند. پدر نظریه انتقادی هرکهایمر بود ماکس هورکهایمر  Max Horkheimer  در نزدیکی اشتوتگارت زاده شد. پدرش صاحب یک کارخانه بزرگ پارچه‌بافی بود و نخست او را وارث اصلی خود قرار داد. اما ماکس جوان به مارکسیسم و جنبش چپ گرایش داشت و افزون بر این عاشق منشی پدرش شده بود. اختلاف خانوادگی چنان بالا گرفت که پدرش او را از ارث محروم کرد.   </vt:lpstr>
      <vt:lpstr>PowerPoint Presentation</vt:lpstr>
      <vt:lpstr>این اصطلاح به چند دلیل به کار برده شده است:  - نظریه انتقادی به تعبیر هورکهایمر در مقابل نظریه سنتی قرار دارد. از این رو مسائل و موضوع های آن مغایر با مسائل و موضوع های مطروحه در نظریه های سنتی جامعه است.   - متفاوت از نظریه مارکسیسم و پوزیتیویسم بوده و منتقد دیدگاه های مارکسیستی، اثباتی و تفهمی است.   مکتب فرانکفورت با توجه به پیدایش و رشد دیدگاه انتقادی در شهر فرانکفورت آلمان معنا می یابد. این نامگذاری به خاطر تأسیس مؤسسه مطالعات اجتماعی در شهر فرانکفورت است. </vt:lpstr>
      <vt:lpstr>بنیان گذاران نظریه انتقادی   بنیان گذاران واقعی نظریه انتقادی لوكاچ و گرامشی هستند. این دو متفکردر عین این که مارکسیست باقی ماندند، ولی با تکیه بر آرای هگل و وبر به  بازنگری مارکسیسم پرداختند.  گرامشی، مارکسیسم را به لحاظ ماده گرایی و بینش مکانیکی مورد نقد قرار   می داد.  مسئله مورد علاقه ی او برتری جویی ای است که به نوعی اقتدار بادوام و منسجم اشاره دارد.  این مسئله متوجه نحوه تسلط بر تولید نبوده بلکه عنصر فرهنگ نیز مطرح شده است.</vt:lpstr>
      <vt:lpstr>  گرامشی به بررسی چند مطلب توجه داشت از جمله این که:     الف) چگونه یک جامعه مدنی شکل موجود خود را به دست           می آورد؟  او در پاسخ به این سؤال به تحلیل رفتار روشنفکران بر اساس سازمان روشنفکری پرداخته است.  به نظر او عامل اصلی ساخت جامعه مدنی، سازمان روشنفکری است. ب) مسئله ی او یافتن مکانیسم های موجود در جامعه است که برای وفاق جمعی مورد استفاده قرارمی گیرند.  این ابزار و مکانیسم ها صرفا ابزار سلطه طبقه ی حاکم نبوده بلکه عناصر فرهنگی نیز مؤثر هستند.</vt:lpstr>
      <vt:lpstr>از سوی دیگر، لوکاچ به لحاظ این که دارای گرایش فلسفی در آلمان (نوکانتی) در جهت جدایی تحقیق تجربی از مسائل نظری و منطقی بود، سعی در تمایز بخشی بین مباحث تجربی و نظری و ارزش حقیقت داشت. در ضمن او متأثر از جورج زیمل، اندیشمند معاصر دوران بود و  بر جدایی طبیعت و فرهنگ تأكيد داشت.  او دیدگاه اثباتی یا بکارگیری اصول علوم تجربی در علوم انسانی را محکوم کرد.  از طرف دیگر او به لحاظ تأثير پذیری از مکتب پدیدار شناسی ادموند هوسرل متوجه اخلاق، فلسفه و زیبایی شناسی بود. تحولات دهه های ۲۰ و ۳۰ میلادی در اروپا (1924- 1914)                       </vt:lpstr>
      <vt:lpstr>PowerPoint Presentation</vt:lpstr>
      <vt:lpstr>لوكاچ در کتاب «تاریخ و آگاهی طبقاتی» به بیان یکی از کلیدی ترین مفاهیم اندیشه ی خود تحت عنوان شی ءوارگی می پردازد.   او این مفهوم را در راستای مفهوم از خودبیگانگی مارکس مطرح می کند.  در حالی که مارکس مدعی بود که کارگر در جریان تولید دچار از خودبیگانگی می شود. و از خودبیگانگی را در حد طبقه کارگر مطرح کرده بود، لوکاچ این مفهوم را عمومیت بیشتری داده و مدعی شده است که در نظام سرمایه داری افزون بر طبقه کارگر، دیگر طبقات، بخش ها و سازمان ها دچار نوعی شیءوارگی می شوند. </vt:lpstr>
      <vt:lpstr>از نظر لوکاچ راه نجات، آگاهی طبقاتی و به خود آمدن طبقات است. یکی از مفاهیم کلیدی در مکتب فرانکفورت تغییر در نگاه به طبقه کارگر و قائل نبودن به خصلت انقلابی آن است تا جایی که طبقه روشنفکربه عنوان عامل اصلی تحولات معرفی شد.   </vt:lpstr>
      <vt:lpstr>  تأثیر ماکس وبر در شکل گیری مکتب فرانکفورت    فهم بهتر درون مایه مکتب فرانکفورت، تأملی ژرف در آرای ماکس وبر را می طلبد که در این بخش با مروری گذرا به آن می پردازیم. نظر ماکس وبر جامعه مبتنی بر چند اصل است:                                                                                                       * از نظر او مسئله اساسی مورد مطالعه جامعه شناسی کنش اجتماعی با روش تفهمی تفسیری است.                                                       * واقعیت اجتماعی جدای از محقق اجتماعی بوده و تحقیق بایستی جدای از ایدئولوژی و ارزشها صورت گیرد.                                                    * در بررسی ساختارها و روابط اجتماعی در جامعه مدرن اقتدارتوجه قرار گرفت. از نظر ماکس وبر سه نوع اقتدار (سنتی، کاریزما و قانونی) وجود دارد. وجه غالب اقتدار در جامعه جدید قانونی است که با بروکراسی و عقلانیت قابل توصیف و تبیین است.                                                                                                                                                  </vt:lpstr>
      <vt:lpstr>* عقلانیت رسمی و قانونی در مقابل عقلانیت های علمی، نظری و ذاتی قرار داشته و جنبه عام و غیر رسمی دارد.  این عقلانیت وجه تمایز جوامع صنعتی و مدرن است.  او برای عقلانیت شش ویژگی دارد: 1-محاسبه، 2- پیش بینی،  3-کنترل، 4- جایگزینی تکنولوژی به جای انسان، 5-سوددهی  6- نتایج غیر عقلانی.  </vt:lpstr>
      <vt:lpstr>* از نظر وبر عقلانیت قانونی و رسمی، نوع حاکمیت عقلانیت در نظام بروکراتیک جدید است که به نفی حاکمیت انسان و در عوض حاکمیت تکنولوژی می انجامد.  تکنولوژی روز به روز بر انسانیت و جامعه حاکمیت بیشتر دارد تا جایی که هیچ راه نجاتی برای انسان و جامعه وجود ندارد.  در این راستاست که وبر از قفس آهنین یاد می کند .این اندیشه یکی از محورهای اساسی است که فرانکفورتی ها از آن در نظریه های انتقادی خویش بهره برده اند.  * طرح دیدگاه منفی و بدبینانه، حاکمیت تکنولوژی و فرهنگ صنعتی،بروکراسی و عقلانیت تکنولوژیکی و قانونی و نفی دیدگاه تاریخی در مکتب فرانکفورت متاثر از دیدگاه وبر است. </vt:lpstr>
      <vt:lpstr>   *بین اندیشه ماکس وبر و نظریه انتقادی، وجوه اشتراک عمده ای وجود دارد. * باور به عقلانیت تکنولوژیکی یا عقلانیتی  که بیانگر نظام اجتماعی مبتنی بر حاکمیت نیروهای مسلط جامعه با تکیه بر تکنولوژی است. * نگاه بدبینانه به دنیای جدید، زیرا عقلانیت تکنولوژیکی مسلط است و نیروی مقاومی در جهت نفی آن وجود ندارد. مارکوزه در کتاب انسان تک ساحتی اظهار کرده است: دو طبقه اصلی جامعه سرمایه داری وجود دارد: 1- بورژوازی 2- کارگران صنعتی    </vt:lpstr>
      <vt:lpstr>چون کارگذاری مؤثر در جامعه، ناپدید شده اند و هیچ نوع خاص تسلط طبقاتی وجود ندارد.  در عوض سلطه از طریق قدرت غير شخصی (عقلانیت علمی تکنولوژیکی) که نتیجه مصرف توده ای است و جریان تولید را مطرح می کند، اعمال می شود.                                                   * می توانیم اصحاب مکتب فرانکفورت را جزو اصلاح طلبین اندیشه ی مارکسیستی بدانیم.   آن ها با حفظ چارچوب های اصلی اندیشه مارکسیستی بدانیم. آن ها با حفظ چارچوب های اندیشه مارکسیستی در درون این پارادایم می کوشیدند اصلاحات خویش را به وجود آورند.</vt:lpstr>
      <vt:lpstr>در واقع کوشش آنها در جهت عناد و دشمنی با این دیدگاه نبود و اگر انتقادی وارد می کردند، آن را باید در جهت همدلی با اندیشه مارکسیستی تفسیر نمود. اهمیت مارکس: 1- در ساختارشکنی آرای او  2- در عینی شدن و نفوذ شدید افکار او در ساختارهای اجتماعی و سیاسی برخی کشورها ( همچون شوروی قدیم ) دانست. عصاره ی اندیشه ی مارکس بر سه مفهوم بنیادین استوار است:  1- دیالکتیک 2- ماتریالیسم فلسفی  3- ماتریالیسم تاریخی.   </vt:lpstr>
      <vt:lpstr>     مفهوم دیالکتیک در اندیشه مارکس بر این امر تأکید دارد که واقعیت اجتماعی همواره در حال تغییر و تحول   می باشد.  که این تحولات وابسته به یکدیگر بوده و تضاد، عامل اصلی در پدید آمدن این تحولات است که در نهایت این تحولات جامعه را به سوی آینده ای متفاوت جهش  می دهد.        </vt:lpstr>
      <vt:lpstr>    ماتریالیسم فلسفی به سه وجه عمده تقسیم می شود:  1- ماتریالیسم : در این وجه بر این امر تاکید می شود که جهان از ماده تشکیل شده است و تغییر و تحول در ایده از ماده ریشه می گیرد.  2 - امپریسم : بدین معنا که شناخت جز از طریق به کار گیری حواس آدمی ممکن نیست. 3 - دگماتیسم : این است و جز این نیست، وجه مادی جهان زیربنای وجه فرهنگی آن است و همچنین شناخت تنها از طریق حواس ممکن نیست. و در نهایت ماتریالیسم تاریخی در اندیشه مارکس بر این امر تأکید می ورزد که روند حرکت جامعه و تاریخ بنا بر دو اصل قبلی: 1- دیالکتیک  2- ماتریالیسم فلسفی استوار شده است.  </vt:lpstr>
      <vt:lpstr>اما اندیشه های متأثر از نظریات مارکس که بعدها به نئومارکسیسم مشهور شد در سه شاخه عمده تحول یافت:  1- نقد مارکسیسم.   2- اصلاح اندیشه مارکسیستی.  3- تأیید و دنباله روی شدیدتر از اندیشه مارکسیستی.    </vt:lpstr>
      <vt:lpstr>مکتب فرانکفورت و پارادایم انتقادی  شاید برای برخی این تصور پیش آید که مکتب انتقادی از آن رو که تأكيد اصلیش را بر نقد وضعیت موجود نهاده است همان پارادایم انتقادی است. اما به نظر باید میان نظریه پردازان مکتب فرانکفورت و بنیان گذاران پارادایم انتقادی فاصله بگذاریم.  مکتب فرانكفورت از اوایل دهه ۳۰ میلادی آغاز گردید و پارادایم انتقادی از اوایل دهه یعنی 40 سال بعد کارش را آغاز کرد. تأکید اصلی آن بر نقد سرمایه داری و به خصوص آموزش و پرورش بود.</vt:lpstr>
      <vt:lpstr>چرا که آن زمان در کشورهای برای سرمایه داری بر آموزش و پرورش تاکید فراوانی می شد و معتقد بودند که آموزش و پرورش می تواند زمینه های بسیار مناسبی را برای توسعه انسانی، اجتماعی و اقتصادی فراهم آورد.  اما پارادایم انتقادی بر این امر تأکید داشت که آموزش و پرورش خلاقیت را از دانش آموزان          می گیرد و آن ها را هم گرا و توده ای بار می آورد.   </vt:lpstr>
      <vt:lpstr>    دوره های تحول مکتب فرانکفورت  دوره اول:  در این دوره که از سال ۱۹۲۳ میلادی آغاز می شود و تا سال ۱۹۳۳ ادامه می یابد، می توانیم نفوذ اندیشه گئورک لوکاچ را از طریق کتاب «تاریخ و آگاهی طبقاتی اش، بر اندیشه فلیکس وایل، که بعدها نظریه پردازان منتقد به وضعیت موجود را گرد هم آورد، مشاهده نماییم.  دغدغه اصلی وایل توجه به روشنفکرانی بود که دغدغه رادیکالی دارند و ضد نظام سرمایه داری هستند. بدین ترتیب وايل توانست جمعی از روشنفکران منتقد را در مؤسسه تحقیقات اجتماعی فرانکفورت گرد هم آورد. </vt:lpstr>
      <vt:lpstr>اما این روشنفکران رادیکال خود به دو دسته تقسیم       می شدند.  1- روشنفکران معتدل تر قرار داشتند که خواهان تغییر بنیادین و همه جانبه وضعیت موجود، به طور آرام و در بستر زمان بودند. از میان این روشنفکران معتدل می توان به آدورنو، لوكاچ و هابر ماس اشاره داشت. 2- روشنفکران تندرو همچون لنین قرار داشتند که خواهان تغییرات بنیادین و تغییر همه جانبه سریع تر و خشونت بار تر بودند.   </vt:lpstr>
      <vt:lpstr> مؤسسه تحقیقات اجتماعی در ابتدا از موضعی غیر مارکسیستی را آغاز نمود  و دغدغه آنها در دو چیز خلاصه   می شد:  1. بررسی علل و عوامل پیروزی انقلاب ۱۹۱۷ در شرق اروپا  2. بررسی این مسئله که چرا چپ ها در آلمان نازی توفیقی حاصل نکردند.    </vt:lpstr>
      <vt:lpstr>  دوره دوم:  آغاز این دوره را می توانیم در قدرت گرفتن نازیسم در آلمان و مهاجرت نظریه پردازان اولیه مکتب فرانکفورت به آمریکا بدانیم. این مهاجرت برای آن ها دست آوردهای فراوانی داشت.  تا پیش از ورود به فضای باز جامعه آمریکا، فرانکفورتی ها می پنداشتند که هنوز هم پرولتاریا (کارگران) بازیگران اصلی انقلاب هستند.  در واقع بنیان گذاران این مکتب هورکهایمر و مارکوزه را با بن بست نظری مواجه شدند.  آن ها به وضوح می دیدند که پرولتاریا دیگر توان و اراده لازم برای حرکت انقلابی را ندارد. </vt:lpstr>
      <vt:lpstr>نظریه پردازان مکتب فرانکفورت در آن سال ها نخست به بازسازی اندیشه شان پرداختند، که بدین طریق بر دو  امر تأکید اساسی داشتند:                                                                                                                                             الف - نقد پوزیتویسم: حملات آنها به اندیشه پوزیتویستی را می توان در سه بخش مطرح کرد: 1- پوزیتویسم ابزاری که در خدمت قدرتمندان : آن ها به وضوح در جامعه آمریکا مشاهده می کردند که چگونه پوزیتویسم (علم گرایی) ، ابزاری در خدمت قدرتمندان می باشد تا خواسته هایشان را به نام علم، به مردم تحمیل کنند. بدین جهت فرانكفورتی ها بر پوزیتویسم این انتقاد را وارد کردند که علم گرایی نمی تواند درک درستی از حیات اجتماعی به دست دهد.  واقعیت را کج و معوج جلوه می دهد و بنا بر خواست صاحبان قدرت، تصویری دلخواه از آن ارائه می نماید.</vt:lpstr>
      <vt:lpstr>2- تخصصی و تک بعدی شدن حوزه های فهم علمی:   انتقاد دیگر فرانکفورتی ها بر این امر بود که آیا می توانیم حوزه های مختلف علمی را از یکدیگر جدا بدانیم؟  برای مثال آیا می توانیم تنها با تحلیل روان شناختی فرد علت تمامی رفتارهای او را تبیین نماییم؟  در حالی که حوزه های مختلف زندگی اجتماعی و حیات انسانی به یکدیگر کاملا" وابسته هستند. رفتار آدمیان در موقعیت های مختلف نیاز به تبیین در حوزه های مختلف روان شناسی، جامعه شناسی، اقتصاد، سیاست و ... دارد.</vt:lpstr>
      <vt:lpstr>  ب) ناامیدی از تحقق سوسیالیسم :   حضور در جامعه آمریکا باعث ناامیدی آنها از امکان تحقق سوسیالیسم در آینده گردید، از این پس آنها خیال پردازی پیرامون جامعه آرمانی را کنار گذاشتند و بیشتر بر نقد وضعیت موجود تأکیدکردند. ج) چند سبب گرایی در تحلیل حیات اجتماعی :  حضور در جامعه آمریکا این پیامد را برای نظریه پردازان فرانكفورتی داشت که از تبیین های تک علتی دست کشیده و به تبیین چند علتی بپردازند.  نظریه پردازان مارکسیست به طور کل بیشتر  بر عوامل مادی و اقتصادی در تحول زندگی اجتماعی تاکید می کردند. اما نظریه پردازان فرانكفورت با پذیرش چشم اندازی چند سببی (چند علتی) در تبیین پدیده های اجتماعی، از روانشناسی فروید و عوامل فرهنگی و جامعه شناختی نیز در تحلیل های خویش بهره گرفتند.</vt:lpstr>
      <vt:lpstr>   دوره سوم:   آغاز دوره سوم را می توانیم با پایان جنگ جهانی دوم و بازگشت نظریه پردازن انتقادی از آمریکا به آلمان همراه بدانیم. از این دوره به بعد بود. که نظریه پردازان جدیدتراین مکتب همچون اوفه و هابر ماس مطرح شدند. مراحل شکل گیری مکتب فرانکفورت  * اولین مرحله شکل گیری مکتب فرانکفورت بین سال های 1923 تا 1933 میلادی است.  در این مرحله مرکز مطالعات اجتماعی تأسیس شد. توجه اصلی به مطالعه مسائل جدید جامعه سرمایه داری از دیدگاه مارکسیسم، بدون دیدگاه خاصی بوده است. محققین در این دوره بیشتر بر ماتریالیسم تاریخی تأکید داشتند. </vt:lpstr>
      <vt:lpstr> مرحله دوم   مصادف با تبعید بنیان گذاران نظریه ی انتقادی از فرانکفورت به آمریکا و دیگر نقاط است.  از 1933 تا 1950 میلادی ایده های هگلی وجه غالب نظریه ی انتقادی و جهت دهنده ی تحقیقات و فعالیتهای این مکتب بوده است.  با انتخاب هورکهایمر به عنوان رئیس مرکز مطالعات و همکاری آدورنو و مارکوزه تمایلات فرویدی نیز در این دوره مطرح شد، لذا گرایش فلسفی ۔ روانی به جای اقتصادی - تاریخی وجه تمایز این دو دوره است. دیدگاه انتقادی در سال 1937 با نگارش مقاله نظریه سنتی و انتقادی هورکهایمر شروع شد و توسط آدورنو و مارکوزه اشاعه بیشتری یافت. در این دوره و تا پایان دهه 40، نقد اثبات گرایی و علم گرایی به بررسی علم گیری مبتنی برعقلانیت تکنولوژیکی ابزاری انجامید.</vt:lpstr>
      <vt:lpstr> دوره سوم    از زمان مراجعت مؤسسه به فرانکفورت در سال 1950 میلادی، آرا و دیدگاه های اصلی نظریه انتقادی به روشنی در شماری از آثار عمده متفکران و نویسندگان عضو مؤسسه تدوین شد و مکتب فرانکفورت به مرور تاثیر اساسی براندیشه اجتماعی آلمان بر جای نهاد و دامنه نفوذ آن بعدها به ویِژه بعد از سال 1956 و ظهور جریان چپ نو در سراسر اروپا و نیز در ایالت متحده آمریکا گسترش یافت. که بسیاری از اعضای مؤسسه (به ویژه مارکوزه) در آنجا مانده بود. </vt:lpstr>
      <vt:lpstr>    دوره چهارم   در تاریخ مکتب فرانکفورت تلقی کرد، تأثیر و نفوذ این مکتب به آرامی رو به افول نهاد و در واقع با مرگ آدورنو در 1969 و هورکهایمر در 1973 عملا" حیات آن به عنوان یک مکتب فکری متوقف شد. مکتب فرانکفورت در سالهای آخر حیات خود چنان از مارکسیسم، که زمانی منبع اصلی الهام بخش آن بود، فاصله گرفت که به گفته مارتین جی، حق آن را از دست داد که در زمره شاخه های متعدد آن باشد و کل رویکرد آن از سوي اشكال جدید یا پذیرفته شده تفکر مارکسیستی به زیر سؤال برده شد. </vt:lpstr>
      <vt:lpstr>  نگاه مکتب فرانکفورت به مفهوم فرهنگ  اندیشمندان این مکتب اعتقاد به پراکسیسم داشته و جبرگرایی تاریخی مارکس و غیر قابل تحقق دانسته و انقلاب را  منوط به اراده انقلابیون می دانستند. محکوم کردن خرد ایزازی و انتقاد از این که خرد بشری تقلیل و کاهش یافته و در حد عقل ابزاری پایین آمده است. دیالکتیک روشنگری:  تبدیل تفکر روشنگری به ضد خود (خودویرانگری) و به کابوس تبدیل شدن نوید روشنگری و پیشرفت علمی و عقلانی به دو دلیل:                                                                                                                                                                                                                                                                                1- ناتوانی از فاصله گرفتن از دنیای اساطیر و اسطوره زدایی (به اسطوره تبدیل شدن عقل ابزاری)، ۲- مثله کردن خرد به وسیله برابر قرار دادن عقل با خرد ابزاری و ارائه راه حل برون رفت از روشن ستیزی به جای روشنگری به وسیله ی آشتی با طبیعت از طریق نگاه به طبیعت به عنوان subjectو نه object</vt:lpstr>
      <vt:lpstr>      صنایع فرهنگی:  صنایع فرهنگی بخش جدیدی از صنعت مؤسسات اطلاع رسانی مانند رادیو، مطبوعات و سینماست. صنعت فرهنگی از طریق تولیدات خود، فردیتی کاذب برای انسان ها ایجاد می نماید همگی را به شکل واحد و یکسان و بهنجار تولید می کند. کالاهای فرهنگی جهت مصرف توده تولید می شوند. توده براساس نوع مصرف تقسیم بندی می گردد.  مهمترین اندیشمندان مکتب فرانکفورت دراین مطالعه به بررسی برخی از متفکران مکتب فرانكفورت و نظریات آنها می پردازیم: </vt:lpstr>
      <vt:lpstr>    هورکهایمر و نقد اثبات گرایی   هورکهایمر در سال ۱۹۳۱ میلادی ضمن تقدیر از کار سلف خود (كارل گرونبرگ) صراحتا" خاطر نشان کرد که مؤسسه بر آن است تا سمت و سوی تازه ای را در پیش بگیرد.  از آن پس، پرداختن به فلسفه اجتماعی به عنوان مشغله اصلی، در صدر برنامه های مؤسسه قرار گرفت. هورکهایمر نظریه آگاهی طبقاتی را از دید روانشناختی مطرح کرد. او مدعی شد که با فرهنگ جدید در جامعه صنعتی، امکان کمتری برای رشد آگاهی طبقاتی طبقه کارگر نسبت به منابع و سپس تمایل به انقلاب وجود دارد. هورکهایمر طی دو مقاله ی عمده ی خود که در سال ۱۹۳۷ به چاپ رساند، با دقت و جامعیت بیشتری به نقد پوزیتیویسم به عنوان فلسفه علم، به ویژه در شکل پوزیتیویسم منطقی یا امپریالیسم منطقی حلقه ی وین پرداخت. </vt:lpstr>
      <vt:lpstr>   هورکهایمر در سه مورد اصلی به نقد پوزیتیویسم  1) پوزیتیویسم با افراد فعال انسانی به مثابه امور واقع و موضوعات صرف در چارچوب یک طرح جبرگرایی مکانیکی برخورد می کند. 2) پوزیتیویسم تنها جهان را به عنوان پدیده ای مسلم و ملموس در عرصه تجربی در نظر می گیرد و هیچ گونه تمایزی میان ذات و عرض قائل نیست.  3) پوزیتیویسم بین امور واقع و ارزش تمایز مطلقی برقرار می کند و از این رو دانش را از علائق انسانی منفک می کند. </vt:lpstr>
      <vt:lpstr>  هورکهایمر در مقابل نظریه سنتی، نظریه انتقادی را با مشخصاتی چون:  1- نفی جدایی بین واقعیت و ارزش،   2- نفي جدایی بین عینیت و ذهنیت،   3- نفی جدایی بین نظر و عمل ارائه می دهد.   در این دیدگاه هورکهایمر یکسان قلمداد کردن مطالعه ی جامعه و طبیعت را نقد کرده و بیشتر از اندیشه کانت، دیلتای، نیچه و در نهایت ژان پل سارتر متأثربوده که تأکید فراوان بر فردگرایی دارد.</vt:lpstr>
      <vt:lpstr>   منشور مکتب فرانکفورت   دو جنبه از شکل گیری اولیه نظریه انتقادی هورکهایمرعبارتند از: 1- ارزیابی تردید آمیزو تا حدودی بدبینانه هورکهایمر از نقش طبقه کارگر پیشاپیش حاکی از بدبینی عمیق بعدی وی در خصوص وجود هرگونه نیروی رهایی بخش واقعی در جوامع مدرن بود. 2- اهمیت سیاسی  که وی برای کار روشنفکران منتقد قائل بود و در واقع نوعی رجعت به برداشت ماقبل مارکس از فرایند تحول اجتماعی به شمار می رفت  که مارکس در کتاب خانواده مقدس به تمسخر آنها پرداخته بود.</vt:lpstr>
      <vt:lpstr>  آدورنو و صنعت فرهنگ سازی  آدورنو دومین جامعه شناس عمده ی دیدگاه انتقادی است که به مطالعه  فلسفه، جامعه شناسی، روان شناسی و موزیک در دانشگاه فرانکفورت پرداخت.  دو کتاب مهم او عبارتند از:  1- فلسفه ی موزیک مدرن  2- دیالکتیک روشنگری  علائق اصلی وی نیز متوجه حوزه فرهنگ (به ویژه موسیقی) روان کاری و نظریه زیبایی شناسی بود. پینش فلسفی آدورنو در این ایام مبتنی بر نظریه اجتماعی دیالکتیکی نبود بلکه چیزی بود که بعدها آن را دیالکتیک منفی نامیدند که عبارت است از نقدی بر تمام مواضع فلسفی و نظریه های اجتماعی. </vt:lpstr>
      <vt:lpstr>این دیدگاه به صورت شکلی از نسبی گرایی یا شک گرایی نمود پیدا  می کند که امکان وجود هر گونه نقطه شروع یا مبداء مطلق (اصل این همانی) یا مبنای غایی برای اندیشه بشری را نفی   می کند. همچنین آدورنو درمقایسه  با دیگران، به مراتب بیشتر از هم قطاران خود از مارکسیسم دور بود. به نظر می رسد.  آدورنو هرگز توجه چندانی به تحلیل های اقتصادی مارکس یا  نظریه ی وی درباره طبقه نداشت و اساسا" اندیشه ی نظریه تاریخ یا علم تاریخ را که از عناصر بنیادین در اندیشه مارکس به شمار می رود، رد می کرد.  در حقیقت سهم اصلی آدورنو در نظریه انتقادی را باید در نقد فرهنگی وی دید که بدوا" در اثر مشترک وی و هورکهایمر یعنی کتاب «دیالکتیک روشنگری» ظاهر شده است. </vt:lpstr>
      <vt:lpstr>مضمون اصلی کتاب که در مقدمه آن آمده عبارت است از« خود ویرانگری روشنگری» یعنی «خود ویرانگری عقل» که همچون نگرش منفی و انتقادی به امور واقع در نظر گرفته می شود.   به واسطه وضوح کاذبی که در تفکر فلسفی و پوزیتیویستی علم پیدا شده است، این آگاهی علمی مدرن به عنوان منبع عمده انحطاط  فرهنگی تلقی می شود که در نتیجه آن بشریت به جای ورود به وضعیتی به راستی انسانی، در حال فرو رفتن در بربریتی از نوع جدید است. از نظر آدورنو علم و تکنولوژی به مثابه ایدئولوژی، امکان پیدایش اشکال جدید سلطه را میسر کرده و به آن کمک می رسانند. به عقیده هورکهایمر و آدورنو اوج پیروزی تبلیغات درصنعت فرهنگ این است که مصرف کنندگان احساس کنند که به خرید و فرآورده های این صنعت هستند، حتی اگر این اجبار از جانب خودشان باشد. </vt:lpstr>
      <vt:lpstr>مشکل عمده مفهوم ضد فرهنگ توضیح این امر است که اساسا" این پدیده در جامعه ای که کاملا" تحت تأثیر فرهنگ قرار دارد چگونه می تواند ظهور یابد؟  موضوع عمده عبارت است از ارزیابی تأثیرات دراز مدت و فراز و فرودهای تاریخی این ضد فرهنگ که در جنبش کارگری تجسم یافته است. یکی از انتقادات عمده آدورنو به پوزیتیویسم این بود که پوزیتیویسم، بر خلاف نظریه انتقادی واقعیات فردی را در چارچوب کلیت قرار نمی دهد - به تعبیرآدورنو كل غیر حقیقی است. آدورنو در یک کلام موجز معتقد است: وجدان علمی منشاء اصلی نقد است.   </vt:lpstr>
      <vt:lpstr>      مار کوزه و نقد انسان تک ساحتی    غالبا" بیان شده است که اصحاب مکتب فرانکفورت به شکل فزاینده ای تحت تأثیر اندیشه ماکس وبر بوده اند. مارکوزه در مقاله خود راجع به وبر استدلال می کند که نه تنها به کارگیری و استفاده از تکنولوژی بلکه خود تکنولوژی نیز سلطه محسوب می شود. (سلطه بر طبیعت و انسان) به عبارت دیگر نوعی نظارت یا کنترل هوشمند، محاسبه شده و حساب گرانه. مارکوزه اندیشه اند را فلسفه معاصر خود شروع کرد و در این مورد به نقد سه عنصر تفکر فلسفی اروپا پرداخت: 1- از نظر او منطق صوری یا ارسطویی قابلیت بهره بری فکری را در دنیای معاصر ندارد. 2- فلسفه زبانی نیز به لحاظ پرداختن به زبان عادی اهمیت علمی و نظری ندارد. 3- فلسفه اثبات گرایی نیز به لحاظ پیوند با تکنولوژی و نظام سرمایه داری تنها ابزار بهره کشی انسان هاست. در این صورت پی ریزی فلسفه ای جدید که درپی شناختن دنیای جدید باشد، ضروری است. </vt:lpstr>
      <vt:lpstr>    کتاب «خرد و انقلاب» او دارای سه بخش زیر است:  الف: بنیادهای فلسفه هگل،  ب: پیدایش نظریه اجتماعی،  ج: پایان هگل گرایی. مارکوزه مدعی شده است هگل خود مفهوم خردش را به انقلاب فرانسه نسبت داده بود.  «خرد می تواند بر واقعیت حاکم باشد مگر این که خود واقعیت، معقول شده باشد. این عقلانیت، از راه ورود فاعل شناسایی به درون محتوای واقعی طبیعت و تاریخ امکان پذیر شده است.»  مارکوزه مدعی است که خرد به آزادی منتج می شود و آزادی وجود حقیقی فاعل شناسایی است. زندگی خردمندانه، در تلاش پیوسته انسان برای فراگرفتن آنچه که وجود دارد و تبدیل آن بر وفق حقیقت فرا گرفته شده است، نمایان می شود. مارکوزه اشاره کرده است که هگل عامل ایجاد آزادی را دولت می داند.  </vt:lpstr>
      <vt:lpstr>تنها دولت می تواند آزادسازی واقعی را تدارک ببیند. گرچه خود نمی تواند حقیقت و آزادی کامل را فراهم کند. آزادی و حقیقت کامل را تنها می توان در قلمرو ذهن،اخلاق،دین و فلسفه یافت. او در برداشت از هگل به این نتیجه می رسد که هیچ نهاد عینی ای وجود ندارد که بر پایه اراده آزاده فاعل شناسایی استوار نباشد و هیچ آزادی ذهنی نیست که در سامان اجتماعی عینی، مشاهده پذیر نباشد. از نظر او انسان دارای یک بعد ماشینی شده است و ابعاد دیگر شخصیت او از بین رفته است. اخلاق، زبان، فرهنگ، هنر و عواطف همه از حاکمیت تکنولوژی متأثر شده اند و در نتیجه تفكر تک ساحتی، در جامعه ی تک ساحتی ایجاد شده است. نتیجه تفكر تک ساحتی، انسان تک ساحتی و جامعه تک ساحتی است که تکنولوژی عامل مسلط در آن است.</vt:lpstr>
      <vt:lpstr>تکنولوژی به نهادهای اقتصادی و سیاسی اجازه می دهد که انسان را به صورت چیزی در آورند که ممکن است مورد بهره برداری قرار گیرد.    در حقیقت انسان در این جامعه ذات فرعی و عرضی به حساب می آید، زیرا صنعت نیز مانند سیاست، نظریه های انسانی، آزادی و خردمندی را از همان ابتدا محکوم کرده است.  مسلما" باید شرایط کار، در جوامع صنعتی به سود انسان بهبود یابد و مقدم بر صنعتی ساختن جامعه نیازمندیهای راستین آدمی و راههای تأمین آن مشخص شود.   </vt:lpstr>
      <vt:lpstr> نظریه انتقادی مکتب فرانکفورت در مرحله بلوغ خود متضمن   سه عنصر مرتبط به هم بود:    1-نقدی معرفت شناختی و روش شناختی از پوزیتیویسم (یا به طور اعم از علم گرایی)،  2-نگرشی انتقادی نسبت به تاثیر ایدئولوژیک علم و تکنولوژی به عنوان عامل عمده در خلق شکل جدیدی از سلطه فن سالارانه – دیوان سالارانه ی تکنوکراتیک – بوروکراتیک.  3- نوعی دل مشغولی نسبت به صنعت فرهنگ و به طور عام تر نسبت به جنبه های فرهنگی سلطه.</vt:lpstr>
      <vt:lpstr>      هابر ماس و نظریه معرفت  هابر ماس همکار آدورنو بود که اندیشه هایش در دهه هفتاد میلادی در حوزه فلسفه و جامعه شناسی مطرح گردید. مسئله ی اصلی در اندیشه او مشکلات اساسی نظریه معرفت و دانش است.  کتب اصلی هابر ماس: 1- معرفت و منافع انسانی 2- بحران مشروعیت 3- ارتباط و تحول جامعه (آخرین کتاب او در دو جلد تحت عنوان نظریه های کنش ارتباطی به چاپ رسیده است ،که معمار اصلی نظریه ی نوانتقادی به شمار می رود- در بخش عمده آثار خود، نقد مكتب فرانكفورت از پوزیتیویسم را پی گرفت)   </vt:lpstr>
      <vt:lpstr>هابرماس می گوید نظریه دیالکتیکی شک دارد که علم در ارتباط با جهان ساخته شده توسط انسان ها بتواند به همان شکل موفقیت آمیزی که درعلوم طبیعی بی طرف است، بدون جهت گیری ارزشی بماند زیرا علوم اجتماعی ناگزیرند با واقعیتی از پیش تشکیل یافته سر و کار داشته باشند. یعنی با بودن حیات اجتماعی به مثابه كليتي که حتی خود تحقیق را تعیین می کند. که گویا بیرون از قلمرو تجربه ی تحلیل شده باقی می ماند. نظریه دیالکتیکی مفهوم کلیت را به خدمت می گیرد که به جهان زیست از پیش درک شده ای اشاره دارد که بایستی از طریق تفسيرهرمونتیکی معنی کشف شود.  </vt:lpstr>
      <vt:lpstr>هابرماس به انتقاد از تفکیک پوزیتیویستی بین واقعیات و تصمیامت (انتخاب های ارزشی) می پردازد. یعنی این فرض که در پدیده های اجتماعی از یک سواین یک سو قواعد تجربی وجود دارد که می توانند به صورت قانون درآیند. ازسوی دیگر قواعد مربوط به رفتارهای انسانی، یعنی هنجارهای اجتماعی وجود دارند، تبعات این دوگانگی آن است که شناخت مجاز منحصر به علوم تجربی است. در حالی که مسائلی مربوط به اعمال حیاتی خارج از علم است و قضاوت پیرامون هنجارهای اجتماعی تنها منوط به تصمیم است. </vt:lpstr>
      <vt:lpstr>هابر ماس در کتاب شناخت و علائق انسانی می گوید که سه نوع شناخت متمایز از هم وجود دارند که هر یک بر نوعی علائق شناخت ساز منتهی اند:   الف: علائق فنی که در نیازهای مادی و کار که قلمرو علوم تجربی تحلیلی را می سازند، ریشه دارد.  ب: علائق عملی موجود در درک تفاهمی بین افراد و در میان با بین گروه های اجتماعی، که در ویژگی های نوعی - جهانی زبان که قلمرو شناخت تاریخی - هرمونتیکی را به وجود می آورند ریشه دارد. ج: علائق رهایی بخش که در کنش ها و گفتارهای تحریف شده ریشه دارد که بر اثر اعمال قدرت، که قلمرو شناخت خوداندیشانه یا انتقادی را تشکیل می دهند.  </vt:lpstr>
      <vt:lpstr>البته در تفکر هابر ماس همواره نوعی پیوند میان تحلیل فلسفی و نظريه جامعه وجود دارد، لیکن ماهیت آن تدریجا" تغییر یافته است.  در زمان نگارش کتاب شناخت و علائق انسانی چنین می نمود که نظریه شناخت بر نظریه اجتماعی استوار باشد، یعنی اشکال سه گانه شناخت منطبق با سه ویژگی اصلی حیات اجتماعی، که عبارت از: 1- کار 2- کنش متقابل 3- سلطه در دوره بعدی تلاش برای تدوین نظریه شناخت نو گذاشته باشد و هابر ماس نظریه ای درباره حقیقت مطرح می کند که نه در جامعه بلکه در زبان به عنوان خصیصه عمومی ریشه دارد.  </vt:lpstr>
      <vt:lpstr>در تازه ترین اثر هابر ماس، اثر عظیم دو جلدی درباره نظریه کنش ارتباطی، با توجه به اعتقاد او به تز جهان شمول بودن، نوعی تداوم اساسی در اندیشه او مشهود است. هدف هابر ماس آن گونه که در مقدمه شرح می دهد، عبارت است: الف) توضيح مفهوم عقلانیت، ب) ترکیب این مفهوم با دیدی تکاملی برای یافتن فهمی نو در جهان، ج) نشان دادن پیوند درونی نظریه عقلانیت و نظریه جامعه در دو سطح فرانظری و روش شناختی. </vt:lpstr>
      <vt:lpstr>   هابر ماس در بخشی دیگر از اندیشه خویش بر تفکیک چهار نوع گرایش بحرانی در جامعه سرمایه داری پرداخت:  1- بحران اقتصادی  2-بحران عقلانیت  3- بحران مشروعیت  4- بحران انگیزشی    </vt:lpstr>
      <vt:lpstr>ادعای هابر ماس این است که منشأ و تکامل زندگی انسانی به معنای خاص آن متکی بر دو عنصر است :  1- کار اجتماعی     2-زبان که قابل فرو کاستن به یکدیگر نیستند، در حالی که مارکس، گرچه مسائل مربوط به نظریه زبان شناسی را چندان جدی مورد بحث قرار نداده است، انسان بروحدت فعالیت مادی - اجتماعی و زبان تأکید داشته است و از آن دفاع می کند. انگلیس (همین طور بعدها لوكاچ) معتقد بود که زبان از کار نشأت می گیرد. مفهوم کار اجتماعی هابر ماس، مفهومی بنیادی است. </vt:lpstr>
      <vt:lpstr>ولی بعد با اظهار این نکته که ما برای توضیح کافی شیوه زندگی انسان همچنین به مفهوم سازمان مبتنی بر خانوار نیاز داریم، آن را مشروط می کند.  دوم این که قواعد کنش ارتباطی ( یعنی هنجارهای کنش) را نمی توان به قواعد کنش ابزاری تنزل داد و سرانجام، از آنجا که تولید و اجتماعی شدن، کار اجتماعی و توجه به جوانان، در بازتولید انواع آنها از اهمیت یکسانی برخورد دارند، ساختار اجتماعی مبتنی بر خانواده که هر دو وجه را در اختیار دارد.  نیز از اهمیت اساسی و زیر بنایی برخوردار است. هابر ماس یک استراتژی پژوهشی اتخاذ می کند که آن را ساختارگرایی تکوینی می نامد. این رویکرد به وضوح متأثر از آرا و عقاید ژان پیاژه است.   </vt:lpstr>
      <vt:lpstr>اما باید خاطر نشان کرد که دغدغه ی اصلی هابرماس عبارت است از کشف برخی نقاط پیوند میان فلسفه و جامعه شناسی، به گونه ای که فلسفه بتواند مبنای هنجاری نظریه انتقادی را فراهم کند.  همین دغدغه است که تعیین کننده گزینش حصول عقلانیت از سوی وی به عنوان کانون تحلیل درباره جوامع مدرن به شمار می رود.  باتومور معتقد است بدیهی ترین نکته در مورد آثار هابرماس میزان دوری و فاصله گرفتن وی از آرا وعقاید منتقدان مکتب فرانكفورت است.  </vt:lpstr>
      <vt:lpstr> نقد مکتب فرانکفورت                                                                                                        * یکی از ویژگی های بارز این مکتب که به اندازه کافی مورد توجه قرارنگرفته، این است که به رغم هدف اصلی مؤسسه فرانکفورت مبنی بر گسترش و رواج تحقیقات بین رشته ای، دامنه علائق این مکتب بی اندازه محدود شده است.  * متفکران مکتب فرانکفورت همان گونه که تاریخ را نادیده گرفتند یا آن را کنار گذاشتند، از تحلیل های اقتصادی نیز غفلت کرده اند. * توجه فرانکفورتی ها بر نقش دولت مداخله گر و مشکلات ناشی از مشروعیت.  * باید پرسید که با پذیرش اصل بنیادنین هابر ماس مبنی بر این که شکل گیری و تکامل جوامع بشری را بایستی بر حسب دو فرایند متمایز وغیر قابل تقلیل به یکدیگر، تقلیل به یکدیگر، یعنی (کنش ابزاری کار) و کنش ارتباطی درک کرد.</vt:lpstr>
      <vt:lpstr>* تکامل مشهودی در اندیشه هابر ماس، از هگل گرایی مکتب فرانکفورت به سمت نوعی نوکانت گرایی دیده می شود.  گرایش مذکور در تمایزی مشهود است که وی بین ادعای حقیقت، که در احکام تجربی مطرح شود (یعنی در حوزه عقل نظری) و ادعای درست و مناسبی که با هنجارهای کنش و ارزیابی (یعنی در حوزه عقل عملی) مطرح می شود، ایجاد کرده است.  مطمئنا" هابر ماس تلاش می کند تا این دو حوزه را به کمک نظریه گفتاری حقیقت خود متحد کند لیکن مخالفت های جدی با این نظریه وجود دارد و هدفی که وی می خواهد بدان برسد، یعنی اثبات این نکته که قضاوت های هنجاری صرفا" موضوع تصمیم های دلخواه نیستند بلکه همانند قضاوت های تجربی از طریق استدلال عقلانی قابل حصولند. </vt:lpstr>
      <vt:lpstr> * نظریه اجتماعی یا اخلاقی تاکنون در بحث های هابر ماس راجع به کنش ارتباطی و علائق رهایی بخش آشکارا وجه غالب را داشته است.   همین طور در بحث های مداوم وی مبنی بر این که مسائل کنونی سیاست اجتماعی را باید به عنوان مقولاتی جهت منازعه سیاسی عمومی نگریست، نه به عنوان مشکلات فنی ناشی از روند تکامل ضروری جامعه که متخصص اجتماعی می توانند آن ها را حل کنند. بدون تردید این نکته تاکنون مؤثر ترین و نافذترین جنبه تفکر وی بوده است که به مراتب فراتر از محدوده های علوم اجتماعی در حال بسط و گسترش است. </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 Pack 20 DVDs</dc:creator>
  <cp:lastModifiedBy>MRT Pack 20 DVDs</cp:lastModifiedBy>
  <cp:revision>101</cp:revision>
  <dcterms:created xsi:type="dcterms:W3CDTF">2020-05-13T05:27:35Z</dcterms:created>
  <dcterms:modified xsi:type="dcterms:W3CDTF">2020-07-21T11:00:14Z</dcterms:modified>
</cp:coreProperties>
</file>