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9"/>
  </p:notesMasterIdLst>
  <p:sldIdLst>
    <p:sldId id="256" r:id="rId2"/>
    <p:sldId id="281" r:id="rId3"/>
    <p:sldId id="282"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22"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58258A7-3B8F-41E4-8C26-A9C294481495}" type="datetimeFigureOut">
              <a:rPr lang="fa-IR" smtClean="0"/>
              <a:t>12/01/1441</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2D1388F-3140-41B2-ADFA-825D3337730E}" type="slidenum">
              <a:rPr lang="fa-IR" smtClean="0"/>
              <a:t>‹#›</a:t>
            </a:fld>
            <a:endParaRPr lang="fa-IR"/>
          </a:p>
        </p:txBody>
      </p:sp>
    </p:spTree>
    <p:extLst>
      <p:ext uri="{BB962C8B-B14F-4D97-AF65-F5344CB8AC3E}">
        <p14:creationId xmlns:p14="http://schemas.microsoft.com/office/powerpoint/2010/main" val="51110727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3AFB4F6-7214-4D9C-B645-B104B2504494}" type="datetimeFigureOut">
              <a:rPr lang="fa-IR" smtClean="0"/>
              <a:t>12/01/1441</a:t>
            </a:fld>
            <a:endParaRPr lang="fa-I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fa-I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FC37A53-2DBA-47B6-8010-A6593181D424}" type="slidenum">
              <a:rPr lang="fa-IR" smtClean="0"/>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3AFB4F6-7214-4D9C-B645-B104B2504494}" type="datetimeFigureOut">
              <a:rPr lang="fa-IR" smtClean="0"/>
              <a:t>12/01/1441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2FC37A53-2DBA-47B6-8010-A6593181D424}"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3AFB4F6-7214-4D9C-B645-B104B2504494}" type="datetimeFigureOut">
              <a:rPr lang="fa-IR" smtClean="0"/>
              <a:t>12/01/1441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2FC37A53-2DBA-47B6-8010-A6593181D424}"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3AFB4F6-7214-4D9C-B645-B104B2504494}" type="datetimeFigureOut">
              <a:rPr lang="fa-IR" smtClean="0"/>
              <a:t>12/01/1441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2FC37A53-2DBA-47B6-8010-A6593181D424}" type="slidenum">
              <a:rPr lang="fa-IR" smtClean="0"/>
              <a:t>‹#›</a:t>
            </a:fld>
            <a:endParaRPr lang="fa-I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3AFB4F6-7214-4D9C-B645-B104B2504494}" type="datetimeFigureOut">
              <a:rPr lang="fa-IR" smtClean="0"/>
              <a:t>12/01/1441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2FC37A53-2DBA-47B6-8010-A6593181D424}" type="slidenum">
              <a:rPr lang="fa-IR" smtClean="0"/>
              <a:t>‹#›</a:t>
            </a:fld>
            <a:endParaRPr lang="fa-I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3AFB4F6-7214-4D9C-B645-B104B2504494}" type="datetimeFigureOut">
              <a:rPr lang="fa-IR" smtClean="0"/>
              <a:t>12/01/1441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2FC37A53-2DBA-47B6-8010-A6593181D424}" type="slidenum">
              <a:rPr lang="fa-IR" smtClean="0"/>
              <a:t>‹#›</a:t>
            </a:fld>
            <a:endParaRPr lang="fa-I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3AFB4F6-7214-4D9C-B645-B104B2504494}" type="datetimeFigureOut">
              <a:rPr lang="fa-IR" smtClean="0"/>
              <a:t>12/01/1441</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2FC37A53-2DBA-47B6-8010-A6593181D424}" type="slidenum">
              <a:rPr lang="fa-IR" smtClean="0"/>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3AFB4F6-7214-4D9C-B645-B104B2504494}" type="datetimeFigureOut">
              <a:rPr lang="fa-IR" smtClean="0"/>
              <a:t>12/01/1441</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2FC37A53-2DBA-47B6-8010-A6593181D424}" type="slidenum">
              <a:rPr lang="fa-IR" smtClean="0"/>
              <a:t>‹#›</a:t>
            </a:fld>
            <a:endParaRPr lang="fa-I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3AFB4F6-7214-4D9C-B645-B104B2504494}" type="datetimeFigureOut">
              <a:rPr lang="fa-IR" smtClean="0"/>
              <a:t>12/01/1441</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2FC37A53-2DBA-47B6-8010-A6593181D424}"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3AFB4F6-7214-4D9C-B645-B104B2504494}" type="datetimeFigureOut">
              <a:rPr lang="fa-IR" smtClean="0"/>
              <a:t>12/01/1441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2FC37A53-2DBA-47B6-8010-A6593181D424}" type="slidenum">
              <a:rPr lang="fa-IR" smtClean="0"/>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3AFB4F6-7214-4D9C-B645-B104B2504494}" type="datetimeFigureOut">
              <a:rPr lang="fa-IR" smtClean="0"/>
              <a:t>12/01/1441</a:t>
            </a:fld>
            <a:endParaRPr lang="fa-I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a-I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FC37A53-2DBA-47B6-8010-A6593181D424}" type="slidenum">
              <a:rPr lang="fa-IR" smtClean="0"/>
              <a:t>‹#›</a:t>
            </a:fld>
            <a:endParaRPr lang="fa-I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3AFB4F6-7214-4D9C-B645-B104B2504494}" type="datetimeFigureOut">
              <a:rPr lang="fa-IR" smtClean="0"/>
              <a:t>12/01/1441</a:t>
            </a:fld>
            <a:endParaRPr lang="fa-I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a-I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FC37A53-2DBA-47B6-8010-A6593181D424}"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fa.wikipedia.org/wiki/%D8%A7%DB%8C%D8%B1%D8%A7%D9%86" TargetMode="External"/><Relationship Id="rId3" Type="http://schemas.openxmlformats.org/officeDocument/2006/relationships/hyperlink" Target="https://fa.wikipedia.org/wiki/%D8%A2%DB%8C%D9%86%D8%AF%D9%87%E2%80%8C%D9%BE%DA%98%D9%88%D9%87%DB%8C" TargetMode="External"/><Relationship Id="rId7" Type="http://schemas.openxmlformats.org/officeDocument/2006/relationships/hyperlink" Target="https://fa.wikipedia.org/wiki/%D8%AA%DA%A9%DB%8C%D9%86%DA%AF%DB%8C_%D9%81%D9%86%D8%A7%D9%88%D8%B1%DB%8C" TargetMode="External"/><Relationship Id="rId2" Type="http://schemas.openxmlformats.org/officeDocument/2006/relationships/hyperlink" Target="https://fa.wikipedia.org/wiki/%D8%B2%D8%A8%D8%A7%D9%86_%D8%A7%D9%86%DA%AF%D9%84%DB%8C%D8%B3%DB%8C" TargetMode="External"/><Relationship Id="rId1" Type="http://schemas.openxmlformats.org/officeDocument/2006/relationships/slideLayout" Target="../slideLayouts/slideLayout2.xml"/><Relationship Id="rId6" Type="http://schemas.openxmlformats.org/officeDocument/2006/relationships/hyperlink" Target="https://fa.wikipedia.org/wiki/%D8%A7%D8%B1%D8%AA%D8%A8%D8%A7%D8%B7%D8%A7%D8%AA" TargetMode="External"/><Relationship Id="rId5" Type="http://schemas.openxmlformats.org/officeDocument/2006/relationships/hyperlink" Target="https://fa.wikipedia.org/wiki/%D8%A7%D9%86%D9%82%D9%84%D8%A7%D8%A8_%D8%AF%DB%8C%D8%AC%DB%8C%D8%AA%D8%A7%D9%84" TargetMode="External"/><Relationship Id="rId4" Type="http://schemas.openxmlformats.org/officeDocument/2006/relationships/hyperlink" Target="https://fa.wikipedia.org/wiki/%D8%A2%D9%85%D8%B1%DB%8C%DA%A9%D8%A7%DB%8C%DB%8C%E2%80%8C%D9%87%D8%A7"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fa.wikipedia.org/wiki/%D9%81%D8%B9%D8%A7%D9%84_%D8%B3%DB%8C%D8%A7%D8%B3%DB%8C" TargetMode="External"/><Relationship Id="rId3" Type="http://schemas.openxmlformats.org/officeDocument/2006/relationships/hyperlink" Target="https://fa.wikipedia.org/wiki/%D9%88%D8%B1%D8%B3%D8%A7%DB%8C" TargetMode="External"/><Relationship Id="rId7" Type="http://schemas.openxmlformats.org/officeDocument/2006/relationships/hyperlink" Target="https://fa.wikipedia.org/wiki/%D9%81%D9%84%D8%B3%D9%81%D9%87%D9%94_%D9%BE%D8%B3%D8%AA%E2%80%8C%D9%85%D8%AF%D8%B1%D9%86" TargetMode="External"/><Relationship Id="rId2" Type="http://schemas.openxmlformats.org/officeDocument/2006/relationships/hyperlink" Target="https://fa.wikipedia.org/wiki/%D8%B2%D8%A8%D8%A7%D9%86_%D9%81%D8%B1%D8%A7%D9%86%D8%B3%D9%88%DB%8C" TargetMode="External"/><Relationship Id="rId1" Type="http://schemas.openxmlformats.org/officeDocument/2006/relationships/slideLayout" Target="../slideLayouts/slideLayout2.xml"/><Relationship Id="rId6" Type="http://schemas.openxmlformats.org/officeDocument/2006/relationships/hyperlink" Target="https://fa.wikipedia.org/wiki/%D9%86%D8%B8%D8%B1%DB%8C%D9%87%E2%80%8C%D9%BE%D8%B1%D8%AF%D8%A7%D8%B2_%D8%A7%D8%AF%D8%A8%DB%8C" TargetMode="External"/><Relationship Id="rId5" Type="http://schemas.openxmlformats.org/officeDocument/2006/relationships/hyperlink" Target="https://fa.wikipedia.org/wiki/%D9%81%D8%B1%D8%A7%D9%86%D8%B3%D9%87" TargetMode="External"/><Relationship Id="rId4" Type="http://schemas.openxmlformats.org/officeDocument/2006/relationships/hyperlink" Target="https://fa.wikipedia.org/wiki/%D9%BE%D8%A7%D8%B1%DB%8C%D8%B3" TargetMode="External"/><Relationship Id="rId9" Type="http://schemas.openxmlformats.org/officeDocument/2006/relationships/hyperlink" Target="https://fa.wikipedia.org/wiki/%D9%BE%D8%B3%D8%AA%E2%80%8C%D9%85%D8%AF%D8%B1%D9%86%DB%8C%D8%AA%D9%87"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260648"/>
            <a:ext cx="8280920" cy="3240360"/>
          </a:xfrm>
        </p:spPr>
        <p:txBody>
          <a:bodyPr>
            <a:normAutofit fontScale="90000"/>
          </a:bodyPr>
          <a:lstStyle/>
          <a:p>
            <a:pPr algn="ctr"/>
            <a:r>
              <a:rPr lang="fa-IR" dirty="0" smtClean="0"/>
              <a:t>نظریه های </a:t>
            </a:r>
            <a:r>
              <a:rPr lang="fa-IR" dirty="0"/>
              <a:t>فرهنگی </a:t>
            </a:r>
            <a:br>
              <a:rPr lang="fa-IR" dirty="0"/>
            </a:br>
            <a:r>
              <a:rPr lang="fa-IR" dirty="0"/>
              <a:t>نظریه پست مدرن </a:t>
            </a:r>
            <a:r>
              <a:rPr lang="fa-IR" dirty="0" smtClean="0"/>
              <a:t/>
            </a:r>
            <a:br>
              <a:rPr lang="fa-IR" dirty="0" smtClean="0"/>
            </a:br>
            <a:r>
              <a:rPr lang="fa-IR" dirty="0" smtClean="0"/>
              <a:t>اقتباس: از فصل دهم  </a:t>
            </a:r>
            <a:br>
              <a:rPr lang="fa-IR" dirty="0" smtClean="0"/>
            </a:br>
            <a:r>
              <a:rPr lang="fa-IR" dirty="0" smtClean="0"/>
              <a:t>کتاب درآمدی برنظریه های فرهنگی</a:t>
            </a:r>
            <a:br>
              <a:rPr lang="fa-IR" dirty="0" smtClean="0"/>
            </a:br>
            <a:endParaRPr lang="fa-IR" dirty="0"/>
          </a:p>
        </p:txBody>
      </p:sp>
      <p:sp>
        <p:nvSpPr>
          <p:cNvPr id="3" name="Subtitle 2"/>
          <p:cNvSpPr>
            <a:spLocks noGrp="1"/>
          </p:cNvSpPr>
          <p:nvPr>
            <p:ph type="subTitle" idx="1"/>
          </p:nvPr>
        </p:nvSpPr>
        <p:spPr>
          <a:xfrm>
            <a:off x="467544" y="2924944"/>
            <a:ext cx="8496944" cy="2952328"/>
          </a:xfrm>
        </p:spPr>
        <p:txBody>
          <a:bodyPr>
            <a:normAutofit/>
          </a:bodyPr>
          <a:lstStyle/>
          <a:p>
            <a:pPr algn="ctr"/>
            <a:r>
              <a:rPr lang="fa-IR" sz="2800" dirty="0" smtClean="0">
                <a:effectLst/>
                <a:latin typeface="Times New Roman"/>
                <a:ea typeface="Times New Roman"/>
              </a:rPr>
              <a:t>نویسنده:دکتر طاهره جعفری </a:t>
            </a:r>
          </a:p>
          <a:p>
            <a:pPr algn="ctr"/>
            <a:r>
              <a:rPr lang="fa-IR" sz="2800" dirty="0" smtClean="0">
                <a:latin typeface="Times New Roman"/>
                <a:ea typeface="Times New Roman"/>
              </a:rPr>
              <a:t>دکتر محمد هادی منصوری</a:t>
            </a:r>
          </a:p>
          <a:p>
            <a:pPr algn="ctr"/>
            <a:r>
              <a:rPr lang="fa-IR" sz="2800" dirty="0" smtClean="0">
                <a:latin typeface="Times New Roman"/>
                <a:ea typeface="Times New Roman"/>
              </a:rPr>
              <a:t>انتشارات بهمن برنا چاپ 1397</a:t>
            </a:r>
          </a:p>
          <a:p>
            <a:pPr algn="ctr"/>
            <a:r>
              <a:rPr lang="fa-IR" sz="2800" smtClean="0">
                <a:latin typeface="Times New Roman"/>
                <a:ea typeface="Times New Roman"/>
              </a:rPr>
              <a:t>تهیه </a:t>
            </a:r>
            <a:r>
              <a:rPr lang="fa-IR" sz="2800" dirty="0" smtClean="0">
                <a:latin typeface="Times New Roman"/>
                <a:ea typeface="Times New Roman"/>
              </a:rPr>
              <a:t>وتنظیم :یوسف هدایی</a:t>
            </a:r>
          </a:p>
          <a:p>
            <a:pPr algn="ctr"/>
            <a:r>
              <a:rPr lang="fa-IR" sz="2800" dirty="0" smtClean="0">
                <a:solidFill>
                  <a:srgbClr val="FF0000"/>
                </a:solidFill>
                <a:latin typeface="Times New Roman"/>
                <a:ea typeface="Times New Roman"/>
              </a:rPr>
              <a:t>اسفند 98</a:t>
            </a:r>
          </a:p>
          <a:p>
            <a:endParaRPr lang="fa-IR" sz="2800" dirty="0" smtClean="0">
              <a:latin typeface="Times New Roman"/>
              <a:ea typeface="Times New Roman"/>
            </a:endParaRPr>
          </a:p>
          <a:p>
            <a:endParaRPr lang="en-US" sz="2800" dirty="0">
              <a:effectLst/>
              <a:latin typeface="Times New Roman"/>
              <a:ea typeface="Times New Roman"/>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2977621"/>
            <a:ext cx="2736304" cy="3763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914638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363272" cy="5746643"/>
          </a:xfrm>
        </p:spPr>
        <p:txBody>
          <a:bodyPr>
            <a:normAutofit/>
          </a:bodyPr>
          <a:lstStyle/>
          <a:p>
            <a:r>
              <a:rPr lang="fa-IR" dirty="0"/>
              <a:t>شاید بتوان فهرست </a:t>
            </a:r>
            <a:r>
              <a:rPr lang="fa-IR" dirty="0">
                <a:solidFill>
                  <a:srgbClr val="FF0000"/>
                </a:solidFill>
              </a:rPr>
              <a:t>ویژگی ها و خصوصیات </a:t>
            </a:r>
            <a:r>
              <a:rPr lang="fa-IR" dirty="0"/>
              <a:t>ذیل را برای پست مدرنیسم بیان نمود:</a:t>
            </a:r>
            <a:endParaRPr lang="en-US" dirty="0"/>
          </a:p>
          <a:p>
            <a:r>
              <a:rPr lang="fa-IR" dirty="0"/>
              <a:t> </a:t>
            </a:r>
            <a:endParaRPr lang="en-US" dirty="0"/>
          </a:p>
          <a:p>
            <a:pPr lvl="0"/>
            <a:r>
              <a:rPr lang="fa-IR" dirty="0"/>
              <a:t>در روان شناسی منکر فاعل عاقل و منطقی </a:t>
            </a:r>
            <a:endParaRPr lang="en-US" dirty="0"/>
          </a:p>
          <a:p>
            <a:pPr lvl="0"/>
            <a:r>
              <a:rPr lang="fa-IR" dirty="0"/>
              <a:t>نفی دولت به عنوان سمبل هویت ملی</a:t>
            </a:r>
            <a:endParaRPr lang="en-US" dirty="0"/>
          </a:p>
          <a:p>
            <a:pPr lvl="0"/>
            <a:r>
              <a:rPr lang="fa-IR" dirty="0"/>
              <a:t>نفی ساختارهای حزب و اعمال سیاسی آنها، به عنوان کانال های یگانگی و تصورات </a:t>
            </a:r>
            <a:r>
              <a:rPr lang="fa-IR" dirty="0" smtClean="0"/>
              <a:t>جمعی </a:t>
            </a:r>
          </a:p>
          <a:p>
            <a:pPr lvl="0"/>
            <a:r>
              <a:rPr lang="fa-IR" dirty="0" smtClean="0"/>
              <a:t>ترفیع </a:t>
            </a:r>
            <a:r>
              <a:rPr lang="fa-IR" dirty="0"/>
              <a:t>و ترویج نسبی بودن اخلاقیات</a:t>
            </a:r>
            <a:endParaRPr lang="en-US" dirty="0"/>
          </a:p>
          <a:p>
            <a:pPr lvl="0"/>
            <a:r>
              <a:rPr lang="fa-IR" dirty="0"/>
              <a:t>مخالفت با قدرت یا بی اساسی دولت </a:t>
            </a:r>
            <a:r>
              <a:rPr lang="fa-IR" dirty="0" smtClean="0"/>
              <a:t>متمرکز</a:t>
            </a:r>
            <a:endParaRPr lang="en-US" dirty="0"/>
          </a:p>
          <a:p>
            <a:pPr lvl="0"/>
            <a:r>
              <a:rPr lang="fa-IR" dirty="0"/>
              <a:t>مخالفت با رشد اقتصادی به بهای ویرانی محیط زیست</a:t>
            </a:r>
            <a:endParaRPr lang="en-US" dirty="0"/>
          </a:p>
          <a:p>
            <a:pPr lvl="0"/>
            <a:r>
              <a:rPr lang="fa-IR" dirty="0"/>
              <a:t>مخالفت با حل شدن خرده فرهنگ ها در فرهنگی مسلط</a:t>
            </a:r>
            <a:endParaRPr lang="en-US" dirty="0"/>
          </a:p>
          <a:p>
            <a:pPr lvl="0"/>
            <a:r>
              <a:rPr lang="fa-IR" dirty="0"/>
              <a:t> مخالفت با نژاد </a:t>
            </a:r>
            <a:r>
              <a:rPr lang="fa-IR" dirty="0" smtClean="0"/>
              <a:t>پرستی</a:t>
            </a:r>
            <a:endParaRPr lang="en-US" dirty="0"/>
          </a:p>
          <a:p>
            <a:endParaRPr lang="fa-IR" dirty="0"/>
          </a:p>
        </p:txBody>
      </p:sp>
    </p:spTree>
    <p:extLst>
      <p:ext uri="{BB962C8B-B14F-4D97-AF65-F5344CB8AC3E}">
        <p14:creationId xmlns:p14="http://schemas.microsoft.com/office/powerpoint/2010/main" val="2881612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29600" cy="5746643"/>
          </a:xfrm>
        </p:spPr>
        <p:txBody>
          <a:bodyPr/>
          <a:lstStyle/>
          <a:p>
            <a:pPr lvl="0"/>
            <a:r>
              <a:rPr lang="fa-IR" dirty="0" smtClean="0"/>
              <a:t> مخالفت </a:t>
            </a:r>
            <a:r>
              <a:rPr lang="fa-IR" dirty="0"/>
              <a:t>با نظارت بوروکراتیک </a:t>
            </a:r>
            <a:r>
              <a:rPr lang="fa-IR" b="1" dirty="0"/>
              <a:t>بر</a:t>
            </a:r>
            <a:r>
              <a:rPr lang="fa-IR" dirty="0"/>
              <a:t> تولید، </a:t>
            </a:r>
            <a:endParaRPr lang="en-US" dirty="0"/>
          </a:p>
          <a:p>
            <a:r>
              <a:rPr lang="fa-IR" dirty="0" smtClean="0"/>
              <a:t> زیر </a:t>
            </a:r>
            <a:r>
              <a:rPr lang="fa-IR" dirty="0"/>
              <a:t>سؤال بردن همه برداشت های اساسی مورد قبول اجتماع</a:t>
            </a:r>
            <a:endParaRPr lang="en-US" dirty="0"/>
          </a:p>
          <a:p>
            <a:r>
              <a:rPr lang="fa-IR" dirty="0" smtClean="0"/>
              <a:t> شک </a:t>
            </a:r>
            <a:r>
              <a:rPr lang="fa-IR" dirty="0"/>
              <a:t>نسبت به عقل انسان و رد عقل گرایی و طغیان همه جانبه </a:t>
            </a:r>
            <a:r>
              <a:rPr lang="fa-IR" dirty="0" smtClean="0"/>
              <a:t>عليه  روشنگری</a:t>
            </a:r>
            <a:r>
              <a:rPr lang="fa-IR" dirty="0"/>
              <a:t>، </a:t>
            </a:r>
            <a:endParaRPr lang="en-US" dirty="0"/>
          </a:p>
          <a:p>
            <a:r>
              <a:rPr lang="fa-IR" dirty="0" smtClean="0"/>
              <a:t> مخالف </a:t>
            </a:r>
            <a:r>
              <a:rPr lang="fa-IR" dirty="0"/>
              <a:t>برنامه ریزی سنجیده و متمرکز با تکیه بر متخصصان،</a:t>
            </a:r>
            <a:endParaRPr lang="en-US" dirty="0"/>
          </a:p>
          <a:p>
            <a:r>
              <a:rPr lang="fa-IR" dirty="0" smtClean="0"/>
              <a:t> به </a:t>
            </a:r>
            <a:r>
              <a:rPr lang="fa-IR" dirty="0"/>
              <a:t>رسمیت شناختن نسبیت گرایی ،</a:t>
            </a:r>
            <a:endParaRPr lang="en-US" dirty="0"/>
          </a:p>
          <a:p>
            <a:r>
              <a:rPr lang="fa-IR" dirty="0" smtClean="0"/>
              <a:t> اعتقاد </a:t>
            </a:r>
            <a:r>
              <a:rPr lang="fa-IR" dirty="0"/>
              <a:t>به پایان یافتن مبارزه طبقه کارگر و </a:t>
            </a:r>
            <a:r>
              <a:rPr lang="fa-IR" dirty="0">
                <a:solidFill>
                  <a:srgbClr val="FF0000"/>
                </a:solidFill>
              </a:rPr>
              <a:t>مستحيل</a:t>
            </a:r>
            <a:r>
              <a:rPr lang="fa-IR" dirty="0"/>
              <a:t> شدن آن در دل </a:t>
            </a:r>
            <a:r>
              <a:rPr lang="fa-IR" dirty="0" smtClean="0"/>
              <a:t>نظام </a:t>
            </a:r>
            <a:r>
              <a:rPr lang="fa-IR" dirty="0"/>
              <a:t>سرمایه داری، اعلام ورود به یک دوره جدید فراتاریخی، نگاهی </a:t>
            </a:r>
            <a:r>
              <a:rPr lang="fa-IR" dirty="0">
                <a:solidFill>
                  <a:srgbClr val="FF0000"/>
                </a:solidFill>
              </a:rPr>
              <a:t>هرمنوتیک </a:t>
            </a:r>
            <a:r>
              <a:rPr lang="fa-IR" dirty="0"/>
              <a:t>و تفهمی است.</a:t>
            </a:r>
            <a:endParaRPr lang="en-US" dirty="0"/>
          </a:p>
          <a:p>
            <a:endParaRPr lang="en-US" dirty="0"/>
          </a:p>
          <a:p>
            <a:endParaRPr lang="fa-IR" dirty="0"/>
          </a:p>
        </p:txBody>
      </p:sp>
    </p:spTree>
    <p:extLst>
      <p:ext uri="{BB962C8B-B14F-4D97-AF65-F5344CB8AC3E}">
        <p14:creationId xmlns:p14="http://schemas.microsoft.com/office/powerpoint/2010/main" val="1478963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28401" y="275000"/>
            <a:ext cx="8229600" cy="6106328"/>
          </a:xfrm>
        </p:spPr>
        <p:txBody>
          <a:bodyPr/>
          <a:lstStyle/>
          <a:p>
            <a:pPr algn="ctr"/>
            <a:r>
              <a:rPr lang="fa-IR" dirty="0">
                <a:solidFill>
                  <a:srgbClr val="FF0000"/>
                </a:solidFill>
              </a:rPr>
              <a:t>پست مدرنیسم و جامعه شناسی</a:t>
            </a:r>
            <a:endParaRPr lang="en-US" dirty="0">
              <a:solidFill>
                <a:srgbClr val="FF0000"/>
              </a:solidFill>
            </a:endParaRPr>
          </a:p>
          <a:p>
            <a:r>
              <a:rPr lang="fa-IR" dirty="0"/>
              <a:t>اصطلاحات </a:t>
            </a:r>
            <a:r>
              <a:rPr lang="fa-IR" dirty="0">
                <a:solidFill>
                  <a:srgbClr val="FF0000"/>
                </a:solidFill>
              </a:rPr>
              <a:t>مدرنیته و پست مدرنیسم </a:t>
            </a:r>
            <a:r>
              <a:rPr lang="fa-IR" dirty="0"/>
              <a:t>در دهه ۱۹۸۰ با مناظره هابرماس و فوكو وارد جامعه شناسی شد. </a:t>
            </a:r>
            <a:endParaRPr lang="fa-IR" dirty="0" smtClean="0"/>
          </a:p>
          <a:p>
            <a:r>
              <a:rPr lang="fa-IR" dirty="0" smtClean="0"/>
              <a:t>این </a:t>
            </a:r>
            <a:r>
              <a:rPr lang="fa-IR" dirty="0"/>
              <a:t>اصطلاح در اواخر دهه ۱۹۷۰ میلادی وارد </a:t>
            </a:r>
            <a:r>
              <a:rPr lang="fa-IR" dirty="0">
                <a:solidFill>
                  <a:srgbClr val="FF0000"/>
                </a:solidFill>
              </a:rPr>
              <a:t>جامعه شناسی فرانسه </a:t>
            </a:r>
            <a:r>
              <a:rPr lang="fa-IR" dirty="0"/>
              <a:t>شد و مورد پذیرش کسانی همچون </a:t>
            </a:r>
            <a:r>
              <a:rPr lang="fa-IR" dirty="0">
                <a:solidFill>
                  <a:srgbClr val="FF0000"/>
                </a:solidFill>
              </a:rPr>
              <a:t>کریستوا و لیوتار </a:t>
            </a:r>
            <a:r>
              <a:rPr lang="fa-IR" dirty="0" smtClean="0"/>
              <a:t>قرار </a:t>
            </a:r>
            <a:r>
              <a:rPr lang="fa-IR" dirty="0"/>
              <a:t>گرفت و دوباره در </a:t>
            </a:r>
            <a:r>
              <a:rPr lang="fa-IR" dirty="0">
                <a:solidFill>
                  <a:srgbClr val="0070C0"/>
                </a:solidFill>
              </a:rPr>
              <a:t>قالب ساخت زدایی یا شالوده زدایی فراساخت گرایی دریدا </a:t>
            </a:r>
            <a:r>
              <a:rPr lang="fa-IR" dirty="0"/>
              <a:t>قرار گرفت</a:t>
            </a:r>
            <a:r>
              <a:rPr lang="fa-IR" dirty="0" smtClean="0"/>
              <a:t>.</a:t>
            </a:r>
          </a:p>
          <a:p>
            <a:r>
              <a:rPr lang="fa-IR" dirty="0" smtClean="0">
                <a:solidFill>
                  <a:srgbClr val="FF0000"/>
                </a:solidFill>
              </a:rPr>
              <a:t>پست </a:t>
            </a:r>
            <a:r>
              <a:rPr lang="fa-IR" dirty="0">
                <a:solidFill>
                  <a:srgbClr val="FF0000"/>
                </a:solidFill>
              </a:rPr>
              <a:t>مدرنیسم </a:t>
            </a:r>
            <a:r>
              <a:rPr lang="fa-IR" dirty="0"/>
              <a:t>فرا تشریح ها یا فراروایت های مدرنیسم از قبیل علم، </a:t>
            </a:r>
            <a:r>
              <a:rPr lang="fa-IR" dirty="0" smtClean="0"/>
              <a:t>دین</a:t>
            </a:r>
            <a:r>
              <a:rPr lang="fa-IR" dirty="0"/>
              <a:t> </a:t>
            </a:r>
            <a:r>
              <a:rPr lang="fa-IR" dirty="0" smtClean="0"/>
              <a:t>،فلسفه اومانیسم، </a:t>
            </a:r>
            <a:r>
              <a:rPr lang="fa-IR" dirty="0"/>
              <a:t>سوسیالیسم و آزادی زنان </a:t>
            </a:r>
            <a:r>
              <a:rPr lang="fa-IR" dirty="0" smtClean="0"/>
              <a:t>( </a:t>
            </a:r>
            <a:r>
              <a:rPr lang="fa-IR" dirty="0"/>
              <a:t>فمنیسم ) را مورد انتقاد قرار و </a:t>
            </a:r>
            <a:r>
              <a:rPr lang="fa-IR" dirty="0">
                <a:solidFill>
                  <a:srgbClr val="FF0000"/>
                </a:solidFill>
              </a:rPr>
              <a:t>ایده توسعه تاریخی مدرنیست ها را رد می نمایند</a:t>
            </a:r>
            <a:r>
              <a:rPr lang="fa-IR" dirty="0"/>
              <a:t>.  </a:t>
            </a:r>
            <a:endParaRPr lang="fa-IR" dirty="0" smtClean="0"/>
          </a:p>
          <a:p>
            <a:endParaRPr lang="fa-IR" dirty="0" smtClean="0"/>
          </a:p>
          <a:p>
            <a:r>
              <a:rPr lang="fa-IR" dirty="0"/>
              <a:t>از </a:t>
            </a:r>
            <a:r>
              <a:rPr lang="fa-IR" dirty="0">
                <a:solidFill>
                  <a:srgbClr val="FF0000"/>
                </a:solidFill>
              </a:rPr>
              <a:t>نقطه  نظر جامعه شناختی </a:t>
            </a:r>
            <a:r>
              <a:rPr lang="fa-IR" dirty="0" smtClean="0">
                <a:solidFill>
                  <a:srgbClr val="FF0000"/>
                </a:solidFill>
              </a:rPr>
              <a:t>  </a:t>
            </a:r>
            <a:r>
              <a:rPr lang="fa-IR" dirty="0"/>
              <a:t>می توان یک نوع ارتباط بین ساخت گرایی و از نقطه نظر جامعه شناختی مابعد ساخت گرایی و پست مدرنیسم قائل شد.</a:t>
            </a:r>
            <a:endParaRPr lang="en-US" dirty="0"/>
          </a:p>
          <a:p>
            <a:endParaRPr lang="en-US" dirty="0"/>
          </a:p>
          <a:p>
            <a:endParaRPr lang="fa-IR" dirty="0"/>
          </a:p>
        </p:txBody>
      </p:sp>
    </p:spTree>
    <p:extLst>
      <p:ext uri="{BB962C8B-B14F-4D97-AF65-F5344CB8AC3E}">
        <p14:creationId xmlns:p14="http://schemas.microsoft.com/office/powerpoint/2010/main" val="344321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60648"/>
            <a:ext cx="8661648" cy="6408712"/>
          </a:xfrm>
        </p:spPr>
        <p:txBody>
          <a:bodyPr>
            <a:normAutofit fontScale="92500"/>
          </a:bodyPr>
          <a:lstStyle/>
          <a:p>
            <a:r>
              <a:rPr lang="fa-IR" dirty="0" smtClean="0"/>
              <a:t>یک </a:t>
            </a:r>
            <a:r>
              <a:rPr lang="fa-IR" dirty="0">
                <a:solidFill>
                  <a:srgbClr val="FF0000"/>
                </a:solidFill>
              </a:rPr>
              <a:t>وجه تشابه </a:t>
            </a:r>
            <a:r>
              <a:rPr lang="fa-IR" dirty="0"/>
              <a:t>ساخت گرایی، مابعدساخت گرایی و </a:t>
            </a:r>
            <a:r>
              <a:rPr lang="fa-IR" dirty="0" smtClean="0"/>
              <a:t>مابعد </a:t>
            </a:r>
            <a:r>
              <a:rPr lang="fa-IR" dirty="0"/>
              <a:t>مدرنیسم </a:t>
            </a:r>
            <a:r>
              <a:rPr lang="fa-IR" dirty="0" smtClean="0">
                <a:solidFill>
                  <a:srgbClr val="FF0000"/>
                </a:solidFill>
              </a:rPr>
              <a:t>توجه </a:t>
            </a:r>
            <a:r>
              <a:rPr lang="fa-IR" dirty="0">
                <a:solidFill>
                  <a:srgbClr val="FF0000"/>
                </a:solidFill>
              </a:rPr>
              <a:t>زبان </a:t>
            </a:r>
            <a:r>
              <a:rPr lang="fa-IR" dirty="0"/>
              <a:t>است که جملگی ریشه در زبان شناسی به خصوص ایده هایی را </a:t>
            </a:r>
            <a:r>
              <a:rPr lang="fa-IR" dirty="0" smtClean="0"/>
              <a:t>دارند</a:t>
            </a:r>
          </a:p>
          <a:p>
            <a:r>
              <a:rPr lang="fa-IR" dirty="0" smtClean="0"/>
              <a:t> </a:t>
            </a:r>
            <a:r>
              <a:rPr lang="fa-IR" dirty="0"/>
              <a:t>به عنوان نمونه</a:t>
            </a:r>
            <a:r>
              <a:rPr lang="fa-IR" dirty="0">
                <a:solidFill>
                  <a:srgbClr val="FF0000"/>
                </a:solidFill>
              </a:rPr>
              <a:t> ليوتار </a:t>
            </a:r>
            <a:r>
              <a:rPr lang="fa-IR" dirty="0"/>
              <a:t>معتقد است که </a:t>
            </a:r>
            <a:r>
              <a:rPr lang="fa-IR" dirty="0">
                <a:solidFill>
                  <a:srgbClr val="FF0000"/>
                </a:solidFill>
              </a:rPr>
              <a:t>شناخت علمی </a:t>
            </a:r>
            <a:r>
              <a:rPr lang="fa-IR" dirty="0"/>
              <a:t>نوعی گفتگو است و به طور خلاصه آنها معتقدند که «</a:t>
            </a:r>
            <a:r>
              <a:rPr lang="fa-IR" dirty="0">
                <a:solidFill>
                  <a:srgbClr val="FF0000"/>
                </a:solidFill>
              </a:rPr>
              <a:t>زبان ضرورتا امروزه مرکز توجه تمامی دانسته ها، کنش ها و زندگی است</a:t>
            </a:r>
            <a:r>
              <a:rPr lang="fa-IR" dirty="0"/>
              <a:t>»، </a:t>
            </a:r>
            <a:endParaRPr lang="fa-IR" dirty="0" smtClean="0"/>
          </a:p>
          <a:p>
            <a:r>
              <a:rPr lang="fa-IR" dirty="0" smtClean="0"/>
              <a:t>یکی </a:t>
            </a:r>
            <a:r>
              <a:rPr lang="fa-IR" dirty="0"/>
              <a:t>از کسانی که آثارش هم جنبه های ساخت گرایی و هم مابعدساخت گرایی و هم پست مدرنیستی داشته است، </a:t>
            </a:r>
            <a:r>
              <a:rPr lang="fa-IR" dirty="0">
                <a:solidFill>
                  <a:srgbClr val="FF0000"/>
                </a:solidFill>
              </a:rPr>
              <a:t>میشل فوکو اندیشمند فرانسوی </a:t>
            </a:r>
            <a:r>
              <a:rPr lang="fa-IR" dirty="0"/>
              <a:t>(۱۹۸۶-۱۹۹۲) می باشد. </a:t>
            </a:r>
            <a:endParaRPr lang="fa-IR" dirty="0" smtClean="0"/>
          </a:p>
          <a:p>
            <a:r>
              <a:rPr lang="fa-IR" dirty="0" smtClean="0">
                <a:solidFill>
                  <a:srgbClr val="FF0000"/>
                </a:solidFill>
              </a:rPr>
              <a:t>میشل </a:t>
            </a:r>
            <a:r>
              <a:rPr lang="fa-IR" dirty="0">
                <a:solidFill>
                  <a:srgbClr val="FF0000"/>
                </a:solidFill>
              </a:rPr>
              <a:t>فوکو </a:t>
            </a:r>
            <a:r>
              <a:rPr lang="fa-IR" dirty="0"/>
              <a:t>از افراد مختلفی تأثیر پذیرفته است</a:t>
            </a:r>
            <a:r>
              <a:rPr lang="fa-IR" dirty="0" smtClean="0"/>
              <a:t>.</a:t>
            </a:r>
          </a:p>
          <a:p>
            <a:r>
              <a:rPr lang="fa-IR" dirty="0" smtClean="0"/>
              <a:t> </a:t>
            </a:r>
            <a:r>
              <a:rPr lang="fa-IR" dirty="0"/>
              <a:t>مثلا از عقلانیت </a:t>
            </a:r>
            <a:r>
              <a:rPr lang="fa-IR" dirty="0">
                <a:solidFill>
                  <a:srgbClr val="FF0000"/>
                </a:solidFill>
              </a:rPr>
              <a:t>ماکس وبر</a:t>
            </a:r>
            <a:r>
              <a:rPr lang="fa-IR" dirty="0"/>
              <a:t>، ایده های </a:t>
            </a:r>
            <a:r>
              <a:rPr lang="fa-IR" dirty="0">
                <a:solidFill>
                  <a:srgbClr val="FF0000"/>
                </a:solidFill>
              </a:rPr>
              <a:t>مارکسیستی</a:t>
            </a:r>
            <a:r>
              <a:rPr lang="fa-IR" dirty="0"/>
              <a:t>، روش </a:t>
            </a:r>
            <a:r>
              <a:rPr lang="fa-IR" dirty="0">
                <a:solidFill>
                  <a:srgbClr val="FF0000"/>
                </a:solidFill>
              </a:rPr>
              <a:t>هرمنوتیک</a:t>
            </a:r>
            <a:r>
              <a:rPr lang="fa-IR" dirty="0"/>
              <a:t>، ساخت گرایی و همچنین از </a:t>
            </a:r>
            <a:r>
              <a:rPr lang="fa-IR" dirty="0">
                <a:solidFill>
                  <a:srgbClr val="FF0000"/>
                </a:solidFill>
              </a:rPr>
              <a:t>ینچ</a:t>
            </a:r>
            <a:r>
              <a:rPr lang="fa-IR" dirty="0"/>
              <a:t> تأثیر پذیرفته است</a:t>
            </a:r>
            <a:r>
              <a:rPr lang="fa-IR" dirty="0" smtClean="0"/>
              <a:t>.</a:t>
            </a:r>
          </a:p>
          <a:p>
            <a:r>
              <a:rPr lang="fa-IR" dirty="0" smtClean="0"/>
              <a:t> </a:t>
            </a:r>
            <a:r>
              <a:rPr lang="fa-IR" dirty="0"/>
              <a:t>البته باید توجه داشت که ساخت گرایی نیز مورد انتقاد قرار گرفت و باعث شد </a:t>
            </a:r>
            <a:endParaRPr lang="fa-IR" dirty="0" smtClean="0"/>
          </a:p>
          <a:p>
            <a:r>
              <a:rPr lang="fa-IR" dirty="0" smtClean="0"/>
              <a:t>نظریات </a:t>
            </a:r>
            <a:r>
              <a:rPr lang="fa-IR" dirty="0">
                <a:solidFill>
                  <a:srgbClr val="FF0000"/>
                </a:solidFill>
              </a:rPr>
              <a:t>ضد ساخت گرایی </a:t>
            </a:r>
            <a:r>
              <a:rPr lang="fa-IR" dirty="0"/>
              <a:t>نیز وارد جامعه شناسی شود و در این ارتباط می توان به جامعه شناسی هستی شناسانه و نظریه سیستم ها در برابر ساخت گرایی اشاره کرد </a:t>
            </a:r>
          </a:p>
        </p:txBody>
      </p:sp>
    </p:spTree>
    <p:extLst>
      <p:ext uri="{BB962C8B-B14F-4D97-AF65-F5344CB8AC3E}">
        <p14:creationId xmlns:p14="http://schemas.microsoft.com/office/powerpoint/2010/main" val="3068061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8640"/>
            <a:ext cx="8507288" cy="6552728"/>
          </a:xfrm>
        </p:spPr>
        <p:txBody>
          <a:bodyPr>
            <a:normAutofit fontScale="85000" lnSpcReduction="20000"/>
          </a:bodyPr>
          <a:lstStyle/>
          <a:p>
            <a:pPr algn="ctr"/>
            <a:r>
              <a:rPr lang="fa-IR" dirty="0">
                <a:solidFill>
                  <a:srgbClr val="FF0000"/>
                </a:solidFill>
              </a:rPr>
              <a:t>جایگاه فرهنگ در پست مدرنیسم </a:t>
            </a:r>
            <a:endParaRPr lang="fa-IR" dirty="0" smtClean="0">
              <a:solidFill>
                <a:srgbClr val="FF0000"/>
              </a:solidFill>
            </a:endParaRPr>
          </a:p>
          <a:p>
            <a:r>
              <a:rPr lang="fa-IR" dirty="0"/>
              <a:t>پست مدرنیستی فرهنگی همراه با عدم قطعیت است</a:t>
            </a:r>
            <a:r>
              <a:rPr lang="fa-IR" dirty="0" smtClean="0"/>
              <a:t>.</a:t>
            </a:r>
          </a:p>
          <a:p>
            <a:r>
              <a:rPr lang="fa-IR" dirty="0" smtClean="0"/>
              <a:t> </a:t>
            </a:r>
            <a:r>
              <a:rPr lang="fa-IR" dirty="0"/>
              <a:t>فرهنگ های سنتی و مدرن که بر مبنای یک امر قطعی </a:t>
            </a:r>
            <a:r>
              <a:rPr lang="fa-IR" dirty="0" smtClean="0"/>
              <a:t>(سنت یا عقلانیت)بنایافته </a:t>
            </a:r>
            <a:r>
              <a:rPr lang="fa-IR" dirty="0"/>
              <a:t>بود، در این فرهنگ اصل بر عدم قطعیت است. </a:t>
            </a:r>
            <a:endParaRPr lang="fa-IR" dirty="0" smtClean="0"/>
          </a:p>
          <a:p>
            <a:r>
              <a:rPr lang="fa-IR" dirty="0" smtClean="0"/>
              <a:t>سطح گرایی ودرهم آمیختن </a:t>
            </a:r>
            <a:r>
              <a:rPr lang="fa-IR" dirty="0"/>
              <a:t>آنچه که در زبان مدرن فرهنگ عالی و دانی نامیده </a:t>
            </a:r>
            <a:r>
              <a:rPr lang="fa-IR" dirty="0" smtClean="0"/>
              <a:t>میشود ویژگی مسلط پست مدرنیستی است</a:t>
            </a:r>
            <a:r>
              <a:rPr lang="fa-IR" dirty="0"/>
              <a:t>. </a:t>
            </a:r>
            <a:endParaRPr lang="fa-IR" dirty="0" smtClean="0"/>
          </a:p>
          <a:p>
            <a:r>
              <a:rPr lang="fa-IR" dirty="0" smtClean="0">
                <a:solidFill>
                  <a:srgbClr val="FF0000"/>
                </a:solidFill>
              </a:rPr>
              <a:t>هنر </a:t>
            </a:r>
            <a:r>
              <a:rPr lang="fa-IR" dirty="0">
                <a:solidFill>
                  <a:srgbClr val="FF0000"/>
                </a:solidFill>
              </a:rPr>
              <a:t>پست مدرن </a:t>
            </a:r>
            <a:r>
              <a:rPr lang="fa-IR" dirty="0"/>
              <a:t>در خدمت آرمان والایی </a:t>
            </a:r>
            <a:r>
              <a:rPr lang="fa-IR" dirty="0" smtClean="0"/>
              <a:t>قرار نمی گیرد ودر واقع به صورت </a:t>
            </a:r>
            <a:r>
              <a:rPr lang="fa-IR" dirty="0"/>
              <a:t>«</a:t>
            </a:r>
            <a:r>
              <a:rPr lang="fa-IR" dirty="0">
                <a:solidFill>
                  <a:srgbClr val="FF0000"/>
                </a:solidFill>
              </a:rPr>
              <a:t>هنر برای هنر» تجلی می یابد</a:t>
            </a:r>
            <a:r>
              <a:rPr lang="fa-IR" dirty="0" smtClean="0">
                <a:solidFill>
                  <a:srgbClr val="FF0000"/>
                </a:solidFill>
              </a:rPr>
              <a:t>.</a:t>
            </a:r>
          </a:p>
          <a:p>
            <a:r>
              <a:rPr lang="fa-IR" dirty="0"/>
              <a:t>انسان پست مدرن نیز دارای </a:t>
            </a:r>
            <a:r>
              <a:rPr lang="fa-IR" dirty="0">
                <a:solidFill>
                  <a:srgbClr val="FF0000"/>
                </a:solidFill>
              </a:rPr>
              <a:t>هویتی مبهم</a:t>
            </a:r>
            <a:r>
              <a:rPr lang="fa-IR" dirty="0"/>
              <a:t>، چندگانه و فاقد ابعاد مشخص است. </a:t>
            </a:r>
            <a:endParaRPr lang="fa-IR" dirty="0" smtClean="0"/>
          </a:p>
          <a:p>
            <a:r>
              <a:rPr lang="fa-IR" dirty="0" smtClean="0"/>
              <a:t>گفته </a:t>
            </a:r>
            <a:r>
              <a:rPr lang="fa-IR" dirty="0"/>
              <a:t>می شود به مدد تحولات تکنولوژیک این امکان برای انسان فراهم می آید که اجزای انسانی و بیولوژیک خود را با ماشین هایی ساخته دست خود معاوضه </a:t>
            </a:r>
            <a:r>
              <a:rPr lang="fa-IR" dirty="0" smtClean="0"/>
              <a:t>کند</a:t>
            </a:r>
          </a:p>
          <a:p>
            <a:r>
              <a:rPr lang="fa-IR" dirty="0" smtClean="0"/>
              <a:t> </a:t>
            </a:r>
            <a:r>
              <a:rPr lang="fa-IR" dirty="0"/>
              <a:t>و بدین ترتیب ماشین که در عصر مدرن زندگی انسانها را تسخیر کرده بود (فیلم عصر جدید چاپلین را به خاطر آورید) در عصر پست مدرن خود انسان ها را مسخر خویش می سازد. </a:t>
            </a:r>
            <a:endParaRPr lang="fa-IR" dirty="0" smtClean="0"/>
          </a:p>
          <a:p>
            <a:r>
              <a:rPr lang="fa-IR" dirty="0" smtClean="0">
                <a:solidFill>
                  <a:srgbClr val="FF0000"/>
                </a:solidFill>
              </a:rPr>
              <a:t>پست </a:t>
            </a:r>
            <a:r>
              <a:rPr lang="fa-IR" dirty="0">
                <a:solidFill>
                  <a:srgbClr val="FF0000"/>
                </a:solidFill>
              </a:rPr>
              <a:t>مدرنیسم </a:t>
            </a:r>
            <a:r>
              <a:rPr lang="fa-IR" dirty="0"/>
              <a:t>در کلیت خود نمی تواند انسان را به </a:t>
            </a:r>
            <a:r>
              <a:rPr lang="fa-IR" dirty="0">
                <a:solidFill>
                  <a:srgbClr val="FF0000"/>
                </a:solidFill>
              </a:rPr>
              <a:t>ساحل آرامش و اطمینان </a:t>
            </a:r>
            <a:r>
              <a:rPr lang="fa-IR" dirty="0"/>
              <a:t>برساند و به جای علم بر شک و تردید و به جای اطمینان و قطعیت بر یأس و ناکامی انسان می افزاید</a:t>
            </a:r>
            <a:r>
              <a:rPr lang="fa-IR" dirty="0" smtClean="0"/>
              <a:t>.</a:t>
            </a:r>
          </a:p>
          <a:p>
            <a:r>
              <a:rPr lang="fa-IR" dirty="0" smtClean="0"/>
              <a:t> </a:t>
            </a:r>
            <a:r>
              <a:rPr lang="fa-IR" dirty="0">
                <a:solidFill>
                  <a:srgbClr val="FF0000"/>
                </a:solidFill>
              </a:rPr>
              <a:t>پست مدرنیسم برای تخریب آمده است </a:t>
            </a:r>
            <a:r>
              <a:rPr lang="fa-IR" dirty="0"/>
              <a:t>و به نظر می رسد که نمی توان بر ویرانه ی شک و تردیدی که برجا می گذارد بنای مستحکمی به پا کرد. </a:t>
            </a:r>
            <a:endParaRPr lang="fa-IR" dirty="0" smtClean="0"/>
          </a:p>
          <a:p>
            <a:r>
              <a:rPr lang="fa-IR" dirty="0" smtClean="0"/>
              <a:t>بنابراین </a:t>
            </a:r>
            <a:r>
              <a:rPr lang="fa-IR" dirty="0"/>
              <a:t>باید این مرحله را گذرا دانست و یا همنوا با</a:t>
            </a:r>
            <a:r>
              <a:rPr lang="fa-IR" dirty="0">
                <a:solidFill>
                  <a:srgbClr val="FF0000"/>
                </a:solidFill>
              </a:rPr>
              <a:t> هابر ماس </a:t>
            </a:r>
            <a:r>
              <a:rPr lang="fa-IR" dirty="0"/>
              <a:t>فرایند </a:t>
            </a:r>
            <a:r>
              <a:rPr lang="fa-IR" dirty="0">
                <a:solidFill>
                  <a:srgbClr val="FF0000"/>
                </a:solidFill>
              </a:rPr>
              <a:t>مدرنیته را ناتمام و در حال شدن و بودن قلمداد کرد.</a:t>
            </a:r>
            <a:endParaRPr lang="en-US" dirty="0">
              <a:solidFill>
                <a:srgbClr val="FF0000"/>
              </a:solidFill>
            </a:endParaRPr>
          </a:p>
          <a:p>
            <a:pPr marL="109728" indent="0">
              <a:buNone/>
            </a:pPr>
            <a:endParaRPr lang="fa-IR" dirty="0"/>
          </a:p>
        </p:txBody>
      </p:sp>
    </p:spTree>
    <p:extLst>
      <p:ext uri="{BB962C8B-B14F-4D97-AF65-F5344CB8AC3E}">
        <p14:creationId xmlns:p14="http://schemas.microsoft.com/office/powerpoint/2010/main" val="533763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16632"/>
            <a:ext cx="8784976" cy="6624736"/>
          </a:xfrm>
        </p:spPr>
        <p:txBody>
          <a:bodyPr>
            <a:normAutofit fontScale="92500" lnSpcReduction="10000"/>
          </a:bodyPr>
          <a:lstStyle/>
          <a:p>
            <a:pPr algn="ctr"/>
            <a:r>
              <a:rPr lang="fa-IR" dirty="0">
                <a:solidFill>
                  <a:srgbClr val="FF0000"/>
                </a:solidFill>
              </a:rPr>
              <a:t>مهمترین اندیشمندان پست مدرن در مورد فرهنگ </a:t>
            </a:r>
            <a:endParaRPr lang="fa-IR" dirty="0" smtClean="0">
              <a:solidFill>
                <a:srgbClr val="FF0000"/>
              </a:solidFill>
            </a:endParaRPr>
          </a:p>
          <a:p>
            <a:r>
              <a:rPr lang="en-US" dirty="0"/>
              <a:t> </a:t>
            </a:r>
            <a:r>
              <a:rPr lang="fa-IR" dirty="0">
                <a:solidFill>
                  <a:srgbClr val="FF0000"/>
                </a:solidFill>
              </a:rPr>
              <a:t>فردریک جیسون </a:t>
            </a:r>
            <a:r>
              <a:rPr lang="fa-IR" dirty="0"/>
              <a:t>وی پست مدرنیسم را به منزله ی منطق فرهنگی سرمایه داری متأخر تعريف می کند</a:t>
            </a:r>
            <a:r>
              <a:rPr lang="fa-IR" dirty="0" smtClean="0"/>
              <a:t>.</a:t>
            </a:r>
          </a:p>
          <a:p>
            <a:r>
              <a:rPr lang="fa-IR" dirty="0" smtClean="0"/>
              <a:t> </a:t>
            </a:r>
            <a:r>
              <a:rPr lang="fa-IR" dirty="0"/>
              <a:t>وی </a:t>
            </a:r>
            <a:r>
              <a:rPr lang="fa-IR" dirty="0">
                <a:solidFill>
                  <a:srgbClr val="FF0000"/>
                </a:solidFill>
              </a:rPr>
              <a:t>پسامدرنیسم و سرمایه داری </a:t>
            </a:r>
            <a:r>
              <a:rPr lang="fa-IR" dirty="0"/>
              <a:t>را دارای چنان پیوند نزدیک می داند که در مقاله خود (۱۹۸۶) در مجله چپ جدید نوشت «</a:t>
            </a:r>
            <a:r>
              <a:rPr lang="fa-IR" dirty="0">
                <a:solidFill>
                  <a:srgbClr val="FF0000"/>
                </a:solidFill>
              </a:rPr>
              <a:t>هر موضعی در قبال پسامدرنیسم در فرهنگ ... در عین حال و لزوما به طور تلویحی و روشن، نوعی موضع گیری سیاسی در قبال ماهیت چند ملیتی سرمایه داری امروز است</a:t>
            </a:r>
            <a:r>
              <a:rPr lang="fa-IR" dirty="0" smtClean="0"/>
              <a:t>».</a:t>
            </a:r>
          </a:p>
          <a:p>
            <a:r>
              <a:rPr lang="fa-IR" dirty="0" smtClean="0"/>
              <a:t> </a:t>
            </a:r>
            <a:r>
              <a:rPr lang="fa-IR" dirty="0"/>
              <a:t>جیسون در توضیح ظهور پسامدرنیسم هنری از چارچوبی نومارکسیستی استفاده می کند و می گوید ما وارد مرحله ای از سرمایه داری متأخر شده ایم که صفت بارزش گردش کندی ناپذیر نشانه ها و نمادها و جریان های جهانی اطلاعات است</a:t>
            </a:r>
            <a:r>
              <a:rPr lang="fa-IR" dirty="0" smtClean="0"/>
              <a:t>.</a:t>
            </a:r>
          </a:p>
          <a:p>
            <a:r>
              <a:rPr lang="fa-IR" dirty="0" smtClean="0"/>
              <a:t> </a:t>
            </a:r>
            <a:r>
              <a:rPr lang="fa-IR" dirty="0">
                <a:solidFill>
                  <a:srgbClr val="FF0000"/>
                </a:solidFill>
              </a:rPr>
              <a:t>مصرف لذت جویانه تصاویر </a:t>
            </a:r>
            <a:r>
              <a:rPr lang="fa-IR" dirty="0"/>
              <a:t>در این مرحله از سرمایه داری، جایگاهی مرکزی دارد. </a:t>
            </a:r>
            <a:endParaRPr lang="fa-IR" dirty="0" smtClean="0"/>
          </a:p>
          <a:p>
            <a:r>
              <a:rPr lang="fa-IR" dirty="0" smtClean="0"/>
              <a:t>پسامدرنیسم </a:t>
            </a:r>
            <a:r>
              <a:rPr lang="fa-IR" dirty="0"/>
              <a:t>نوعی </a:t>
            </a:r>
            <a:r>
              <a:rPr lang="fa-IR" dirty="0">
                <a:solidFill>
                  <a:srgbClr val="FF0000"/>
                </a:solidFill>
              </a:rPr>
              <a:t>اقتصاد جدید مبتنی بر تصویر </a:t>
            </a:r>
            <a:r>
              <a:rPr lang="fa-IR" dirty="0"/>
              <a:t>را بازتاب می دهد.</a:t>
            </a:r>
            <a:endParaRPr lang="en-US" dirty="0"/>
          </a:p>
          <a:p>
            <a:r>
              <a:rPr lang="fa-IR" dirty="0"/>
              <a:t> از سرمایه داری متاخر است. پسامدرنیسم </a:t>
            </a:r>
            <a:r>
              <a:rPr lang="fa-IR" dirty="0">
                <a:solidFill>
                  <a:srgbClr val="FF0000"/>
                </a:solidFill>
              </a:rPr>
              <a:t>موجد گیجی </a:t>
            </a:r>
            <a:r>
              <a:rPr lang="fa-IR" dirty="0"/>
              <a:t>است و از امر سطحی تجلیل می کند و در نهایت می گوید ضروری است که منطق فضایی جدید را در بیابیم و ابزارهای انتقادی برای قرائت تولیدات پسامدرن </a:t>
            </a:r>
            <a:r>
              <a:rPr lang="fa-IR" dirty="0" smtClean="0"/>
              <a:t>بپروریم.</a:t>
            </a:r>
            <a:endParaRPr lang="fa-IR" dirty="0">
              <a:solidFill>
                <a:srgbClr val="FF0000"/>
              </a:solidFill>
            </a:endParaRPr>
          </a:p>
        </p:txBody>
      </p:sp>
    </p:spTree>
    <p:extLst>
      <p:ext uri="{BB962C8B-B14F-4D97-AF65-F5344CB8AC3E}">
        <p14:creationId xmlns:p14="http://schemas.microsoft.com/office/powerpoint/2010/main" val="19549971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8640"/>
            <a:ext cx="8229600" cy="6336704"/>
          </a:xfrm>
        </p:spPr>
        <p:txBody>
          <a:bodyPr>
            <a:normAutofit lnSpcReduction="10000"/>
          </a:bodyPr>
          <a:lstStyle/>
          <a:p>
            <a:pPr algn="ctr"/>
            <a:r>
              <a:rPr lang="fa-IR" dirty="0">
                <a:solidFill>
                  <a:srgbClr val="FF0000"/>
                </a:solidFill>
              </a:rPr>
              <a:t>اسکات لش </a:t>
            </a:r>
            <a:endParaRPr lang="fa-IR" dirty="0" smtClean="0">
              <a:solidFill>
                <a:srgbClr val="FF0000"/>
              </a:solidFill>
            </a:endParaRPr>
          </a:p>
          <a:p>
            <a:r>
              <a:rPr lang="fa-IR" dirty="0"/>
              <a:t>اندیشه اصلی اسکات لش را </a:t>
            </a:r>
            <a:r>
              <a:rPr lang="fa-IR" dirty="0">
                <a:solidFill>
                  <a:srgbClr val="FF0000"/>
                </a:solidFill>
              </a:rPr>
              <a:t>تفاوت زدایی </a:t>
            </a:r>
            <a:r>
              <a:rPr lang="fa-IR" dirty="0"/>
              <a:t>تشکیل می دهد. وی معتقد </a:t>
            </a:r>
            <a:r>
              <a:rPr lang="fa-IR" dirty="0">
                <a:solidFill>
                  <a:srgbClr val="0070C0"/>
                </a:solidFill>
              </a:rPr>
              <a:t>مدرنیزاسیون</a:t>
            </a:r>
            <a:r>
              <a:rPr lang="fa-IR" dirty="0"/>
              <a:t> نوعی فرایند </a:t>
            </a:r>
            <a:r>
              <a:rPr lang="fa-IR" dirty="0">
                <a:solidFill>
                  <a:srgbClr val="0070C0"/>
                </a:solidFill>
              </a:rPr>
              <a:t>تفاوت یابی فرهنگی </a:t>
            </a:r>
            <a:r>
              <a:rPr lang="fa-IR" dirty="0"/>
              <a:t>است که در آن امر </a:t>
            </a:r>
            <a:r>
              <a:rPr lang="fa-IR" dirty="0" smtClean="0"/>
              <a:t>فرهنگی از  </a:t>
            </a:r>
            <a:r>
              <a:rPr lang="fa-IR" dirty="0"/>
              <a:t>امر اجتماعی تفاوت می یابد و شکل های فرهنگی ای که در گذشته تقریبا </a:t>
            </a:r>
            <a:r>
              <a:rPr lang="fa-IR" dirty="0" smtClean="0"/>
              <a:t>نامتمایز </a:t>
            </a:r>
            <a:r>
              <a:rPr lang="fa-IR" dirty="0"/>
              <a:t>بودند از یکدیگر تفاوت می یابند. </a:t>
            </a:r>
            <a:endParaRPr lang="fa-IR" dirty="0" smtClean="0"/>
          </a:p>
          <a:p>
            <a:r>
              <a:rPr lang="fa-IR" dirty="0" smtClean="0"/>
              <a:t>مانند </a:t>
            </a:r>
            <a:r>
              <a:rPr lang="fa-IR" dirty="0"/>
              <a:t>جدا شدن هنر دینی از هنر سکولاری </a:t>
            </a:r>
            <a:r>
              <a:rPr lang="fa-IR" dirty="0" smtClean="0"/>
              <a:t>یا </a:t>
            </a:r>
            <a:r>
              <a:rPr lang="fa-IR" dirty="0"/>
              <a:t>تمایز هنرها از علوم. لش مدعی است که </a:t>
            </a:r>
            <a:r>
              <a:rPr lang="fa-IR" dirty="0">
                <a:solidFill>
                  <a:srgbClr val="FF0000"/>
                </a:solidFill>
              </a:rPr>
              <a:t>پسامدرنیسم نقدی از مدرنیته </a:t>
            </a:r>
            <a:r>
              <a:rPr lang="fa-IR" dirty="0"/>
              <a:t>است که تماما با تفاوت زدایی مرتبط است. </a:t>
            </a:r>
            <a:endParaRPr lang="fa-IR" dirty="0" smtClean="0"/>
          </a:p>
          <a:p>
            <a:r>
              <a:rPr lang="fa-IR" dirty="0" smtClean="0"/>
              <a:t>برای </a:t>
            </a:r>
            <a:r>
              <a:rPr lang="fa-IR" dirty="0"/>
              <a:t>مثال</a:t>
            </a:r>
            <a:r>
              <a:rPr lang="fa-IR" dirty="0" smtClean="0"/>
              <a:t>:</a:t>
            </a:r>
          </a:p>
          <a:p>
            <a:r>
              <a:rPr lang="fa-IR" dirty="0"/>
              <a:t>مرزهای بین فرهنگ، اقتصاد و سیاست در حال فرو ریختنند.</a:t>
            </a:r>
            <a:endParaRPr lang="en-US" dirty="0"/>
          </a:p>
          <a:p>
            <a:r>
              <a:rPr lang="fa-IR" dirty="0" smtClean="0"/>
              <a:t>در </a:t>
            </a:r>
            <a:r>
              <a:rPr lang="fa-IR" dirty="0"/>
              <a:t>داخل خود فرهنگ تمایزات کانتی چون زیبایی شناسی واخلاق در حال مسئله دار شدن است. </a:t>
            </a:r>
            <a:endParaRPr lang="en-US" dirty="0"/>
          </a:p>
          <a:p>
            <a:r>
              <a:rPr lang="fa-IR" dirty="0" smtClean="0"/>
              <a:t>قائل </a:t>
            </a:r>
            <a:r>
              <a:rPr lang="fa-IR" dirty="0"/>
              <a:t>شدن به تمیز بین سطوح والا و پست فرهنگ در حال دشوار شدن است.</a:t>
            </a:r>
            <a:endParaRPr lang="en-US" dirty="0"/>
          </a:p>
          <a:p>
            <a:r>
              <a:rPr lang="fa-IR" dirty="0" smtClean="0"/>
              <a:t> رشته </a:t>
            </a:r>
            <a:r>
              <a:rPr lang="fa-IR" dirty="0"/>
              <a:t>های دانشگاهی دیگر تمایزی نسبت به هم </a:t>
            </a:r>
            <a:r>
              <a:rPr lang="fa-IR" dirty="0" smtClean="0"/>
              <a:t>ندارند.</a:t>
            </a:r>
            <a:endParaRPr lang="en-US" dirty="0"/>
          </a:p>
          <a:p>
            <a:endParaRPr lang="fa-IR" dirty="0"/>
          </a:p>
        </p:txBody>
      </p:sp>
    </p:spTree>
    <p:extLst>
      <p:ext uri="{BB962C8B-B14F-4D97-AF65-F5344CB8AC3E}">
        <p14:creationId xmlns:p14="http://schemas.microsoft.com/office/powerpoint/2010/main" val="3220513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16632"/>
            <a:ext cx="8712968" cy="6480720"/>
          </a:xfrm>
        </p:spPr>
        <p:txBody>
          <a:bodyPr>
            <a:normAutofit lnSpcReduction="10000"/>
          </a:bodyPr>
          <a:lstStyle/>
          <a:p>
            <a:pPr algn="ctr"/>
            <a:r>
              <a:rPr lang="fa-IR" dirty="0">
                <a:solidFill>
                  <a:srgbClr val="FF0000"/>
                </a:solidFill>
              </a:rPr>
              <a:t>دیوید هاروی و انباشت تغییر </a:t>
            </a:r>
            <a:r>
              <a:rPr lang="fa-IR" dirty="0" smtClean="0">
                <a:solidFill>
                  <a:srgbClr val="FF0000"/>
                </a:solidFill>
              </a:rPr>
              <a:t>پذیر </a:t>
            </a:r>
          </a:p>
          <a:p>
            <a:r>
              <a:rPr lang="fa-IR" dirty="0">
                <a:solidFill>
                  <a:srgbClr val="FF0000"/>
                </a:solidFill>
              </a:rPr>
              <a:t>هاروی</a:t>
            </a:r>
            <a:r>
              <a:rPr lang="fa-IR" dirty="0"/>
              <a:t> مانند جیسون تحلیل خود را </a:t>
            </a:r>
            <a:r>
              <a:rPr lang="fa-IR" dirty="0">
                <a:solidFill>
                  <a:srgbClr val="FF0000"/>
                </a:solidFill>
              </a:rPr>
              <a:t>بر دوره بندی </a:t>
            </a:r>
            <a:r>
              <a:rPr lang="fa-IR" dirty="0"/>
              <a:t>مراحل توسعه سرمایه داری متکی می کند و بخش اعظم قرن بیستم را مربوط به </a:t>
            </a:r>
            <a:r>
              <a:rPr lang="fa-IR" dirty="0">
                <a:solidFill>
                  <a:srgbClr val="FF0000"/>
                </a:solidFill>
              </a:rPr>
              <a:t>عصر فوردیسم </a:t>
            </a:r>
            <a:r>
              <a:rPr lang="fa-IR" dirty="0"/>
              <a:t>می داند که وجه مشخصه آن خط تولید مونتاژ و تولید انبوه کالاهای استاندارد است</a:t>
            </a:r>
            <a:r>
              <a:rPr lang="fa-IR" dirty="0" smtClean="0"/>
              <a:t>.</a:t>
            </a:r>
          </a:p>
          <a:p>
            <a:r>
              <a:rPr lang="fa-IR" dirty="0" smtClean="0"/>
              <a:t> </a:t>
            </a:r>
            <a:r>
              <a:rPr lang="fa-IR" dirty="0"/>
              <a:t>دوره بعدی که هاروی از آن به عنوان </a:t>
            </a:r>
            <a:r>
              <a:rPr lang="fa-IR" dirty="0">
                <a:solidFill>
                  <a:srgbClr val="FF0000"/>
                </a:solidFill>
              </a:rPr>
              <a:t>پسافوردیسم</a:t>
            </a:r>
            <a:r>
              <a:rPr lang="fa-IR" dirty="0"/>
              <a:t> نام می برد، منطقش </a:t>
            </a:r>
            <a:r>
              <a:rPr lang="fa-IR" dirty="0">
                <a:solidFill>
                  <a:srgbClr val="FF0000"/>
                </a:solidFill>
              </a:rPr>
              <a:t>انباشت تغییر پذیر </a:t>
            </a:r>
            <a:r>
              <a:rPr lang="fa-IR" dirty="0"/>
              <a:t>است</a:t>
            </a:r>
            <a:r>
              <a:rPr lang="fa-IR" dirty="0" smtClean="0"/>
              <a:t>.</a:t>
            </a:r>
          </a:p>
          <a:p>
            <a:r>
              <a:rPr lang="fa-IR" dirty="0" smtClean="0"/>
              <a:t> </a:t>
            </a:r>
            <a:r>
              <a:rPr lang="fa-IR" dirty="0"/>
              <a:t>نکته اصلی در انباشت تغییر پذیر، قابلیت تغییر سریع خطوط تولید و ساخت دسته های کوچک تر از محصولات برای بازارهای مطمئن تر است. </a:t>
            </a:r>
            <a:endParaRPr lang="fa-IR" dirty="0" smtClean="0"/>
          </a:p>
          <a:p>
            <a:r>
              <a:rPr lang="fa-IR" dirty="0" smtClean="0">
                <a:solidFill>
                  <a:srgbClr val="FF0000"/>
                </a:solidFill>
              </a:rPr>
              <a:t>هاروی</a:t>
            </a:r>
            <a:r>
              <a:rPr lang="fa-IR" dirty="0" smtClean="0"/>
              <a:t> </a:t>
            </a:r>
            <a:r>
              <a:rPr lang="fa-IR" dirty="0"/>
              <a:t>می گوید </a:t>
            </a:r>
            <a:r>
              <a:rPr lang="fa-IR" dirty="0" smtClean="0"/>
              <a:t>ما در </a:t>
            </a:r>
            <a:r>
              <a:rPr lang="fa-IR" dirty="0"/>
              <a:t>جهانی زندگی می کنیم که در آن، رسانه ها، سبک های جدید، مدها و تصاویر، اهمیتی فزاینده دارند</a:t>
            </a:r>
            <a:r>
              <a:rPr lang="fa-IR" dirty="0" smtClean="0"/>
              <a:t>.</a:t>
            </a:r>
          </a:p>
          <a:p>
            <a:r>
              <a:rPr lang="fa-IR" dirty="0" smtClean="0"/>
              <a:t> نتیجه: </a:t>
            </a:r>
            <a:r>
              <a:rPr lang="fa-IR" dirty="0"/>
              <a:t>فرهنگی است که </a:t>
            </a:r>
            <a:r>
              <a:rPr lang="fa-IR" dirty="0">
                <a:solidFill>
                  <a:srgbClr val="FF0000"/>
                </a:solidFill>
              </a:rPr>
              <a:t>وجه بارزش سطحی بودنی </a:t>
            </a:r>
            <a:r>
              <a:rPr lang="fa-IR" dirty="0"/>
              <a:t>است که در آن تولیدات بی وقفه جانشین هم می شوند و رفتن به دنبال سبک های پوچ ، جای </a:t>
            </a:r>
            <a:r>
              <a:rPr lang="fa-IR" dirty="0" smtClean="0"/>
              <a:t>جستجو </a:t>
            </a:r>
            <a:r>
              <a:rPr lang="fa-IR" dirty="0">
                <a:solidFill>
                  <a:srgbClr val="FF0000"/>
                </a:solidFill>
              </a:rPr>
              <a:t>در پی اصالت</a:t>
            </a:r>
            <a:r>
              <a:rPr lang="fa-IR" dirty="0"/>
              <a:t>، تاریخ و روایت را گرفته </a:t>
            </a:r>
            <a:r>
              <a:rPr lang="fa-IR" dirty="0" smtClean="0"/>
              <a:t>است.</a:t>
            </a:r>
            <a:endParaRPr lang="fa-IR" dirty="0">
              <a:solidFill>
                <a:srgbClr val="FF0000"/>
              </a:solidFill>
            </a:endParaRPr>
          </a:p>
        </p:txBody>
      </p:sp>
    </p:spTree>
    <p:extLst>
      <p:ext uri="{BB962C8B-B14F-4D97-AF65-F5344CB8AC3E}">
        <p14:creationId xmlns:p14="http://schemas.microsoft.com/office/powerpoint/2010/main" val="10708981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88640"/>
            <a:ext cx="8640960" cy="6480720"/>
          </a:xfrm>
        </p:spPr>
        <p:txBody>
          <a:bodyPr>
            <a:normAutofit fontScale="92500" lnSpcReduction="10000"/>
          </a:bodyPr>
          <a:lstStyle/>
          <a:p>
            <a:pPr algn="ctr"/>
            <a:r>
              <a:rPr lang="fa-IR" dirty="0">
                <a:solidFill>
                  <a:srgbClr val="FF0000"/>
                </a:solidFill>
              </a:rPr>
              <a:t>ژاک دریدا (۲۰۰۶-۱۹۳۰</a:t>
            </a:r>
            <a:r>
              <a:rPr lang="fa-IR" dirty="0" smtClean="0">
                <a:solidFill>
                  <a:srgbClr val="FF0000"/>
                </a:solidFill>
              </a:rPr>
              <a:t>)</a:t>
            </a:r>
          </a:p>
          <a:p>
            <a:endParaRPr lang="en-US" dirty="0">
              <a:solidFill>
                <a:srgbClr val="FF0000"/>
              </a:solidFill>
            </a:endParaRPr>
          </a:p>
          <a:p>
            <a:r>
              <a:rPr lang="fa-IR" dirty="0"/>
              <a:t>فيل</a:t>
            </a:r>
            <a:r>
              <a:rPr lang="fa-IR" dirty="0">
                <a:solidFill>
                  <a:srgbClr val="FF0000"/>
                </a:solidFill>
              </a:rPr>
              <a:t>سوف الجزایری تبار فرانسوی </a:t>
            </a:r>
            <a:r>
              <a:rPr lang="fa-IR" dirty="0"/>
              <a:t>و پدید آورنده ی فلسفه ی </a:t>
            </a:r>
            <a:r>
              <a:rPr lang="fa-IR" dirty="0">
                <a:solidFill>
                  <a:srgbClr val="FF0000"/>
                </a:solidFill>
              </a:rPr>
              <a:t>واسازی یا شالوده شکنی است</a:t>
            </a:r>
            <a:r>
              <a:rPr lang="fa-IR" dirty="0" smtClean="0">
                <a:solidFill>
                  <a:srgbClr val="FF0000"/>
                </a:solidFill>
              </a:rPr>
              <a:t>.</a:t>
            </a:r>
          </a:p>
          <a:p>
            <a:r>
              <a:rPr lang="fa-IR" dirty="0" smtClean="0"/>
              <a:t> </a:t>
            </a:r>
            <a:r>
              <a:rPr lang="fa-IR" dirty="0"/>
              <a:t>تئوری های وی در فلسفه پست مدرن و نقد ادبی تأثیرفراوانی گذاشت.</a:t>
            </a:r>
            <a:endParaRPr lang="en-US" dirty="0"/>
          </a:p>
          <a:p>
            <a:r>
              <a:rPr lang="fa-IR" dirty="0"/>
              <a:t>اژاک دریدا، با جنبشی که به نام واسازی شناخته شده، نزدیکی و پیوندی تنگ دارد. </a:t>
            </a:r>
            <a:endParaRPr lang="fa-IR" dirty="0" smtClean="0"/>
          </a:p>
          <a:p>
            <a:r>
              <a:rPr lang="fa-IR" dirty="0" smtClean="0">
                <a:solidFill>
                  <a:srgbClr val="FF0000"/>
                </a:solidFill>
              </a:rPr>
              <a:t>هدف </a:t>
            </a:r>
            <a:r>
              <a:rPr lang="fa-IR" dirty="0">
                <a:solidFill>
                  <a:srgbClr val="FF0000"/>
                </a:solidFill>
              </a:rPr>
              <a:t>اصلی </a:t>
            </a:r>
            <a:r>
              <a:rPr lang="fa-IR" dirty="0"/>
              <a:t>او در واقع </a:t>
            </a:r>
            <a:r>
              <a:rPr lang="fa-IR" dirty="0">
                <a:solidFill>
                  <a:srgbClr val="FF0000"/>
                </a:solidFill>
              </a:rPr>
              <a:t>خنثی کردن چیزی است که او آن را عقل مداری یا حاکمیت عقل</a:t>
            </a:r>
            <a:r>
              <a:rPr lang="fa-IR" dirty="0"/>
              <a:t> خوانده است </a:t>
            </a:r>
            <a:r>
              <a:rPr lang="fa-IR" dirty="0" smtClean="0"/>
              <a:t>.</a:t>
            </a:r>
          </a:p>
          <a:p>
            <a:r>
              <a:rPr lang="fa-IR" dirty="0" smtClean="0"/>
              <a:t>دريدا </a:t>
            </a:r>
            <a:r>
              <a:rPr lang="fa-IR" dirty="0"/>
              <a:t>این </a:t>
            </a:r>
            <a:r>
              <a:rPr lang="fa-IR" dirty="0">
                <a:solidFill>
                  <a:srgbClr val="FF0000"/>
                </a:solidFill>
              </a:rPr>
              <a:t>باور ساختارگرایان </a:t>
            </a:r>
            <a:r>
              <a:rPr lang="fa-IR" dirty="0"/>
              <a:t>را که </a:t>
            </a:r>
            <a:r>
              <a:rPr lang="fa-IR" dirty="0">
                <a:solidFill>
                  <a:srgbClr val="FF0000"/>
                </a:solidFill>
              </a:rPr>
              <a:t>معنا در ذات متن </a:t>
            </a:r>
            <a:r>
              <a:rPr lang="fa-IR" dirty="0"/>
              <a:t>است، رد می کند. او نمی پذیرد که واژگان حامل و بارور معنایند. </a:t>
            </a:r>
            <a:endParaRPr lang="fa-IR" dirty="0" smtClean="0"/>
          </a:p>
          <a:p>
            <a:r>
              <a:rPr lang="fa-IR" dirty="0" smtClean="0"/>
              <a:t>بلکه </a:t>
            </a:r>
            <a:r>
              <a:rPr lang="fa-IR" dirty="0"/>
              <a:t>بر آن است که، واژگان تنها به واژگان دیگر اشاره دارند. </a:t>
            </a:r>
            <a:endParaRPr lang="fa-IR" dirty="0" smtClean="0"/>
          </a:p>
          <a:p>
            <a:r>
              <a:rPr lang="fa-IR" dirty="0" smtClean="0"/>
              <a:t>معنا </a:t>
            </a:r>
            <a:r>
              <a:rPr lang="fa-IR" dirty="0"/>
              <a:t>وابسته به داننده است و نه متن، و زمانی بروز می یابد که مفسر با متن به گفتمان در آید</a:t>
            </a:r>
            <a:r>
              <a:rPr lang="fa-IR" dirty="0" smtClean="0"/>
              <a:t>.</a:t>
            </a:r>
          </a:p>
          <a:p>
            <a:r>
              <a:rPr lang="fa-IR" dirty="0" smtClean="0"/>
              <a:t> </a:t>
            </a:r>
            <a:r>
              <a:rPr lang="fa-IR" dirty="0"/>
              <a:t>پس دلایلی بنیادی که بتوان بدانها تکیه کرد وجود ندارد. </a:t>
            </a:r>
            <a:endParaRPr lang="fa-IR" dirty="0" smtClean="0"/>
          </a:p>
          <a:p>
            <a:r>
              <a:rPr lang="fa-IR" dirty="0" smtClean="0">
                <a:solidFill>
                  <a:srgbClr val="FF0000"/>
                </a:solidFill>
              </a:rPr>
              <a:t>دریدا</a:t>
            </a:r>
            <a:r>
              <a:rPr lang="fa-IR" dirty="0" smtClean="0"/>
              <a:t> </a:t>
            </a:r>
            <a:r>
              <a:rPr lang="fa-IR" dirty="0"/>
              <a:t>فرد را وا می دارد تا از </a:t>
            </a:r>
            <a:r>
              <a:rPr lang="fa-IR" dirty="0">
                <a:solidFill>
                  <a:srgbClr val="FF0000"/>
                </a:solidFill>
              </a:rPr>
              <a:t>اندیشه واقعیت </a:t>
            </a:r>
            <a:r>
              <a:rPr lang="fa-IR" dirty="0"/>
              <a:t>متعالی دست بشوید و به جای آن روی متن متمرکز شود. </a:t>
            </a:r>
          </a:p>
        </p:txBody>
      </p:sp>
    </p:spTree>
    <p:extLst>
      <p:ext uri="{BB962C8B-B14F-4D97-AF65-F5344CB8AC3E}">
        <p14:creationId xmlns:p14="http://schemas.microsoft.com/office/powerpoint/2010/main" val="12608479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4" y="188640"/>
            <a:ext cx="8856984" cy="6480720"/>
          </a:xfrm>
        </p:spPr>
        <p:txBody>
          <a:bodyPr>
            <a:normAutofit fontScale="92500" lnSpcReduction="20000"/>
          </a:bodyPr>
          <a:lstStyle/>
          <a:p>
            <a:pPr algn="ctr"/>
            <a:r>
              <a:rPr lang="fa-IR" dirty="0">
                <a:solidFill>
                  <a:srgbClr val="FF0000"/>
                </a:solidFill>
              </a:rPr>
              <a:t>ژاک لاکان (۱۹۰۱-۱۹۸۱</a:t>
            </a:r>
            <a:r>
              <a:rPr lang="fa-IR" dirty="0" smtClean="0">
                <a:solidFill>
                  <a:srgbClr val="FF0000"/>
                </a:solidFill>
              </a:rPr>
              <a:t>)</a:t>
            </a:r>
          </a:p>
          <a:p>
            <a:r>
              <a:rPr lang="fa-IR" dirty="0">
                <a:solidFill>
                  <a:srgbClr val="FF0000"/>
                </a:solidFill>
              </a:rPr>
              <a:t>پزشک، فیلسوف و روانکاو </a:t>
            </a:r>
            <a:r>
              <a:rPr lang="fa-IR" dirty="0"/>
              <a:t>برجسته فرانسوی بود که به خاطر ایده</a:t>
            </a:r>
            <a:endParaRPr lang="en-US" dirty="0"/>
          </a:p>
          <a:p>
            <a:r>
              <a:rPr lang="fa-IR" dirty="0">
                <a:solidFill>
                  <a:srgbClr val="FF0000"/>
                </a:solidFill>
              </a:rPr>
              <a:t>بازگشت به </a:t>
            </a:r>
            <a:r>
              <a:rPr lang="fa-IR" dirty="0" smtClean="0">
                <a:solidFill>
                  <a:srgbClr val="FF0000"/>
                </a:solidFill>
              </a:rPr>
              <a:t>فروید </a:t>
            </a:r>
            <a:r>
              <a:rPr lang="fa-IR" dirty="0"/>
              <a:t>و رساله ای </a:t>
            </a:r>
            <a:r>
              <a:rPr lang="fa-IR" dirty="0" smtClean="0"/>
              <a:t>در </a:t>
            </a:r>
            <a:r>
              <a:rPr lang="fa-IR" dirty="0"/>
              <a:t>آن ناخودآگاه را به صورت یک زبان </a:t>
            </a:r>
            <a:r>
              <a:rPr lang="fa-IR" dirty="0" smtClean="0"/>
              <a:t>ساختار </a:t>
            </a:r>
            <a:r>
              <a:rPr lang="fa-IR" dirty="0"/>
              <a:t>بندی کرده معروف شد</a:t>
            </a:r>
            <a:r>
              <a:rPr lang="fa-IR" dirty="0" smtClean="0"/>
              <a:t>.</a:t>
            </a:r>
          </a:p>
          <a:p>
            <a:r>
              <a:rPr lang="fa-IR" dirty="0" smtClean="0"/>
              <a:t> </a:t>
            </a:r>
            <a:r>
              <a:rPr lang="fa-IR" dirty="0">
                <a:solidFill>
                  <a:srgbClr val="FF0000"/>
                </a:solidFill>
              </a:rPr>
              <a:t>لاکان از تاثیر گذاران بر فلسفه در فرانسه </a:t>
            </a:r>
            <a:r>
              <a:rPr lang="fa-IR" dirty="0"/>
              <a:t>بوده است به جز زیگموند فروید، او از زبان شناسی ساختارگرای فردینان دوسوسور و قوم شناسی ساختاری کلود لوی استروس نیز تاثیر پذیرفت. </a:t>
            </a:r>
            <a:endParaRPr lang="fa-IR" dirty="0" smtClean="0"/>
          </a:p>
          <a:p>
            <a:r>
              <a:rPr lang="fa-IR" dirty="0" smtClean="0">
                <a:solidFill>
                  <a:srgbClr val="FF0000"/>
                </a:solidFill>
              </a:rPr>
              <a:t>اکول </a:t>
            </a:r>
            <a:r>
              <a:rPr lang="fa-IR" dirty="0">
                <a:solidFill>
                  <a:srgbClr val="FF0000"/>
                </a:solidFill>
              </a:rPr>
              <a:t>فرویدی </a:t>
            </a:r>
            <a:r>
              <a:rPr lang="fa-IR" dirty="0"/>
              <a:t>فرانسه (</a:t>
            </a:r>
            <a:r>
              <a:rPr lang="en-US" dirty="0"/>
              <a:t>ECF</a:t>
            </a:r>
            <a:r>
              <a:rPr lang="fa-IR" dirty="0"/>
              <a:t>) </a:t>
            </a:r>
            <a:r>
              <a:rPr lang="fa-IR" dirty="0">
                <a:solidFill>
                  <a:srgbClr val="FF0000"/>
                </a:solidFill>
              </a:rPr>
              <a:t>عالی ترین مرجع روانکاوی لاكان </a:t>
            </a:r>
            <a:r>
              <a:rPr lang="fa-IR" dirty="0"/>
              <a:t>در جهان بوده و توسط شخص ژک لاکان بنیان گذاری شده است. </a:t>
            </a:r>
            <a:endParaRPr lang="fa-IR" dirty="0" smtClean="0"/>
          </a:p>
          <a:p>
            <a:r>
              <a:rPr lang="fa-IR" dirty="0"/>
              <a:t> اژاک لاکان </a:t>
            </a:r>
            <a:r>
              <a:rPr lang="fa-IR" dirty="0">
                <a:solidFill>
                  <a:srgbClr val="FF0000"/>
                </a:solidFill>
              </a:rPr>
              <a:t>تلاش</a:t>
            </a:r>
            <a:r>
              <a:rPr lang="fa-IR" dirty="0"/>
              <a:t> می کند تا با استفاده از </a:t>
            </a:r>
            <a:r>
              <a:rPr lang="fa-IR" dirty="0">
                <a:solidFill>
                  <a:srgbClr val="FF0000"/>
                </a:solidFill>
              </a:rPr>
              <a:t>روش دیالکتیکی هگل و زبان شناسی فردینان دو سوسور، آرای فروید</a:t>
            </a:r>
            <a:r>
              <a:rPr lang="fa-IR" dirty="0"/>
              <a:t> را به نحوی بازنویسی کند که روانکاوی، در تحلیل تمام عرصه های حضور انسان مشارکت و همکاری داشته باشد. </a:t>
            </a:r>
            <a:endParaRPr lang="fa-IR" dirty="0" smtClean="0"/>
          </a:p>
          <a:p>
            <a:r>
              <a:rPr lang="fa-IR" dirty="0" smtClean="0"/>
              <a:t>او </a:t>
            </a:r>
            <a:r>
              <a:rPr lang="fa-IR" dirty="0"/>
              <a:t>به نحوی این کار را انجام می دهد و شکل می بخشد که به شکل شگرفی، مرزهای رشته ی خود یعنی روانکاوی را پشت سر گذاشته و </a:t>
            </a:r>
            <a:r>
              <a:rPr lang="fa-IR" dirty="0">
                <a:solidFill>
                  <a:srgbClr val="FF0000"/>
                </a:solidFill>
              </a:rPr>
              <a:t>روانکاوی را با سیاست، فلسفه، ادبیات، علم، مذهب و تقریبا تمام دیگر رشته های آموزشی در می آمیزد</a:t>
            </a:r>
            <a:r>
              <a:rPr lang="fa-IR" dirty="0" smtClean="0">
                <a:solidFill>
                  <a:srgbClr val="FF0000"/>
                </a:solidFill>
              </a:rPr>
              <a:t>.</a:t>
            </a:r>
          </a:p>
          <a:p>
            <a:r>
              <a:rPr lang="fa-IR" dirty="0" smtClean="0"/>
              <a:t> </a:t>
            </a:r>
            <a:r>
              <a:rPr lang="fa-IR" dirty="0"/>
              <a:t>به همین خاطر آثار لاکان که </a:t>
            </a:r>
            <a:r>
              <a:rPr lang="fa-IR" dirty="0" smtClean="0"/>
              <a:t>عمدا </a:t>
            </a:r>
            <a:r>
              <a:rPr lang="fa-IR" dirty="0"/>
              <a:t>تا به شکل سخنرانی هستند، بسیار صعب و سخت می نمایند و از جناس های غامض و کنایه های مبهم سرشارند</a:t>
            </a:r>
            <a:r>
              <a:rPr lang="fa-IR" dirty="0" smtClean="0"/>
              <a:t>.</a:t>
            </a:r>
          </a:p>
          <a:p>
            <a:r>
              <a:rPr lang="fa-IR" dirty="0" smtClean="0"/>
              <a:t> </a:t>
            </a:r>
            <a:r>
              <a:rPr lang="fa-IR" dirty="0"/>
              <a:t>همگان بر ا این اذعان دارند که آثار او بسیار سخت خوان هستند. </a:t>
            </a:r>
            <a:endParaRPr lang="en-US" dirty="0">
              <a:solidFill>
                <a:srgbClr val="FF0000"/>
              </a:solidFill>
            </a:endParaRPr>
          </a:p>
        </p:txBody>
      </p:sp>
    </p:spTree>
    <p:extLst>
      <p:ext uri="{BB962C8B-B14F-4D97-AF65-F5344CB8AC3E}">
        <p14:creationId xmlns:p14="http://schemas.microsoft.com/office/powerpoint/2010/main" val="3520961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idx="1"/>
          </p:nvPr>
        </p:nvSpPr>
        <p:spPr>
          <a:xfrm>
            <a:off x="107950" y="115888"/>
            <a:ext cx="8856663" cy="6553200"/>
          </a:xfrm>
        </p:spPr>
        <p:txBody>
          <a:bodyPr>
            <a:normAutofit fontScale="60000" lnSpcReduction="20000"/>
          </a:bodyPr>
          <a:lstStyle/>
          <a:p>
            <a:pPr algn="ctr">
              <a:lnSpc>
                <a:spcPct val="115000"/>
              </a:lnSpc>
              <a:spcAft>
                <a:spcPts val="1000"/>
              </a:spcAft>
            </a:pPr>
            <a:r>
              <a:rPr lang="fa-IR" sz="3200" dirty="0">
                <a:solidFill>
                  <a:srgbClr val="FF0000"/>
                </a:solidFill>
                <a:latin typeface="Calibri"/>
                <a:ea typeface="Calibri"/>
                <a:cs typeface="B Titr"/>
              </a:rPr>
              <a:t>مفاهیم تغییرات فرهنگی</a:t>
            </a:r>
            <a:endParaRPr lang="en-US" sz="2000" dirty="0">
              <a:latin typeface="Calibri"/>
              <a:ea typeface="Calibri"/>
              <a:cs typeface="Arial"/>
            </a:endParaRPr>
          </a:p>
          <a:p>
            <a:pPr>
              <a:lnSpc>
                <a:spcPct val="115000"/>
              </a:lnSpc>
              <a:spcAft>
                <a:spcPts val="1000"/>
              </a:spcAft>
            </a:pPr>
            <a:r>
              <a:rPr lang="fa-IR" sz="3200" dirty="0">
                <a:solidFill>
                  <a:srgbClr val="FF0000"/>
                </a:solidFill>
                <a:latin typeface="Calibri"/>
                <a:ea typeface="Calibri"/>
                <a:cs typeface="B Titr"/>
              </a:rPr>
              <a:t>1-مفهوم تغییر</a:t>
            </a:r>
            <a:r>
              <a:rPr lang="fa-IR" sz="2800" b="1" dirty="0">
                <a:latin typeface="Calibri"/>
                <a:ea typeface="Calibri"/>
                <a:cs typeface="B Nazanin"/>
              </a:rPr>
              <a:t>: </a:t>
            </a:r>
            <a:r>
              <a:rPr lang="ar-SA" sz="2800" b="1" dirty="0">
                <a:latin typeface="Calibri"/>
                <a:ea typeface="Calibri"/>
                <a:cs typeface="B Zar"/>
              </a:rPr>
              <a:t>مفهوم تغییر در فرهنگ لغت به حاصل یک اصلاح و تبدیل با یک وضعیت متفاوت است. یعنی دگرگون کردن، چیزی را به شکل و حالت دیگر در آوردن. تغییر در فرایند زمانی و صرف زمان به وقوع می پیوند، زیرا تغییر زمانی و مکانی به ناچار با گذر زمان حادث می شود و تغییرات در همه پدیده های جهان جریان دارد و به طیف خاصی محدود نیست و بشر همیشه در صدد تغییرات مثبت و مهار تغییرات منفی و مبارزه با آثار آن است و سعی میکند که تغییرات را مدیریت کند تا از آثار زیان بار آن در امان باشد</a:t>
            </a:r>
            <a:endParaRPr lang="en-US" sz="2000" dirty="0">
              <a:latin typeface="Calibri"/>
              <a:ea typeface="Calibri"/>
              <a:cs typeface="Arial"/>
            </a:endParaRPr>
          </a:p>
          <a:p>
            <a:pPr>
              <a:lnSpc>
                <a:spcPct val="115000"/>
              </a:lnSpc>
              <a:spcAft>
                <a:spcPts val="1000"/>
              </a:spcAft>
            </a:pPr>
            <a:r>
              <a:rPr lang="fa-IR" sz="3200" dirty="0">
                <a:solidFill>
                  <a:srgbClr val="FF0000"/>
                </a:solidFill>
                <a:latin typeface="Calibri"/>
                <a:ea typeface="Calibri"/>
                <a:cs typeface="B Titr"/>
              </a:rPr>
              <a:t>2-مفهوم تحول ودگرگونی</a:t>
            </a:r>
            <a:r>
              <a:rPr lang="fa-IR" sz="2800" b="1" dirty="0">
                <a:latin typeface="Calibri"/>
                <a:ea typeface="Calibri"/>
                <a:cs typeface="B Zar"/>
              </a:rPr>
              <a:t>: </a:t>
            </a:r>
            <a:r>
              <a:rPr lang="ar-SA" sz="2800" b="1" dirty="0">
                <a:latin typeface="Calibri"/>
                <a:ea typeface="Calibri"/>
                <a:cs typeface="B Zar"/>
              </a:rPr>
              <a:t>در برخی تعاریف تغییرات هدفمند را تحول نامیده اند . یعنی تغییراتی که با اراده افراد و با مقصود خاصی انجام پذیرد . تغییراتی که بر اثر مرور زمان ایجاد می شوند می تواند خوشایند و یا نا خوشایند  باشند . مانند تبدیل مواد آلی به نفت و یا فساد مواد غذایی .  ولی تحول باید خوشایند باشد چرا که با اراده و انگیزه و با برنامه از پیش طرح ریزی شده طراحی شده است</a:t>
            </a:r>
            <a:endParaRPr lang="en-US" sz="2000" dirty="0">
              <a:latin typeface="Calibri"/>
              <a:ea typeface="Calibri"/>
              <a:cs typeface="Arial"/>
            </a:endParaRPr>
          </a:p>
          <a:p>
            <a:pPr>
              <a:lnSpc>
                <a:spcPct val="115000"/>
              </a:lnSpc>
              <a:spcAft>
                <a:spcPts val="1000"/>
              </a:spcAft>
            </a:pPr>
            <a:r>
              <a:rPr lang="ar-SA" sz="3200" b="1" dirty="0">
                <a:solidFill>
                  <a:srgbClr val="FF0000"/>
                </a:solidFill>
                <a:latin typeface="Calibri"/>
                <a:ea typeface="Calibri"/>
                <a:cs typeface="B Zar"/>
              </a:rPr>
              <a:t>3-مفهوم دگرگونی</a:t>
            </a:r>
            <a:r>
              <a:rPr lang="ar-SA" sz="3200" b="1" dirty="0">
                <a:solidFill>
                  <a:srgbClr val="FF0000"/>
                </a:solidFill>
                <a:latin typeface="Calibri"/>
                <a:ea typeface="Calibri"/>
              </a:rPr>
              <a:t>: </a:t>
            </a:r>
            <a:r>
              <a:rPr lang="ar-SA" sz="2800" b="1" dirty="0">
                <a:latin typeface="Calibri"/>
                <a:ea typeface="Calibri"/>
                <a:cs typeface="B Zar"/>
              </a:rPr>
              <a:t>تغییراتی که بدون  اراده افراد انجام پذیرد . تغییراتی که بر اثر مرور زمان ایجاد می شوند می تواند خوشایند و یا نا خوشایند  باشند . مانند تبدیل مواد آلی به نفت و یا فساد مواد غذایی . </a:t>
            </a:r>
            <a:r>
              <a:rPr lang="fa-IR" sz="2800" b="1" dirty="0">
                <a:latin typeface="Calibri"/>
                <a:ea typeface="Calibri"/>
                <a:cs typeface="B Zar"/>
              </a:rPr>
              <a:t>ویا به عبارت دیگر  هرگونه تغییراتی که بدون هدف را دگرگونی می گویند. </a:t>
            </a:r>
            <a:endParaRPr lang="en-US" sz="2000" dirty="0">
              <a:latin typeface="Calibri"/>
              <a:ea typeface="Calibri"/>
              <a:cs typeface="Arial"/>
            </a:endParaRPr>
          </a:p>
          <a:p>
            <a:pPr algn="just"/>
            <a:r>
              <a:rPr lang="fa-IR" sz="3200" dirty="0">
                <a:solidFill>
                  <a:srgbClr val="FF0000"/>
                </a:solidFill>
                <a:latin typeface="Times New Roman"/>
                <a:ea typeface="Times New Roman"/>
                <a:cs typeface="B Titr"/>
              </a:rPr>
              <a:t>4-مفهوم مدرنتیه:</a:t>
            </a:r>
            <a:r>
              <a:rPr lang="fa-IR" sz="2400" dirty="0">
                <a:latin typeface="Times New Roman"/>
                <a:ea typeface="Times New Roman"/>
              </a:rPr>
              <a:t> </a:t>
            </a:r>
            <a:r>
              <a:rPr lang="ar-SA" sz="2800" b="1" dirty="0">
                <a:latin typeface="Times New Roman"/>
                <a:ea typeface="Times New Roman"/>
                <a:cs typeface="B Zar"/>
              </a:rPr>
              <a:t>کل دگرگونی‌های فرهنگی، اقتصادی، سیاسی و اجتماعی را از رنسانس به این سو مدرنیته می گویند. مدرنیته دریافت نوگرایی از ذهن و یا دریافت ذهنی نو از جهان است</a:t>
            </a:r>
            <a:endParaRPr lang="en-US" sz="2400" dirty="0">
              <a:latin typeface="Times New Roman"/>
              <a:ea typeface="Times New Roman"/>
            </a:endParaRPr>
          </a:p>
          <a:p>
            <a:pPr algn="just"/>
            <a:r>
              <a:rPr lang="fa-IR" sz="3200" dirty="0">
                <a:solidFill>
                  <a:srgbClr val="FF0000"/>
                </a:solidFill>
                <a:latin typeface="Times New Roman"/>
                <a:ea typeface="Times New Roman"/>
                <a:cs typeface="B Titr"/>
              </a:rPr>
              <a:t>5-مفهوم مدرنیسم :</a:t>
            </a:r>
            <a:r>
              <a:rPr lang="fa-IR" sz="2400" dirty="0">
                <a:latin typeface="Times New Roman"/>
                <a:ea typeface="Times New Roman"/>
              </a:rPr>
              <a:t> </a:t>
            </a:r>
            <a:r>
              <a:rPr lang="ar-SA" sz="2800" b="1" dirty="0">
                <a:latin typeface="Times New Roman"/>
                <a:ea typeface="Times New Roman"/>
                <a:cs typeface="B Zar"/>
              </a:rPr>
              <a:t>نو شدن و تحول در اقتصاد، تکنولوژی و جوانب دیگر جامعه را مدرنیسم می گویند.  یعنی یک حالت و یک روحیه فرهنگی که پایه فکری و فرهنگی آن اقتصاد وتکنولوژی  می باشد.</a:t>
            </a:r>
            <a:endParaRPr lang="en-US" sz="2400" dirty="0">
              <a:latin typeface="Times New Roman"/>
              <a:ea typeface="Times New Roman"/>
            </a:endParaRPr>
          </a:p>
          <a:p>
            <a:pPr algn="just"/>
            <a:r>
              <a:rPr lang="ar-SA" sz="2800" b="1" dirty="0">
                <a:latin typeface="Times New Roman"/>
                <a:ea typeface="Times New Roman"/>
                <a:cs typeface="B Zar"/>
              </a:rPr>
              <a:t> </a:t>
            </a:r>
            <a:endParaRPr lang="en-US" sz="2400" dirty="0">
              <a:latin typeface="Times New Roman"/>
              <a:ea typeface="Times New Roman"/>
            </a:endParaRPr>
          </a:p>
          <a:p>
            <a:r>
              <a:rPr lang="ar-SA" sz="2000" dirty="0">
                <a:latin typeface="Calibri"/>
                <a:ea typeface="Calibri"/>
              </a:rPr>
              <a:t> </a:t>
            </a:r>
            <a:r>
              <a:rPr lang="fa-IR" sz="3200" dirty="0">
                <a:solidFill>
                  <a:srgbClr val="FF0000"/>
                </a:solidFill>
                <a:latin typeface="Calibri"/>
                <a:ea typeface="Calibri"/>
                <a:cs typeface="B Titr"/>
              </a:rPr>
              <a:t>6-مفهوم پُست مدرن:</a:t>
            </a:r>
            <a:r>
              <a:rPr lang="ar-SA" sz="2800" b="1" dirty="0">
                <a:latin typeface="Tahoma"/>
                <a:ea typeface="Calibri"/>
                <a:cs typeface="B Zar"/>
              </a:rPr>
              <a:t>پست مدرن نقد مدرنیسم و تداوم جریان مدرنیسم مى باشد که به آن به فرانوگرایى، یا نوگرایى، پسامدرنیسم و فرامدرنیسم می گویند</a:t>
            </a:r>
            <a:endParaRPr lang="fa-IR" dirty="0"/>
          </a:p>
        </p:txBody>
      </p:sp>
    </p:spTree>
    <p:extLst>
      <p:ext uri="{BB962C8B-B14F-4D97-AF65-F5344CB8AC3E}">
        <p14:creationId xmlns:p14="http://schemas.microsoft.com/office/powerpoint/2010/main" val="2305362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88640"/>
            <a:ext cx="8784976" cy="6480720"/>
          </a:xfrm>
        </p:spPr>
        <p:txBody>
          <a:bodyPr>
            <a:normAutofit fontScale="62500" lnSpcReduction="20000"/>
          </a:bodyPr>
          <a:lstStyle/>
          <a:p>
            <a:r>
              <a:rPr lang="fa-IR" dirty="0"/>
              <a:t>او رسیدن به آنچه از روان کاوی می خواهد و انتظار دارد، اقدام به </a:t>
            </a:r>
            <a:endParaRPr lang="fa-IR" dirty="0" smtClean="0"/>
          </a:p>
          <a:p>
            <a:pPr marL="109728" indent="0">
              <a:buNone/>
            </a:pPr>
            <a:r>
              <a:rPr lang="fa-IR" dirty="0"/>
              <a:t> </a:t>
            </a:r>
            <a:r>
              <a:rPr lang="fa-IR" dirty="0" smtClean="0"/>
              <a:t>  </a:t>
            </a:r>
            <a:r>
              <a:rPr lang="fa-IR" dirty="0" smtClean="0">
                <a:solidFill>
                  <a:srgbClr val="FF0000"/>
                </a:solidFill>
              </a:rPr>
              <a:t>پی </a:t>
            </a:r>
            <a:r>
              <a:rPr lang="fa-IR" dirty="0">
                <a:solidFill>
                  <a:srgbClr val="FF0000"/>
                </a:solidFill>
              </a:rPr>
              <a:t>ریزی سه نظم یا بنیان </a:t>
            </a:r>
            <a:r>
              <a:rPr lang="fa-IR" dirty="0"/>
              <a:t>می کند که عبارتند از: </a:t>
            </a:r>
            <a:endParaRPr lang="fa-IR" dirty="0" smtClean="0"/>
          </a:p>
          <a:p>
            <a:r>
              <a:rPr lang="fa-IR" b="1" dirty="0" smtClean="0"/>
              <a:t>امر </a:t>
            </a:r>
            <a:r>
              <a:rPr lang="fa-IR" b="1" dirty="0"/>
              <a:t>خیالی، امر نمادین و امر واقع.</a:t>
            </a:r>
            <a:endParaRPr lang="en-US" b="1" dirty="0"/>
          </a:p>
          <a:p>
            <a:pPr algn="ctr"/>
            <a:r>
              <a:rPr lang="fa-IR" dirty="0">
                <a:solidFill>
                  <a:srgbClr val="FF0000"/>
                </a:solidFill>
              </a:rPr>
              <a:t>سه نظم بنیادین</a:t>
            </a:r>
            <a:endParaRPr lang="en-US" dirty="0">
              <a:solidFill>
                <a:srgbClr val="FF0000"/>
              </a:solidFill>
            </a:endParaRPr>
          </a:p>
          <a:p>
            <a:r>
              <a:rPr lang="fa-IR" dirty="0"/>
              <a:t>۱. </a:t>
            </a:r>
            <a:r>
              <a:rPr lang="fa-IR" b="1" dirty="0"/>
              <a:t>امر خیالی: </a:t>
            </a:r>
            <a:r>
              <a:rPr lang="fa-IR" dirty="0"/>
              <a:t>در واقع، امر خیالی نشان گر جستجویی بی پایان در پی خود است. </a:t>
            </a:r>
            <a:endParaRPr lang="fa-IR" dirty="0" smtClean="0"/>
          </a:p>
          <a:p>
            <a:r>
              <a:rPr lang="fa-IR" dirty="0" smtClean="0"/>
              <a:t>لاکان </a:t>
            </a:r>
            <a:r>
              <a:rPr lang="fa-IR" dirty="0"/>
              <a:t>اشاره می کند که </a:t>
            </a:r>
            <a:r>
              <a:rPr lang="fa-IR" dirty="0">
                <a:solidFill>
                  <a:srgbClr val="FF0000"/>
                </a:solidFill>
              </a:rPr>
              <a:t>انسان به صورت نارس به دنیا </a:t>
            </a:r>
            <a:r>
              <a:rPr lang="fa-IR" dirty="0"/>
              <a:t>می آید. به این معنا که تا چند سال پس از تولد نمی تواند حرکاتش را با هم هماهنگ کند. </a:t>
            </a:r>
            <a:endParaRPr lang="fa-IR" dirty="0" smtClean="0"/>
          </a:p>
          <a:p>
            <a:r>
              <a:rPr lang="fa-IR" dirty="0" smtClean="0"/>
              <a:t>وقتی </a:t>
            </a:r>
            <a:r>
              <a:rPr lang="fa-IR" dirty="0"/>
              <a:t>کودک به حدود </a:t>
            </a:r>
            <a:r>
              <a:rPr lang="fa-IR" dirty="0">
                <a:solidFill>
                  <a:srgbClr val="FF0000"/>
                </a:solidFill>
              </a:rPr>
              <a:t>شش ماهگی </a:t>
            </a:r>
            <a:r>
              <a:rPr lang="fa-IR" dirty="0"/>
              <a:t>می رسد، سعی می کند این </a:t>
            </a:r>
            <a:r>
              <a:rPr lang="fa-IR" dirty="0">
                <a:solidFill>
                  <a:srgbClr val="FF0000"/>
                </a:solidFill>
              </a:rPr>
              <a:t>هم ذات پنداری و درآمدی بر نظریه های فرهنگی هماهنگی را به دست بیاورد</a:t>
            </a:r>
            <a:r>
              <a:rPr lang="fa-IR" dirty="0" smtClean="0">
                <a:solidFill>
                  <a:srgbClr val="FF0000"/>
                </a:solidFill>
              </a:rPr>
              <a:t>.</a:t>
            </a:r>
          </a:p>
          <a:p>
            <a:r>
              <a:rPr lang="fa-IR" dirty="0" smtClean="0"/>
              <a:t> </a:t>
            </a:r>
            <a:r>
              <a:rPr lang="fa-IR" dirty="0"/>
              <a:t>او با دیدن تصویر خودش در آیینه (مراد از آیینه هم می تواند آیینه ی واقعی باشد و هم آینه ی فردی دیگر است که بر این مشکل غلبه می کنند. </a:t>
            </a:r>
            <a:endParaRPr lang="fa-IR" dirty="0" smtClean="0"/>
          </a:p>
          <a:p>
            <a:r>
              <a:rPr lang="fa-IR" dirty="0" smtClean="0">
                <a:solidFill>
                  <a:srgbClr val="FF0000"/>
                </a:solidFill>
              </a:rPr>
              <a:t>تصویر </a:t>
            </a:r>
            <a:r>
              <a:rPr lang="fa-IR" dirty="0">
                <a:solidFill>
                  <a:srgbClr val="FF0000"/>
                </a:solidFill>
              </a:rPr>
              <a:t>ایینه به کودک آرامش میدهد </a:t>
            </a:r>
            <a:r>
              <a:rPr lang="fa-IR" dirty="0"/>
              <a:t>زیرا او از خودش تصور کاملی ندارد. او هر پاره از خودش را متعلق به دیگری می داند. تصویر آیینه باعث می شود تا کودک تصویر کاملی از خودش به دست بیاورد</a:t>
            </a:r>
            <a:r>
              <a:rPr lang="fa-IR" dirty="0" smtClean="0"/>
              <a:t>.</a:t>
            </a:r>
          </a:p>
          <a:p>
            <a:r>
              <a:rPr lang="fa-IR" dirty="0" smtClean="0"/>
              <a:t> </a:t>
            </a:r>
            <a:r>
              <a:rPr lang="fa-IR" dirty="0"/>
              <a:t>او جای دقیق اندام هایش را نمی داند. وقتی می خواهد چیزی را به دهان ببرد، نمی تواند مکان دقيق دهانش را مشخص </a:t>
            </a:r>
            <a:r>
              <a:rPr lang="fa-IR" dirty="0" smtClean="0"/>
              <a:t>کند</a:t>
            </a:r>
          </a:p>
          <a:p>
            <a:r>
              <a:rPr lang="fa-IR" dirty="0" smtClean="0"/>
              <a:t>و </a:t>
            </a:r>
            <a:r>
              <a:rPr lang="fa-IR" dirty="0"/>
              <a:t>با نگاه کردن به آیینه افراد دیگر، و توجه به حرکات آنها، سعی می کند مثل آنها بتواند حرکاتی منظم و با قاعده و دقیق داشته باشد. و در نتیجه مثل آنها کامل باشد. </a:t>
            </a:r>
            <a:endParaRPr lang="fa-IR" dirty="0" smtClean="0"/>
          </a:p>
          <a:p>
            <a:r>
              <a:rPr lang="fa-IR" dirty="0" smtClean="0">
                <a:solidFill>
                  <a:srgbClr val="FF0000"/>
                </a:solidFill>
              </a:rPr>
              <a:t>این </a:t>
            </a:r>
            <a:r>
              <a:rPr lang="fa-IR" dirty="0">
                <a:solidFill>
                  <a:srgbClr val="FF0000"/>
                </a:solidFill>
              </a:rPr>
              <a:t>تلاش باعث پیدایی من یا نفس </a:t>
            </a:r>
            <a:r>
              <a:rPr lang="fa-IR" dirty="0"/>
              <a:t>در کودک می شود. «نفس از نظر ساختاری از هم گسسته است و میان خودش و تصویر خودش دو پاره است. از همین روست که همواره خواهد کوشید تا دیگری (تصویر در آیینه یا فرد دیگری که دیده است) را با خود یکی کند. </a:t>
            </a:r>
            <a:endParaRPr lang="fa-IR" dirty="0" smtClean="0"/>
          </a:p>
          <a:p>
            <a:r>
              <a:rPr lang="fa-IR" dirty="0" smtClean="0"/>
              <a:t>در </a:t>
            </a:r>
            <a:r>
              <a:rPr lang="fa-IR" dirty="0"/>
              <a:t>امر یا نظم خیالی، همین کلمه ی همواره است که تاثیر گذار است. چرا که کودک پس از ورود به سنین بزرگسالی هم نفس این خصلت را از دست نمی دهد. یعنی همواره می خواهد کامل تر شود و وحدت بیشتری پیدا کند. </a:t>
            </a:r>
            <a:endParaRPr lang="fa-IR" dirty="0" smtClean="0"/>
          </a:p>
          <a:p>
            <a:r>
              <a:rPr lang="fa-IR" dirty="0" smtClean="0"/>
              <a:t>درواقع </a:t>
            </a:r>
            <a:r>
              <a:rPr lang="fa-IR" dirty="0"/>
              <a:t>من مطلوب هسته ی اصلی امر خیالی است. تصویری است اغراق آمیز که فرد از وجود خودساخته و مبتنی بر آرزومندی اوست. </a:t>
            </a:r>
            <a:endParaRPr lang="fa-IR" dirty="0" smtClean="0"/>
          </a:p>
          <a:p>
            <a:r>
              <a:rPr lang="fa-IR" dirty="0" smtClean="0">
                <a:solidFill>
                  <a:srgbClr val="FF0000"/>
                </a:solidFill>
              </a:rPr>
              <a:t>امر </a:t>
            </a:r>
            <a:r>
              <a:rPr lang="fa-IR" dirty="0">
                <a:solidFill>
                  <a:srgbClr val="FF0000"/>
                </a:solidFill>
              </a:rPr>
              <a:t>خیالی نظمی است که لاكان آن را خوار می شمارد</a:t>
            </a:r>
            <a:r>
              <a:rPr lang="fa-IR" dirty="0"/>
              <a:t>. او اشاره می کند که دوران مدرن نماینده ی اوج </a:t>
            </a:r>
            <a:r>
              <a:rPr lang="fa-IR" dirty="0" smtClean="0"/>
              <a:t> امر </a:t>
            </a:r>
            <a:r>
              <a:rPr lang="fa-IR" dirty="0"/>
              <a:t>خیالی بشر است زیرا مشغول خود و تسخیر جهان به دست خود یا آفریده های خود است.</a:t>
            </a:r>
            <a:endParaRPr lang="en-US" dirty="0"/>
          </a:p>
        </p:txBody>
      </p:sp>
    </p:spTree>
    <p:extLst>
      <p:ext uri="{BB962C8B-B14F-4D97-AF65-F5344CB8AC3E}">
        <p14:creationId xmlns:p14="http://schemas.microsoft.com/office/powerpoint/2010/main" val="27566547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88640"/>
            <a:ext cx="8712968" cy="6480720"/>
          </a:xfrm>
        </p:spPr>
        <p:txBody>
          <a:bodyPr>
            <a:normAutofit fontScale="85000" lnSpcReduction="20000"/>
          </a:bodyPr>
          <a:lstStyle/>
          <a:p>
            <a:r>
              <a:rPr lang="fa-IR" dirty="0" smtClean="0">
                <a:solidFill>
                  <a:srgbClr val="FF0000"/>
                </a:solidFill>
              </a:rPr>
              <a:t>امر </a:t>
            </a:r>
            <a:r>
              <a:rPr lang="fa-IR" dirty="0">
                <a:solidFill>
                  <a:srgbClr val="FF0000"/>
                </a:solidFill>
              </a:rPr>
              <a:t>نمادین: </a:t>
            </a:r>
            <a:r>
              <a:rPr lang="fa-IR" dirty="0"/>
              <a:t>امر نمادین شامل تمام چیزهایی است که ما معمولا واقعیت می نامیم. از زبان گرفته تا قانون و تمام ساختارهای اجتماعی. </a:t>
            </a:r>
            <a:endParaRPr lang="fa-IR" dirty="0" smtClean="0"/>
          </a:p>
          <a:p>
            <a:r>
              <a:rPr lang="fa-IR" dirty="0" smtClean="0">
                <a:solidFill>
                  <a:srgbClr val="FF0000"/>
                </a:solidFill>
              </a:rPr>
              <a:t>امر </a:t>
            </a:r>
            <a:r>
              <a:rPr lang="fa-IR" dirty="0">
                <a:solidFill>
                  <a:srgbClr val="FF0000"/>
                </a:solidFill>
              </a:rPr>
              <a:t>نمادین حوزه ای </a:t>
            </a:r>
            <a:r>
              <a:rPr lang="fa-IR" dirty="0"/>
              <a:t>است که ما در آن به عنوان بخشی از </a:t>
            </a:r>
            <a:r>
              <a:rPr lang="fa-IR" dirty="0">
                <a:solidFill>
                  <a:srgbClr val="FF0000"/>
                </a:solidFill>
              </a:rPr>
              <a:t>جامعه ی انسانی </a:t>
            </a:r>
            <a:r>
              <a:rPr lang="fa-IR" dirty="0"/>
              <a:t>قرار می گیریم. انسان ها حتی پیش از تولدشان در درون امر نمادین گرفتارند</a:t>
            </a:r>
            <a:r>
              <a:rPr lang="fa-IR" dirty="0" smtClean="0"/>
              <a:t>.</a:t>
            </a:r>
          </a:p>
          <a:p>
            <a:r>
              <a:rPr lang="fa-IR" dirty="0" smtClean="0"/>
              <a:t> </a:t>
            </a:r>
            <a:r>
              <a:rPr lang="fa-IR" dirty="0"/>
              <a:t>آنها متعلق به قومیت، کشور، زبان، خانواده ای خاص و گروهی اجتماعی و اقتصادی و حتی جنسیتی هستند. </a:t>
            </a:r>
            <a:endParaRPr lang="fa-IR" dirty="0" smtClean="0"/>
          </a:p>
          <a:p>
            <a:r>
              <a:rPr lang="fa-IR" dirty="0" smtClean="0">
                <a:solidFill>
                  <a:srgbClr val="FF0000"/>
                </a:solidFill>
              </a:rPr>
              <a:t>حتی </a:t>
            </a:r>
            <a:r>
              <a:rPr lang="fa-IR" dirty="0">
                <a:solidFill>
                  <a:srgbClr val="FF0000"/>
                </a:solidFill>
              </a:rPr>
              <a:t>گاهی به نظر </a:t>
            </a:r>
            <a:r>
              <a:rPr lang="fa-IR" dirty="0" smtClean="0">
                <a:solidFill>
                  <a:srgbClr val="FF0000"/>
                </a:solidFill>
              </a:rPr>
              <a:t>لاکان </a:t>
            </a:r>
            <a:r>
              <a:rPr lang="fa-IR" dirty="0"/>
              <a:t>آنچه امر نمادین را بر پا می کند، زنجیره ی دلالت یا به تعبیر خودش </a:t>
            </a:r>
            <a:r>
              <a:rPr lang="fa-IR" dirty="0">
                <a:solidFill>
                  <a:srgbClr val="FF0000"/>
                </a:solidFill>
              </a:rPr>
              <a:t>قانون دال </a:t>
            </a:r>
            <a:r>
              <a:rPr lang="fa-IR" dirty="0" smtClean="0"/>
              <a:t>است</a:t>
            </a:r>
          </a:p>
          <a:p>
            <a:r>
              <a:rPr lang="fa-IR" dirty="0" smtClean="0"/>
              <a:t>لاکان </a:t>
            </a:r>
            <a:r>
              <a:rPr lang="fa-IR" dirty="0"/>
              <a:t>این اصطلاح (دال) را از زبان شناس سوییسی فردینان دوسو سور وام گرفته است. </a:t>
            </a:r>
            <a:endParaRPr lang="fa-IR" dirty="0" smtClean="0"/>
          </a:p>
          <a:p>
            <a:r>
              <a:rPr lang="fa-IR" dirty="0" smtClean="0"/>
              <a:t>دو </a:t>
            </a:r>
            <a:r>
              <a:rPr lang="fa-IR" dirty="0"/>
              <a:t>سوسور معتقد بود که زبان متشکل از است و هر نشانه از </a:t>
            </a:r>
            <a:r>
              <a:rPr lang="fa-IR" dirty="0">
                <a:solidFill>
                  <a:srgbClr val="FF0000"/>
                </a:solidFill>
              </a:rPr>
              <a:t>دو بخش دال و مدلول تشکیل شده است</a:t>
            </a:r>
            <a:r>
              <a:rPr lang="fa-IR" dirty="0" smtClean="0">
                <a:solidFill>
                  <a:srgbClr val="FF0000"/>
                </a:solidFill>
              </a:rPr>
              <a:t>.</a:t>
            </a:r>
          </a:p>
          <a:p>
            <a:r>
              <a:rPr lang="fa-IR" dirty="0" smtClean="0"/>
              <a:t> </a:t>
            </a:r>
            <a:r>
              <a:rPr lang="fa-IR" dirty="0">
                <a:solidFill>
                  <a:srgbClr val="FF0000"/>
                </a:solidFill>
              </a:rPr>
              <a:t>دال </a:t>
            </a:r>
            <a:r>
              <a:rPr lang="fa-IR" dirty="0" smtClean="0">
                <a:solidFill>
                  <a:srgbClr val="FF0000"/>
                </a:solidFill>
              </a:rPr>
              <a:t>.تصویر </a:t>
            </a:r>
            <a:r>
              <a:rPr lang="fa-IR" dirty="0">
                <a:solidFill>
                  <a:srgbClr val="FF0000"/>
                </a:solidFill>
              </a:rPr>
              <a:t>ذهنی </a:t>
            </a:r>
            <a:r>
              <a:rPr lang="fa-IR" dirty="0"/>
              <a:t>ما از صوت نشانه است و </a:t>
            </a:r>
            <a:r>
              <a:rPr lang="fa-IR" dirty="0">
                <a:solidFill>
                  <a:srgbClr val="FF0000"/>
                </a:solidFill>
              </a:rPr>
              <a:t>مدلول مفهوم مرتبط با آن صوت</a:t>
            </a:r>
            <a:r>
              <a:rPr lang="fa-IR" dirty="0" smtClean="0"/>
              <a:t>.</a:t>
            </a:r>
          </a:p>
          <a:p>
            <a:r>
              <a:rPr lang="fa-IR" dirty="0" smtClean="0"/>
              <a:t> </a:t>
            </a:r>
            <a:r>
              <a:rPr lang="fa-IR" dirty="0" smtClean="0">
                <a:solidFill>
                  <a:srgbClr val="FF0000"/>
                </a:solidFill>
              </a:rPr>
              <a:t>دوسوسور</a:t>
            </a:r>
            <a:r>
              <a:rPr lang="fa-IR" dirty="0" smtClean="0"/>
              <a:t> </a:t>
            </a:r>
            <a:r>
              <a:rPr lang="fa-IR" dirty="0"/>
              <a:t>همچنین معتقد بود که زبان </a:t>
            </a:r>
            <a:r>
              <a:rPr lang="fa-IR" dirty="0">
                <a:solidFill>
                  <a:srgbClr val="FF0000"/>
                </a:solidFill>
              </a:rPr>
              <a:t>نظامی رابطه ای و یا تفاوتی </a:t>
            </a:r>
            <a:r>
              <a:rPr lang="fa-IR" dirty="0"/>
              <a:t>است</a:t>
            </a:r>
            <a:r>
              <a:rPr lang="fa-IR" dirty="0" smtClean="0"/>
              <a:t>.</a:t>
            </a:r>
          </a:p>
          <a:p>
            <a:r>
              <a:rPr lang="fa-IR" dirty="0" smtClean="0"/>
              <a:t> </a:t>
            </a:r>
            <a:r>
              <a:rPr lang="fa-IR" dirty="0"/>
              <a:t>یعنی هیچ نشانه ای را نمی توان فارغ از نشانه ای دیگر تفسیر و تعریف کرد. یعنی راست، راست است چون چپ نیست</a:t>
            </a:r>
            <a:r>
              <a:rPr lang="fa-IR" dirty="0" smtClean="0"/>
              <a:t>.</a:t>
            </a:r>
          </a:p>
          <a:p>
            <a:r>
              <a:rPr lang="fa-IR" dirty="0" smtClean="0"/>
              <a:t> </a:t>
            </a:r>
            <a:r>
              <a:rPr lang="fa-IR" dirty="0"/>
              <a:t>بنابر این نظر، چون امر نمادین از طریق زنجیره های دلالت به هم پیوسته است</a:t>
            </a:r>
            <a:r>
              <a:rPr lang="fa-IR" dirty="0" smtClean="0"/>
              <a:t>،</a:t>
            </a:r>
          </a:p>
          <a:p>
            <a:r>
              <a:rPr lang="fa-IR" dirty="0" smtClean="0"/>
              <a:t> </a:t>
            </a:r>
            <a:r>
              <a:rPr lang="fa-IR" dirty="0"/>
              <a:t>ما</a:t>
            </a:r>
            <a:r>
              <a:rPr lang="fa-IR" dirty="0">
                <a:solidFill>
                  <a:srgbClr val="FF0000"/>
                </a:solidFill>
              </a:rPr>
              <a:t> محکوم هستیم </a:t>
            </a:r>
            <a:r>
              <a:rPr lang="fa-IR" dirty="0"/>
              <a:t>به این که </a:t>
            </a:r>
            <a:r>
              <a:rPr lang="fa-IR" dirty="0" smtClean="0"/>
              <a:t>هیچگاه </a:t>
            </a:r>
            <a:r>
              <a:rPr lang="fa-IR" dirty="0"/>
              <a:t>جهان را به آن شکلی که واقعا هست درک نکنیم و </a:t>
            </a:r>
            <a:r>
              <a:rPr lang="fa-IR" dirty="0">
                <a:solidFill>
                  <a:srgbClr val="FF0000"/>
                </a:solidFill>
              </a:rPr>
              <a:t>تا ابد در زندان زبان باقی بمانیم</a:t>
            </a:r>
            <a:r>
              <a:rPr lang="fa-IR" dirty="0"/>
              <a:t>. در واقع همه چیز زبان است.</a:t>
            </a:r>
          </a:p>
        </p:txBody>
      </p:sp>
    </p:spTree>
    <p:extLst>
      <p:ext uri="{BB962C8B-B14F-4D97-AF65-F5344CB8AC3E}">
        <p14:creationId xmlns:p14="http://schemas.microsoft.com/office/powerpoint/2010/main" val="14141595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88640"/>
            <a:ext cx="8784976" cy="6480720"/>
          </a:xfrm>
        </p:spPr>
        <p:txBody>
          <a:bodyPr>
            <a:normAutofit fontScale="92500" lnSpcReduction="10000"/>
          </a:bodyPr>
          <a:lstStyle/>
          <a:p>
            <a:r>
              <a:rPr lang="fa-IR" dirty="0">
                <a:solidFill>
                  <a:srgbClr val="FF0000"/>
                </a:solidFill>
              </a:rPr>
              <a:t>امر واقع: </a:t>
            </a:r>
            <a:r>
              <a:rPr lang="fa-IR" dirty="0"/>
              <a:t>امر واقع معرف حیطه هایی از زندگی است که نمی توان آنها را </a:t>
            </a:r>
            <a:r>
              <a:rPr lang="fa-IR" dirty="0" smtClean="0"/>
              <a:t>شناخت.</a:t>
            </a:r>
          </a:p>
          <a:p>
            <a:r>
              <a:rPr lang="fa-IR" dirty="0" smtClean="0"/>
              <a:t> </a:t>
            </a:r>
            <a:r>
              <a:rPr lang="fa-IR" dirty="0"/>
              <a:t>در واقع امر </a:t>
            </a:r>
            <a:r>
              <a:rPr lang="fa-IR" dirty="0">
                <a:solidFill>
                  <a:srgbClr val="FF0000"/>
                </a:solidFill>
              </a:rPr>
              <a:t>واقع همان جهان </a:t>
            </a:r>
            <a:r>
              <a:rPr lang="fa-IR" dirty="0"/>
              <a:t>است پیش از آن که </a:t>
            </a:r>
            <a:r>
              <a:rPr lang="fa-IR" dirty="0">
                <a:solidFill>
                  <a:srgbClr val="FF0000"/>
                </a:solidFill>
              </a:rPr>
              <a:t>زبان تکه تکه اش </a:t>
            </a:r>
            <a:r>
              <a:rPr lang="fa-IR" dirty="0"/>
              <a:t>کند. یعنی امر واقع چیزی است که تن به نمادین شدن نمی دهد و در نتیجه وارد زبان نمی شود تا قابل شناسایی باشد</a:t>
            </a:r>
            <a:r>
              <a:rPr lang="fa-IR" dirty="0" smtClean="0"/>
              <a:t>.</a:t>
            </a:r>
          </a:p>
          <a:p>
            <a:r>
              <a:rPr lang="fa-IR" dirty="0" smtClean="0"/>
              <a:t> </a:t>
            </a:r>
            <a:r>
              <a:rPr lang="fa-IR" dirty="0"/>
              <a:t>به عنوان مثال و به زبان ساده، </a:t>
            </a:r>
            <a:r>
              <a:rPr lang="fa-IR" dirty="0">
                <a:solidFill>
                  <a:srgbClr val="FF0000"/>
                </a:solidFill>
              </a:rPr>
              <a:t>ایدز نمونه خوبی </a:t>
            </a:r>
            <a:r>
              <a:rPr lang="fa-IR" dirty="0"/>
              <a:t>از چنین چیزی است. بعضی آن را کیفری برای همجنس گراها می دانند و برای انحراف از شیوه زندگی مسیحی. بعضی نقشه سازمان سیا برای کاهش جمعيت افریقا و بعضی دیگر نتیجه </a:t>
            </a:r>
            <a:r>
              <a:rPr lang="fa-IR" dirty="0" smtClean="0"/>
              <a:t>مداخله ی </a:t>
            </a:r>
            <a:r>
              <a:rPr lang="fa-IR" dirty="0"/>
              <a:t>بشر در طبیعت</a:t>
            </a:r>
            <a:r>
              <a:rPr lang="fa-IR" dirty="0" smtClean="0"/>
              <a:t>.</a:t>
            </a:r>
          </a:p>
          <a:p>
            <a:r>
              <a:rPr lang="fa-IR" dirty="0" smtClean="0"/>
              <a:t> </a:t>
            </a:r>
            <a:r>
              <a:rPr lang="fa-IR" dirty="0"/>
              <a:t>تمام این تعابیر مختلف به این خاطر است که این </a:t>
            </a:r>
            <a:r>
              <a:rPr lang="fa-IR" dirty="0">
                <a:solidFill>
                  <a:srgbClr val="FF0000"/>
                </a:solidFill>
              </a:rPr>
              <a:t>بیماری زبان بسته </a:t>
            </a:r>
            <a:r>
              <a:rPr lang="fa-IR" dirty="0"/>
              <a:t>است. بیماری ای که به دلایلی که برایش می آورند بی اعتناست. </a:t>
            </a:r>
            <a:endParaRPr lang="fa-IR" dirty="0" smtClean="0"/>
          </a:p>
          <a:p>
            <a:r>
              <a:rPr lang="fa-IR" dirty="0" smtClean="0"/>
              <a:t>یعنی </a:t>
            </a:r>
            <a:r>
              <a:rPr lang="fa-IR" dirty="0"/>
              <a:t>ایدز هجومی از سوی امر واقع و این کوشش ها که می خواهند آن را نمادین کند و وارد حیطه ی زبان کنند، ناکام می مانند</a:t>
            </a:r>
            <a:r>
              <a:rPr lang="fa-IR" dirty="0" smtClean="0"/>
              <a:t>.</a:t>
            </a:r>
          </a:p>
          <a:p>
            <a:r>
              <a:rPr lang="fa-IR" dirty="0" smtClean="0"/>
              <a:t> </a:t>
            </a:r>
            <a:r>
              <a:rPr lang="fa-IR" dirty="0"/>
              <a:t>می کوشند پیامی را در امر واقع بیابند که در آن نیست. چرا که </a:t>
            </a:r>
            <a:r>
              <a:rPr lang="fa-IR" dirty="0">
                <a:solidFill>
                  <a:srgbClr val="FF0000"/>
                </a:solidFill>
              </a:rPr>
              <a:t>امر واقع نامفهوم و بی معنی است</a:t>
            </a:r>
            <a:r>
              <a:rPr lang="fa-IR" dirty="0" smtClean="0">
                <a:solidFill>
                  <a:srgbClr val="FF0000"/>
                </a:solidFill>
              </a:rPr>
              <a:t>.</a:t>
            </a:r>
          </a:p>
          <a:p>
            <a:r>
              <a:rPr lang="fa-IR" dirty="0" smtClean="0"/>
              <a:t> </a:t>
            </a:r>
            <a:r>
              <a:rPr lang="fa-IR" dirty="0"/>
              <a:t>برخی از بیماری های روانی در اثر </a:t>
            </a:r>
            <a:r>
              <a:rPr lang="fa-IR" dirty="0">
                <a:solidFill>
                  <a:srgbClr val="FF0000"/>
                </a:solidFill>
              </a:rPr>
              <a:t>به زبان در نیامدن </a:t>
            </a:r>
            <a:r>
              <a:rPr lang="fa-IR" dirty="0"/>
              <a:t>گروهی از چیزها نزد فرد به وجود می آیند.</a:t>
            </a:r>
            <a:endParaRPr lang="en-US" dirty="0"/>
          </a:p>
          <a:p>
            <a:endParaRPr lang="fa-IR" dirty="0"/>
          </a:p>
        </p:txBody>
      </p:sp>
    </p:spTree>
    <p:extLst>
      <p:ext uri="{BB962C8B-B14F-4D97-AF65-F5344CB8AC3E}">
        <p14:creationId xmlns:p14="http://schemas.microsoft.com/office/powerpoint/2010/main" val="15431755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8640"/>
            <a:ext cx="8435280" cy="6480720"/>
          </a:xfrm>
        </p:spPr>
        <p:txBody>
          <a:bodyPr>
            <a:normAutofit fontScale="92500" lnSpcReduction="20000"/>
          </a:bodyPr>
          <a:lstStyle/>
          <a:p>
            <a:pPr algn="ctr"/>
            <a:r>
              <a:rPr lang="fa-IR" dirty="0">
                <a:solidFill>
                  <a:srgbClr val="FF0000"/>
                </a:solidFill>
              </a:rPr>
              <a:t>ژان فرانسوا ليوتار (۱۹۹۸–۱۹۲۵) </a:t>
            </a:r>
            <a:r>
              <a:rPr lang="fa-IR" dirty="0" smtClean="0">
                <a:solidFill>
                  <a:srgbClr val="FF0000"/>
                </a:solidFill>
              </a:rPr>
              <a:t> </a:t>
            </a:r>
          </a:p>
          <a:p>
            <a:r>
              <a:rPr lang="fa-IR" dirty="0"/>
              <a:t>نظریه پرداز ادبی و از پیشگامان </a:t>
            </a:r>
            <a:r>
              <a:rPr lang="fa-IR" dirty="0" smtClean="0"/>
              <a:t>فلسفه </a:t>
            </a:r>
            <a:r>
              <a:rPr lang="fa-IR" dirty="0"/>
              <a:t>ی پست مدرن در جهان به شمار می رود.</a:t>
            </a:r>
            <a:endParaRPr lang="en-US" dirty="0"/>
          </a:p>
          <a:p>
            <a:r>
              <a:rPr lang="fa-IR" dirty="0"/>
              <a:t>علی رغم این که </a:t>
            </a:r>
            <a:r>
              <a:rPr lang="fa-IR" dirty="0">
                <a:solidFill>
                  <a:srgbClr val="FF0000"/>
                </a:solidFill>
              </a:rPr>
              <a:t>ژان فرانسوالیوتاریک فرانسوی فعال سیاسی</a:t>
            </a:r>
            <a:r>
              <a:rPr lang="fa-IR" dirty="0"/>
              <a:t> نیز بودولی  مفصل بندی فلسفه ی پست مدرن و تحلیل تاثیر پست مدرنیته بر وضعیت بشری، </a:t>
            </a:r>
            <a:r>
              <a:rPr lang="fa-IR" dirty="0">
                <a:solidFill>
                  <a:srgbClr val="FF0000"/>
                </a:solidFill>
              </a:rPr>
              <a:t>عامل شهرت </a:t>
            </a:r>
            <a:r>
              <a:rPr lang="fa-IR" dirty="0"/>
              <a:t>وی محسوب می شود</a:t>
            </a:r>
            <a:r>
              <a:rPr lang="fa-IR" dirty="0" smtClean="0"/>
              <a:t>. </a:t>
            </a:r>
          </a:p>
          <a:p>
            <a:r>
              <a:rPr lang="fa-IR" dirty="0" smtClean="0"/>
              <a:t> </a:t>
            </a:r>
            <a:r>
              <a:rPr lang="fa-IR" dirty="0">
                <a:solidFill>
                  <a:srgbClr val="FF0000"/>
                </a:solidFill>
              </a:rPr>
              <a:t>کانون نوشته های لیوتار </a:t>
            </a:r>
            <a:r>
              <a:rPr lang="fa-IR" dirty="0"/>
              <a:t>را پرسش هایی در باب سیاست، عدالت، و آزادی تشکیل  می دهند</a:t>
            </a:r>
            <a:r>
              <a:rPr lang="fa-IR" dirty="0" smtClean="0"/>
              <a:t>.</a:t>
            </a:r>
          </a:p>
          <a:p>
            <a:r>
              <a:rPr lang="fa-IR" dirty="0" smtClean="0"/>
              <a:t> </a:t>
            </a:r>
            <a:r>
              <a:rPr lang="fa-IR" dirty="0"/>
              <a:t>او چه در مورد یک اثر هنری بحث کند، چه یک متن ادبی، به </a:t>
            </a:r>
            <a:r>
              <a:rPr lang="fa-IR" dirty="0">
                <a:solidFill>
                  <a:srgbClr val="FF0000"/>
                </a:solidFill>
              </a:rPr>
              <a:t>برهان های الاهیاتی</a:t>
            </a:r>
            <a:r>
              <a:rPr lang="fa-IR" dirty="0"/>
              <a:t> و چه حتی از پایان دنیا، توجهش همیشه معطوف به مسائل اجتماعی و اخلاقی ای است که از این پرسش ها ناشی می شوند. </a:t>
            </a:r>
            <a:endParaRPr lang="fa-IR" dirty="0" smtClean="0"/>
          </a:p>
          <a:p>
            <a:r>
              <a:rPr lang="fa-IR" dirty="0" smtClean="0"/>
              <a:t>لیوتار </a:t>
            </a:r>
            <a:r>
              <a:rPr lang="fa-IR" dirty="0"/>
              <a:t>در وهله ی نخست یک فیلسوف سیاسی است که به </a:t>
            </a:r>
            <a:r>
              <a:rPr lang="fa-IR" dirty="0">
                <a:solidFill>
                  <a:srgbClr val="FF0000"/>
                </a:solidFill>
              </a:rPr>
              <a:t>شیوه های سازماندهی و کنترل زندگی های ما به وسیله ی جوامعی که در آن ساکنیم توجه دارد</a:t>
            </a:r>
            <a:r>
              <a:rPr lang="fa-IR" dirty="0"/>
              <a:t> و تحلیل هایش از هنر، ادبیات و فرهنگ همگی به فهم این مسئله کمک می کنند</a:t>
            </a:r>
            <a:r>
              <a:rPr lang="fa-IR" dirty="0" smtClean="0"/>
              <a:t>.</a:t>
            </a:r>
          </a:p>
          <a:p>
            <a:r>
              <a:rPr lang="fa-IR" dirty="0" smtClean="0"/>
              <a:t> </a:t>
            </a:r>
            <a:r>
              <a:rPr lang="fa-IR" dirty="0"/>
              <a:t>چالش های سرسختانه ی لیوتار در برابر باورها، آموزه های سیاسی و رویه های فرهنگی مستقر، نوشته های او را همواره سردرگم کننده و دشوار، اما در عین حال برانگیزاننده و الهام بخش، می سازند.</a:t>
            </a:r>
            <a:endParaRPr lang="en-US" dirty="0"/>
          </a:p>
          <a:p>
            <a:r>
              <a:rPr lang="fa-IR" dirty="0" smtClean="0">
                <a:solidFill>
                  <a:srgbClr val="FF0000"/>
                </a:solidFill>
              </a:rPr>
              <a:t>  </a:t>
            </a:r>
            <a:endParaRPr lang="fa-IR" dirty="0">
              <a:solidFill>
                <a:srgbClr val="FF0000"/>
              </a:solidFill>
            </a:endParaRPr>
          </a:p>
        </p:txBody>
      </p:sp>
    </p:spTree>
    <p:extLst>
      <p:ext uri="{BB962C8B-B14F-4D97-AF65-F5344CB8AC3E}">
        <p14:creationId xmlns:p14="http://schemas.microsoft.com/office/powerpoint/2010/main" val="2528527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88640"/>
            <a:ext cx="8507288" cy="6408712"/>
          </a:xfrm>
        </p:spPr>
        <p:txBody>
          <a:bodyPr/>
          <a:lstStyle/>
          <a:p>
            <a:r>
              <a:rPr lang="fa-IR" dirty="0" smtClean="0">
                <a:solidFill>
                  <a:srgbClr val="FF0000"/>
                </a:solidFill>
              </a:rPr>
              <a:t>لیوتار دارای کتابهای به نامهای </a:t>
            </a:r>
            <a:r>
              <a:rPr lang="fa-IR" dirty="0" smtClean="0"/>
              <a:t>:</a:t>
            </a:r>
          </a:p>
          <a:p>
            <a:r>
              <a:rPr lang="fa-IR" dirty="0" smtClean="0">
                <a:solidFill>
                  <a:srgbClr val="FF0000"/>
                </a:solidFill>
              </a:rPr>
              <a:t>پدیدارشناسی</a:t>
            </a:r>
            <a:r>
              <a:rPr lang="fa-IR" dirty="0" smtClean="0"/>
              <a:t> :</a:t>
            </a:r>
            <a:r>
              <a:rPr lang="fa-IR" dirty="0"/>
              <a:t>لیوتار تلاش پدیدارشناسی برای </a:t>
            </a:r>
            <a:r>
              <a:rPr lang="fa-IR" dirty="0">
                <a:solidFill>
                  <a:srgbClr val="FF0000"/>
                </a:solidFill>
              </a:rPr>
              <a:t>یافتن راه </a:t>
            </a:r>
            <a:r>
              <a:rPr lang="fa-IR" dirty="0" smtClean="0">
                <a:solidFill>
                  <a:srgbClr val="FF0000"/>
                </a:solidFill>
              </a:rPr>
              <a:t>سوم </a:t>
            </a:r>
            <a:r>
              <a:rPr lang="fa-IR" dirty="0"/>
              <a:t>بین عینی گرایی و ذهنی گرایی را طرد کرده و برتری مارکسیسم در تلقی از ذهن گرایی به مثابه امری که تقریبا دارای عینیت است را رد می کند.</a:t>
            </a:r>
            <a:endParaRPr lang="en-US" dirty="0"/>
          </a:p>
          <a:p>
            <a:endParaRPr lang="fa-IR" dirty="0" smtClean="0"/>
          </a:p>
          <a:p>
            <a:r>
              <a:rPr lang="fa-IR" dirty="0" smtClean="0">
                <a:solidFill>
                  <a:srgbClr val="FF0000"/>
                </a:solidFill>
              </a:rPr>
              <a:t>گفتمان انگاره</a:t>
            </a:r>
            <a:r>
              <a:rPr lang="fa-IR" dirty="0" smtClean="0"/>
              <a:t>:</a:t>
            </a:r>
            <a:r>
              <a:rPr lang="fa-IR" dirty="0"/>
              <a:t>«گفتمان انگاره» دومین کتاب لیوتار در مورد فلسفه، بسیار طولانی و سخت است و طیفی از موضوعات از </a:t>
            </a:r>
            <a:r>
              <a:rPr lang="fa-IR" dirty="0">
                <a:solidFill>
                  <a:srgbClr val="FF0000"/>
                </a:solidFill>
              </a:rPr>
              <a:t>پدیدارشناسی، روانکاوی، ساختارگرایی، شعر و هنر، دیالکتیک هگل، نشانه شناسی و فلسفه ی زبان </a:t>
            </a:r>
            <a:r>
              <a:rPr lang="fa-IR" dirty="0"/>
              <a:t>را دربر می گیرد. </a:t>
            </a:r>
            <a:r>
              <a:rPr lang="fa-IR" dirty="0" smtClean="0"/>
              <a:t> </a:t>
            </a:r>
          </a:p>
          <a:p>
            <a:r>
              <a:rPr lang="fa-IR" dirty="0" smtClean="0">
                <a:solidFill>
                  <a:srgbClr val="FF0000"/>
                </a:solidFill>
              </a:rPr>
              <a:t>وضعیت پست مدرن </a:t>
            </a:r>
            <a:r>
              <a:rPr lang="fa-IR" dirty="0" smtClean="0"/>
              <a:t>که برای کبک کانادا نوشته شده است </a:t>
            </a:r>
            <a:r>
              <a:rPr lang="fa-IR" dirty="0"/>
              <a:t>وی به گونه ای مشهور پست مدرنیسم را به عنوان «</a:t>
            </a:r>
            <a:r>
              <a:rPr lang="fa-IR" dirty="0">
                <a:solidFill>
                  <a:srgbClr val="FF0000"/>
                </a:solidFill>
              </a:rPr>
              <a:t>بی باوری به فراروایت ها</a:t>
            </a:r>
            <a:r>
              <a:rPr lang="fa-IR" dirty="0"/>
              <a:t>» تعریف می کند،</a:t>
            </a:r>
            <a:endParaRPr lang="fa-IR" dirty="0" smtClean="0"/>
          </a:p>
          <a:p>
            <a:r>
              <a:rPr lang="fa-IR" dirty="0" smtClean="0"/>
              <a:t> </a:t>
            </a:r>
            <a:endParaRPr lang="fa-IR" dirty="0"/>
          </a:p>
        </p:txBody>
      </p:sp>
    </p:spTree>
    <p:extLst>
      <p:ext uri="{BB962C8B-B14F-4D97-AF65-F5344CB8AC3E}">
        <p14:creationId xmlns:p14="http://schemas.microsoft.com/office/powerpoint/2010/main" val="28819765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88640"/>
            <a:ext cx="8712968" cy="6408712"/>
          </a:xfrm>
        </p:spPr>
        <p:txBody>
          <a:bodyPr>
            <a:normAutofit lnSpcReduction="10000"/>
          </a:bodyPr>
          <a:lstStyle/>
          <a:p>
            <a:pPr algn="ctr"/>
            <a:r>
              <a:rPr lang="fa-IR" dirty="0">
                <a:solidFill>
                  <a:srgbClr val="FF0000"/>
                </a:solidFill>
              </a:rPr>
              <a:t>نقد پست </a:t>
            </a:r>
            <a:r>
              <a:rPr lang="fa-IR" dirty="0" smtClean="0">
                <a:solidFill>
                  <a:srgbClr val="FF0000"/>
                </a:solidFill>
              </a:rPr>
              <a:t>مدرنیسم</a:t>
            </a:r>
          </a:p>
          <a:p>
            <a:r>
              <a:rPr lang="fa-IR" dirty="0"/>
              <a:t>در سال </a:t>
            </a:r>
            <a:r>
              <a:rPr lang="fa-IR" dirty="0">
                <a:solidFill>
                  <a:srgbClr val="FF0000"/>
                </a:solidFill>
              </a:rPr>
              <a:t>۱۹۷۵</a:t>
            </a:r>
            <a:r>
              <a:rPr lang="fa-IR" dirty="0"/>
              <a:t> میلادی یکی از روزنامه های آمریکا مطلبی تحت عنوان این که </a:t>
            </a:r>
            <a:r>
              <a:rPr lang="fa-IR" dirty="0">
                <a:solidFill>
                  <a:srgbClr val="FF0000"/>
                </a:solidFill>
              </a:rPr>
              <a:t>پست مدرنیسم مرده </a:t>
            </a:r>
            <a:r>
              <a:rPr lang="fa-IR" dirty="0"/>
              <a:t>است، منتشر نمود و روزنامه ای دیگر نوشت که اکنون </a:t>
            </a:r>
            <a:r>
              <a:rPr lang="fa-IR" dirty="0">
                <a:solidFill>
                  <a:srgbClr val="FF0000"/>
                </a:solidFill>
              </a:rPr>
              <a:t>پست مدرنیسم موضوعیت </a:t>
            </a:r>
            <a:r>
              <a:rPr lang="fa-IR" dirty="0"/>
              <a:t>دارد و مسئله اصلی می باشد.</a:t>
            </a:r>
            <a:endParaRPr lang="en-US" dirty="0"/>
          </a:p>
          <a:p>
            <a:r>
              <a:rPr lang="fa-IR" dirty="0"/>
              <a:t>تاکنون انتقادات فراوانی به پست مدرنیسم صورت گرفته است که از مهم ترین آنها می توان به </a:t>
            </a:r>
            <a:r>
              <a:rPr lang="fa-IR" dirty="0">
                <a:solidFill>
                  <a:srgbClr val="FF0000"/>
                </a:solidFill>
              </a:rPr>
              <a:t>انتقادهای یورگن هابر ماس </a:t>
            </a:r>
            <a:r>
              <a:rPr lang="fa-IR" dirty="0"/>
              <a:t>اشاره کرد. هابر ماس در سال ۱۹۸۱ </a:t>
            </a:r>
            <a:r>
              <a:rPr lang="fa-IR" dirty="0">
                <a:solidFill>
                  <a:srgbClr val="FF0000"/>
                </a:solidFill>
              </a:rPr>
              <a:t>حملات سختی </a:t>
            </a:r>
            <a:r>
              <a:rPr lang="fa-IR" dirty="0"/>
              <a:t>را به پست مدرنیستها آغاز کرد و آنان را محافظ کاران نو و تئوری شان را نیز </a:t>
            </a:r>
            <a:r>
              <a:rPr lang="fa-IR" dirty="0">
                <a:solidFill>
                  <a:srgbClr val="FF0000"/>
                </a:solidFill>
              </a:rPr>
              <a:t>تئوری ماقبل مدرن </a:t>
            </a:r>
            <a:r>
              <a:rPr lang="fa-IR" dirty="0" smtClean="0"/>
              <a:t>خواند </a:t>
            </a:r>
          </a:p>
          <a:p>
            <a:r>
              <a:rPr lang="fa-IR" dirty="0"/>
              <a:t>هابر ماس در </a:t>
            </a:r>
            <a:r>
              <a:rPr lang="fa-IR" dirty="0">
                <a:solidFill>
                  <a:srgbClr val="FF0000"/>
                </a:solidFill>
              </a:rPr>
              <a:t>نظریه عقل ارتباطی </a:t>
            </a:r>
            <a:r>
              <a:rPr lang="fa-IR" dirty="0"/>
              <a:t>معتقد است که می توان طرح ناتمام مدرنیته را به یک گفتمان معتبر و فراگیر تبدیل ساخت، یعنی همان چیزی که مورد انکار اندیشمندان پست مدرن </a:t>
            </a:r>
            <a:r>
              <a:rPr lang="fa-IR" dirty="0" smtClean="0"/>
              <a:t>است.</a:t>
            </a:r>
            <a:endParaRPr lang="en-US" dirty="0"/>
          </a:p>
          <a:p>
            <a:r>
              <a:rPr lang="fa-IR" dirty="0"/>
              <a:t>با توجه به تمام حوزه هایی که </a:t>
            </a:r>
            <a:r>
              <a:rPr lang="fa-IR" dirty="0">
                <a:solidFill>
                  <a:srgbClr val="FF0000"/>
                </a:solidFill>
              </a:rPr>
              <a:t>انتقاداتی </a:t>
            </a:r>
            <a:r>
              <a:rPr lang="fa-IR" dirty="0"/>
              <a:t>به پست مدرنیسم شده است آنچه پست مدرنیسم در </a:t>
            </a:r>
            <a:r>
              <a:rPr lang="fa-IR" dirty="0">
                <a:solidFill>
                  <a:srgbClr val="FF0000"/>
                </a:solidFill>
              </a:rPr>
              <a:t>حوزه اجتماع و اخلاق </a:t>
            </a:r>
            <a:r>
              <a:rPr lang="fa-IR" dirty="0"/>
              <a:t>انجام می دهد، از دیگر حوزه ها </a:t>
            </a:r>
            <a:r>
              <a:rPr lang="fa-IR" dirty="0">
                <a:solidFill>
                  <a:srgbClr val="FF0000"/>
                </a:solidFill>
              </a:rPr>
              <a:t>ناگوارتر</a:t>
            </a:r>
            <a:r>
              <a:rPr lang="fa-IR" dirty="0"/>
              <a:t> است. </a:t>
            </a:r>
            <a:endParaRPr lang="fa-IR" dirty="0" smtClean="0"/>
          </a:p>
          <a:p>
            <a:r>
              <a:rPr lang="fa-IR" dirty="0" smtClean="0">
                <a:solidFill>
                  <a:srgbClr val="FF0000"/>
                </a:solidFill>
              </a:rPr>
              <a:t>نسبیت </a:t>
            </a:r>
            <a:r>
              <a:rPr lang="fa-IR" dirty="0">
                <a:solidFill>
                  <a:srgbClr val="FF0000"/>
                </a:solidFill>
              </a:rPr>
              <a:t>مطلق اخلاقی و فرهنگی </a:t>
            </a:r>
            <a:r>
              <a:rPr lang="fa-IR" dirty="0"/>
              <a:t>خلاصه سخن پست مدرنیستهاست..</a:t>
            </a:r>
            <a:endParaRPr lang="en-US" dirty="0"/>
          </a:p>
          <a:p>
            <a:endParaRPr lang="fa-IR" dirty="0">
              <a:solidFill>
                <a:srgbClr val="FF0000"/>
              </a:solidFill>
            </a:endParaRPr>
          </a:p>
        </p:txBody>
      </p:sp>
    </p:spTree>
    <p:extLst>
      <p:ext uri="{BB962C8B-B14F-4D97-AF65-F5344CB8AC3E}">
        <p14:creationId xmlns:p14="http://schemas.microsoft.com/office/powerpoint/2010/main" val="34998612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88640"/>
            <a:ext cx="8712968" cy="6408712"/>
          </a:xfrm>
        </p:spPr>
        <p:txBody>
          <a:bodyPr/>
          <a:lstStyle/>
          <a:p>
            <a:pPr algn="ctr"/>
            <a:r>
              <a:rPr lang="fa-IR" dirty="0">
                <a:solidFill>
                  <a:srgbClr val="FF0000"/>
                </a:solidFill>
              </a:rPr>
              <a:t>جمع بندی و نتیجه گیری</a:t>
            </a:r>
            <a:endParaRPr lang="en-US" dirty="0">
              <a:solidFill>
                <a:srgbClr val="FF0000"/>
              </a:solidFill>
            </a:endParaRPr>
          </a:p>
          <a:p>
            <a:r>
              <a:rPr lang="fa-IR" dirty="0">
                <a:solidFill>
                  <a:srgbClr val="FF0000"/>
                </a:solidFill>
              </a:rPr>
              <a:t>پسامدرنیسم</a:t>
            </a:r>
            <a:r>
              <a:rPr lang="fa-IR" dirty="0"/>
              <a:t>، ضمن ایجاد تفاوت میان خود و مدرنیسم سعی دارد با تأکید بر سبک به جای محتوا، </a:t>
            </a:r>
            <a:r>
              <a:rPr lang="fa-IR" dirty="0">
                <a:solidFill>
                  <a:srgbClr val="FF0000"/>
                </a:solidFill>
              </a:rPr>
              <a:t>میان هنر و فرهنگ عامه تمایز</a:t>
            </a:r>
            <a:r>
              <a:rPr lang="fa-IR" dirty="0"/>
              <a:t> ایجاد کند، از این رو جوهر فدای اهمیت سبک می </a:t>
            </a:r>
            <a:r>
              <a:rPr lang="fa-IR" dirty="0" smtClean="0"/>
              <a:t>شود </a:t>
            </a:r>
          </a:p>
          <a:p>
            <a:r>
              <a:rPr lang="fa-IR" dirty="0"/>
              <a:t> </a:t>
            </a:r>
            <a:r>
              <a:rPr lang="fa-IR" dirty="0">
                <a:solidFill>
                  <a:srgbClr val="FF0000"/>
                </a:solidFill>
              </a:rPr>
              <a:t>دنیای پست مدرن</a:t>
            </a:r>
            <a:r>
              <a:rPr lang="fa-IR" dirty="0"/>
              <a:t>، مسائل سطحی و سبک را مهم می شمارد و بدون توجه به ارزش های عمیق تر نهفته در علائم و تصاویر، آنها را مصرف می کند. </a:t>
            </a:r>
            <a:r>
              <a:rPr lang="fa-IR" dirty="0" smtClean="0"/>
              <a:t> </a:t>
            </a:r>
          </a:p>
          <a:p>
            <a:r>
              <a:rPr lang="fa-IR" dirty="0">
                <a:solidFill>
                  <a:srgbClr val="FF0000"/>
                </a:solidFill>
              </a:rPr>
              <a:t>جهانی شدن اقتصاد</a:t>
            </a:r>
            <a:r>
              <a:rPr lang="fa-IR" dirty="0"/>
              <a:t>، گرایش به سرمایه گذاری، تولید، بازاریابی و توزیع در سطح جهانی فراتر از دولت های ملی و جوامع محلی اهمیت می یابد و </a:t>
            </a:r>
            <a:r>
              <a:rPr lang="fa-IR" dirty="0">
                <a:solidFill>
                  <a:srgbClr val="FF0000"/>
                </a:solidFill>
              </a:rPr>
              <a:t>مصرف ارزشی افزون بر تولید</a:t>
            </a:r>
            <a:r>
              <a:rPr lang="fa-IR" dirty="0"/>
              <a:t> پیدا می کند.</a:t>
            </a:r>
            <a:endParaRPr lang="en-US" dirty="0"/>
          </a:p>
          <a:p>
            <a:r>
              <a:rPr lang="fa-IR" dirty="0" smtClean="0"/>
              <a:t> </a:t>
            </a:r>
            <a:endParaRPr lang="fa-IR" dirty="0"/>
          </a:p>
        </p:txBody>
      </p:sp>
    </p:spTree>
    <p:extLst>
      <p:ext uri="{BB962C8B-B14F-4D97-AF65-F5344CB8AC3E}">
        <p14:creationId xmlns:p14="http://schemas.microsoft.com/office/powerpoint/2010/main" val="28135208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88640"/>
            <a:ext cx="8424936" cy="5678091"/>
          </a:xfrm>
        </p:spPr>
        <p:txBody>
          <a:bodyPr>
            <a:normAutofit fontScale="92500" lnSpcReduction="10000"/>
          </a:bodyPr>
          <a:lstStyle/>
          <a:p>
            <a:r>
              <a:rPr lang="fa-IR" dirty="0">
                <a:solidFill>
                  <a:srgbClr val="FF0000"/>
                </a:solidFill>
              </a:rPr>
              <a:t>دامنه پست مدرنیسم </a:t>
            </a:r>
            <a:r>
              <a:rPr lang="fa-IR" dirty="0"/>
              <a:t>تا آنجا پیش می رود که </a:t>
            </a:r>
            <a:r>
              <a:rPr lang="fa-IR" dirty="0">
                <a:solidFill>
                  <a:srgbClr val="FF0000"/>
                </a:solidFill>
              </a:rPr>
              <a:t>هنر مدرن </a:t>
            </a:r>
            <a:r>
              <a:rPr lang="fa-IR" dirty="0"/>
              <a:t>را از پست مدرن متمایز سازد و این ویژگی در معماری با تأکید بر بعد زیبایی شناختی و پیوند عقاید </a:t>
            </a:r>
            <a:r>
              <a:rPr lang="fa-IR" dirty="0" smtClean="0"/>
              <a:t>و </a:t>
            </a:r>
            <a:r>
              <a:rPr lang="fa-IR" dirty="0"/>
              <a:t>اشکال دوران مختلف تاریخ آشکار می شود</a:t>
            </a:r>
            <a:r>
              <a:rPr lang="fa-IR" dirty="0" smtClean="0"/>
              <a:t>.</a:t>
            </a:r>
          </a:p>
          <a:p>
            <a:r>
              <a:rPr lang="fa-IR" dirty="0" smtClean="0"/>
              <a:t> </a:t>
            </a:r>
            <a:r>
              <a:rPr lang="fa-IR" dirty="0"/>
              <a:t>سینما، </a:t>
            </a:r>
            <a:r>
              <a:rPr lang="fa-IR" dirty="0" smtClean="0"/>
              <a:t>تلویزیون</a:t>
            </a:r>
            <a:r>
              <a:rPr lang="fa-IR" dirty="0"/>
              <a:t>، موسیقی و تبلیغات اهداف این دوره را در راستای </a:t>
            </a:r>
            <a:r>
              <a:rPr lang="fa-IR" dirty="0" smtClean="0">
                <a:solidFill>
                  <a:srgbClr val="FF0000"/>
                </a:solidFill>
              </a:rPr>
              <a:t>گسترش </a:t>
            </a:r>
            <a:r>
              <a:rPr lang="fa-IR" dirty="0">
                <a:solidFill>
                  <a:srgbClr val="FF0000"/>
                </a:solidFill>
              </a:rPr>
              <a:t>مصرف و فروش محصول </a:t>
            </a:r>
            <a:r>
              <a:rPr lang="fa-IR" dirty="0"/>
              <a:t>پیش می برند و </a:t>
            </a:r>
            <a:r>
              <a:rPr lang="fa-IR" dirty="0">
                <a:solidFill>
                  <a:srgbClr val="FF0000"/>
                </a:solidFill>
              </a:rPr>
              <a:t>هنر وسیله ای </a:t>
            </a:r>
            <a:r>
              <a:rPr lang="fa-IR" dirty="0"/>
              <a:t>برای وسعت بخشیدن به </a:t>
            </a:r>
            <a:r>
              <a:rPr lang="fa-IR" dirty="0">
                <a:solidFill>
                  <a:srgbClr val="FF0000"/>
                </a:solidFill>
              </a:rPr>
              <a:t>دامنه مصرف </a:t>
            </a:r>
            <a:r>
              <a:rPr lang="fa-IR" dirty="0"/>
              <a:t>محصولات پست مدرن می گردد</a:t>
            </a:r>
            <a:r>
              <a:rPr lang="en-US" dirty="0"/>
              <a:t>.</a:t>
            </a:r>
          </a:p>
          <a:p>
            <a:r>
              <a:rPr lang="fa-IR" dirty="0" smtClean="0">
                <a:solidFill>
                  <a:srgbClr val="0070C0"/>
                </a:solidFill>
              </a:rPr>
              <a:t>اخلاق </a:t>
            </a:r>
            <a:r>
              <a:rPr lang="fa-IR" dirty="0">
                <a:solidFill>
                  <a:srgbClr val="0070C0"/>
                </a:solidFill>
              </a:rPr>
              <a:t>اوقات فراغت و مصرف در کنار اخلاق کار اهمیت می یابد </a:t>
            </a:r>
            <a:r>
              <a:rPr lang="fa-IR" dirty="0"/>
              <a:t>و مشاغل طبقه متوسط، با حفظ ماهیت حرفه ای نیاز به متمایز دانستن خود به عنوان یک گروه برجسته در جامعه را بیان می کنند. </a:t>
            </a:r>
            <a:endParaRPr lang="fa-IR" dirty="0" smtClean="0"/>
          </a:p>
          <a:p>
            <a:r>
              <a:rPr lang="fa-IR" dirty="0" smtClean="0"/>
              <a:t>سلسله </a:t>
            </a:r>
            <a:r>
              <a:rPr lang="fa-IR" dirty="0"/>
              <a:t>مراتب سلیقه ای ایجاد شده در این جامعه، ایدئولوژی و سبک خاصی از زندگی، مشاغل، هنر، تبلیغات مصرف و اوقات فراغت را تولید می </a:t>
            </a:r>
            <a:r>
              <a:rPr lang="fa-IR" dirty="0" smtClean="0"/>
              <a:t>کند</a:t>
            </a:r>
          </a:p>
          <a:p>
            <a:r>
              <a:rPr lang="fa-IR" dirty="0" smtClean="0"/>
              <a:t> </a:t>
            </a:r>
            <a:r>
              <a:rPr lang="fa-IR" dirty="0"/>
              <a:t>و </a:t>
            </a:r>
            <a:r>
              <a:rPr lang="fa-IR" dirty="0">
                <a:solidFill>
                  <a:srgbClr val="FF0000"/>
                </a:solidFill>
              </a:rPr>
              <a:t>هویت های </a:t>
            </a:r>
            <a:r>
              <a:rPr lang="fa-IR" dirty="0"/>
              <a:t>شخصی و جمعی به چالش کشیده می شوند</a:t>
            </a:r>
            <a:r>
              <a:rPr lang="fa-IR" dirty="0" smtClean="0"/>
              <a:t>.</a:t>
            </a:r>
          </a:p>
          <a:p>
            <a:r>
              <a:rPr lang="fa-IR" dirty="0" smtClean="0"/>
              <a:t> </a:t>
            </a:r>
            <a:r>
              <a:rPr lang="fa-IR" dirty="0"/>
              <a:t>می توان گفت که در </a:t>
            </a:r>
            <a:r>
              <a:rPr lang="fa-IR" dirty="0">
                <a:solidFill>
                  <a:srgbClr val="FF0000"/>
                </a:solidFill>
              </a:rPr>
              <a:t>واقع فرسایش هویت های جمعی و باثبات گذشته سبب فروپاشی هویت های شخصی می گردد</a:t>
            </a:r>
            <a:r>
              <a:rPr lang="en-US" dirty="0"/>
              <a:t>.</a:t>
            </a:r>
            <a:endParaRPr lang="fa-IR" dirty="0"/>
          </a:p>
        </p:txBody>
      </p:sp>
    </p:spTree>
    <p:extLst>
      <p:ext uri="{BB962C8B-B14F-4D97-AF65-F5344CB8AC3E}">
        <p14:creationId xmlns:p14="http://schemas.microsoft.com/office/powerpoint/2010/main" val="3308030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16632"/>
            <a:ext cx="8784976" cy="6624736"/>
          </a:xfrm>
        </p:spPr>
        <p:txBody>
          <a:bodyPr>
            <a:normAutofit fontScale="62500" lnSpcReduction="20000"/>
          </a:bodyPr>
          <a:lstStyle/>
          <a:p>
            <a:pPr>
              <a:lnSpc>
                <a:spcPct val="115000"/>
              </a:lnSpc>
              <a:spcAft>
                <a:spcPts val="1000"/>
              </a:spcAft>
            </a:pPr>
            <a:r>
              <a:rPr lang="ar-SA" sz="2800" b="1" dirty="0">
                <a:latin typeface="Tahoma"/>
                <a:ea typeface="Calibri"/>
                <a:cs typeface="B Zar"/>
              </a:rPr>
              <a:t> </a:t>
            </a:r>
            <a:endParaRPr lang="en-US" sz="2000" dirty="0">
              <a:latin typeface="Calibri"/>
              <a:ea typeface="Calibri"/>
              <a:cs typeface="Arial"/>
            </a:endParaRPr>
          </a:p>
          <a:p>
            <a:pPr>
              <a:lnSpc>
                <a:spcPct val="115000"/>
              </a:lnSpc>
              <a:spcAft>
                <a:spcPts val="1000"/>
              </a:spcAft>
            </a:pPr>
            <a:r>
              <a:rPr lang="fa-IR" sz="3200" dirty="0">
                <a:solidFill>
                  <a:srgbClr val="FF0000"/>
                </a:solidFill>
                <a:latin typeface="Calibri"/>
                <a:ea typeface="Calibri"/>
                <a:cs typeface="B Titr"/>
              </a:rPr>
              <a:t>7-علل وعوامل تغییرات فرهنگی واجتماعی چیست ؟</a:t>
            </a:r>
            <a:endParaRPr lang="en-US" sz="2000" dirty="0">
              <a:latin typeface="Calibri"/>
              <a:ea typeface="Calibri"/>
              <a:cs typeface="Arial"/>
            </a:endParaRPr>
          </a:p>
          <a:p>
            <a:pPr>
              <a:lnSpc>
                <a:spcPct val="115000"/>
              </a:lnSpc>
              <a:spcAft>
                <a:spcPts val="1000"/>
              </a:spcAft>
            </a:pPr>
            <a:r>
              <a:rPr lang="ar-SA" sz="2800" b="1" dirty="0">
                <a:latin typeface="Times New Roman"/>
                <a:ea typeface="Times New Roman"/>
                <a:cs typeface="B Zar"/>
              </a:rPr>
              <a:t>هرگونه دگرگونى در ساختار جامعه يا سازمان اجتماعي را دگرگونى یا تغییر اجتماعى ناميده مى‌شود. </a:t>
            </a:r>
            <a:endParaRPr lang="en-US" sz="2000" dirty="0">
              <a:latin typeface="Calibri"/>
              <a:ea typeface="Calibri"/>
              <a:cs typeface="Arial"/>
            </a:endParaRPr>
          </a:p>
          <a:p>
            <a:pPr>
              <a:lnSpc>
                <a:spcPct val="115000"/>
              </a:lnSpc>
              <a:spcAft>
                <a:spcPts val="1000"/>
              </a:spcAft>
            </a:pPr>
            <a:r>
              <a:rPr lang="fa-IR" sz="2800" b="1" dirty="0">
                <a:latin typeface="Calibri"/>
                <a:ea typeface="Calibri"/>
                <a:cs typeface="B Zar"/>
              </a:rPr>
              <a:t>تغییر اجتماعی فرایندی است از جایگزینی کمی و کیفی پدیده های اجتماعی که ممکن است با برنامه و یا بی برنامه باشد یا به عبارت دیگر قابل رویت در طول زمان بصورتیکه موقتی یا کم دوام نباشد، بر روی ساختار یا وظایف اجتماعی یک جامعه اثر گذارد وجریان تاریخ آن را دگرگون کند</a:t>
            </a:r>
            <a:endParaRPr lang="en-US" sz="2000" dirty="0">
              <a:latin typeface="Calibri"/>
              <a:ea typeface="Calibri"/>
              <a:cs typeface="Arial"/>
            </a:endParaRPr>
          </a:p>
          <a:p>
            <a:pPr>
              <a:lnSpc>
                <a:spcPct val="115000"/>
              </a:lnSpc>
              <a:spcAft>
                <a:spcPts val="1000"/>
              </a:spcAft>
            </a:pPr>
            <a:r>
              <a:rPr lang="ar-SA" sz="2800" b="1" dirty="0">
                <a:latin typeface="Times New Roman"/>
                <a:ea typeface="Times New Roman"/>
                <a:cs typeface="B Zar"/>
              </a:rPr>
              <a:t>تغيير در تعداد کل دانشجويان کشور، دگرگونى در نرخ مرگ و مير يا اميد زندگى جمعيت و يا تغيير نقش زن در خانواده، دگرگونى‌هاى اجتماعى به‌شمار مى‌آيند. اما تغيير در سبک‌هاى هنرى و يا دگرگونى در سنت‌هاى ريشه‌دار و ارزش‌هاى کهن، دگرگونى‌هاى فرهنگى به‌حساب مى‌آيند.</a:t>
            </a:r>
            <a:endParaRPr lang="en-US" sz="2000" dirty="0">
              <a:latin typeface="Calibri"/>
              <a:ea typeface="Calibri"/>
              <a:cs typeface="Arial"/>
            </a:endParaRPr>
          </a:p>
          <a:p>
            <a:pPr>
              <a:lnSpc>
                <a:spcPct val="115000"/>
              </a:lnSpc>
              <a:spcAft>
                <a:spcPts val="1000"/>
              </a:spcAft>
            </a:pPr>
            <a:r>
              <a:rPr lang="ar-SA" sz="2800" b="1" dirty="0">
                <a:solidFill>
                  <a:srgbClr val="FF0000"/>
                </a:solidFill>
                <a:latin typeface="Times New Roman"/>
                <a:ea typeface="Times New Roman"/>
                <a:cs typeface="B Zar"/>
              </a:rPr>
              <a:t>8-علل و عوامل تغییر اجتماعی عبارتند از </a:t>
            </a:r>
            <a:r>
              <a:rPr lang="ar-SA" sz="2800" b="1" dirty="0">
                <a:latin typeface="Times New Roman"/>
                <a:ea typeface="Times New Roman"/>
                <a:cs typeface="B Zar"/>
              </a:rPr>
              <a:t>:</a:t>
            </a:r>
            <a:endParaRPr lang="en-US" sz="2000" dirty="0">
              <a:latin typeface="Calibri"/>
              <a:ea typeface="Calibri"/>
              <a:cs typeface="Arial"/>
            </a:endParaRPr>
          </a:p>
          <a:p>
            <a:pPr marL="342900" lvl="0" indent="-342900">
              <a:lnSpc>
                <a:spcPct val="115000"/>
              </a:lnSpc>
              <a:spcAft>
                <a:spcPts val="1000"/>
              </a:spcAft>
              <a:buClr>
                <a:srgbClr val="FF0000"/>
              </a:buClr>
              <a:buSzPts val="1500"/>
              <a:buFont typeface="+mj-lt"/>
              <a:buAutoNum type="arabicPeriod"/>
            </a:pPr>
            <a:r>
              <a:rPr lang="ar-SA" sz="3200" b="1" dirty="0">
                <a:solidFill>
                  <a:srgbClr val="FF0000"/>
                </a:solidFill>
                <a:latin typeface="Times New Roman"/>
                <a:ea typeface="Times New Roman"/>
                <a:cs typeface="B Zar"/>
              </a:rPr>
              <a:t>عوامل جغرافيائى</a:t>
            </a:r>
            <a:r>
              <a:rPr lang="ar-SA" sz="3200" b="1" dirty="0">
                <a:latin typeface="Times New Roman"/>
                <a:ea typeface="Times New Roman"/>
                <a:cs typeface="B Zar"/>
              </a:rPr>
              <a:t>: </a:t>
            </a:r>
            <a:r>
              <a:rPr lang="ar-SA" sz="2800" b="1" dirty="0">
                <a:latin typeface="Times New Roman"/>
                <a:ea typeface="Times New Roman"/>
                <a:cs typeface="B Zar"/>
              </a:rPr>
              <a:t>تغییر درجه حرارت، طوفان‌، زلزله‌ و یا نوسان شدید درجه حرارت مى‌تواند سبک زندگی را تغییر دهد</a:t>
            </a:r>
            <a:endParaRPr lang="en-US" sz="2000" dirty="0">
              <a:latin typeface="Calibri"/>
              <a:ea typeface="Calibri"/>
              <a:cs typeface="Arial"/>
            </a:endParaRPr>
          </a:p>
          <a:p>
            <a:pPr marL="342900" lvl="0" indent="-342900">
              <a:lnSpc>
                <a:spcPct val="115000"/>
              </a:lnSpc>
              <a:spcAft>
                <a:spcPts val="1000"/>
              </a:spcAft>
              <a:buClr>
                <a:srgbClr val="FF0000"/>
              </a:buClr>
              <a:buSzPts val="1500"/>
              <a:buFont typeface="+mj-lt"/>
              <a:buAutoNum type="arabicPeriod"/>
            </a:pPr>
            <a:r>
              <a:rPr lang="ar-SA" sz="3200" b="1" dirty="0">
                <a:solidFill>
                  <a:srgbClr val="FF0000"/>
                </a:solidFill>
                <a:latin typeface="Times New Roman"/>
                <a:ea typeface="Times New Roman"/>
                <a:cs typeface="B Zar"/>
              </a:rPr>
              <a:t>عوامل تکنولوژيک: </a:t>
            </a:r>
            <a:r>
              <a:rPr lang="ar-SA" sz="2800" b="1" dirty="0">
                <a:latin typeface="Times New Roman"/>
                <a:ea typeface="Times New Roman"/>
                <a:cs typeface="B Zar"/>
              </a:rPr>
              <a:t>بسیاری از اختراعات باعث دگرگونی سبک زندگی می شود مثل کاربرد تلویزیون که نقش مهمی در تربیت کودکان دارد</a:t>
            </a:r>
            <a:endParaRPr lang="en-US" sz="2000" dirty="0">
              <a:latin typeface="Calibri"/>
              <a:ea typeface="Calibri"/>
              <a:cs typeface="Arial"/>
            </a:endParaRPr>
          </a:p>
          <a:p>
            <a:pPr marL="342900" lvl="0" indent="-342900">
              <a:lnSpc>
                <a:spcPct val="115000"/>
              </a:lnSpc>
              <a:spcAft>
                <a:spcPts val="1000"/>
              </a:spcAft>
              <a:buClr>
                <a:srgbClr val="FF0000"/>
              </a:buClr>
              <a:buSzPts val="1500"/>
              <a:buFont typeface="+mj-lt"/>
              <a:buAutoNum type="arabicPeriod"/>
            </a:pPr>
            <a:r>
              <a:rPr lang="ar-SA" sz="3200" b="1" dirty="0">
                <a:solidFill>
                  <a:srgbClr val="FF0000"/>
                </a:solidFill>
                <a:latin typeface="Times New Roman"/>
                <a:ea typeface="Times New Roman"/>
                <a:cs typeface="B Zar"/>
              </a:rPr>
              <a:t>عوامل ايدئولوژيک</a:t>
            </a:r>
            <a:r>
              <a:rPr lang="ar-SA" sz="3200" dirty="0">
                <a:latin typeface="Times New Roman"/>
                <a:ea typeface="Times New Roman"/>
                <a:cs typeface="B Zar"/>
              </a:rPr>
              <a:t>:</a:t>
            </a:r>
            <a:r>
              <a:rPr lang="ar-SA" sz="2800" b="1" dirty="0">
                <a:latin typeface="Times New Roman"/>
                <a:ea typeface="Times New Roman"/>
                <a:cs typeface="B Zar"/>
              </a:rPr>
              <a:t> هر جامعه‌اى يک ايدئولوژى بنيادى دارد که از مجموعه‌اى از باورها و ارزش‌ها است. وبه حفظ وضع موجود کمک می کند، ولى اگر باورها و ارزش‌هاى آن با نيازهاى جامعه ديگر سازگار نباشند خود محرک دگرگونى مى‌شوند. مثال:  انقلاب کبير فرانسه که تغییر سبک زندگی مردم را باعث میشود</a:t>
            </a:r>
            <a:endParaRPr lang="en-US" sz="2000" dirty="0">
              <a:latin typeface="Calibri"/>
              <a:ea typeface="Calibri"/>
              <a:cs typeface="Arial"/>
            </a:endParaRPr>
          </a:p>
          <a:p>
            <a:endParaRPr lang="fa-IR" dirty="0"/>
          </a:p>
        </p:txBody>
      </p:sp>
    </p:spTree>
    <p:extLst>
      <p:ext uri="{BB962C8B-B14F-4D97-AF65-F5344CB8AC3E}">
        <p14:creationId xmlns:p14="http://schemas.microsoft.com/office/powerpoint/2010/main" val="1040094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712968" cy="5454352"/>
          </a:xfrm>
        </p:spPr>
        <p:txBody>
          <a:bodyPr>
            <a:normAutofit/>
          </a:bodyPr>
          <a:lstStyle/>
          <a:p>
            <a:pPr algn="ctr"/>
            <a:r>
              <a:rPr lang="fa-IR" sz="2400" dirty="0" smtClean="0">
                <a:solidFill>
                  <a:srgbClr val="FF0000"/>
                </a:solidFill>
                <a:latin typeface="Arial"/>
                <a:ea typeface="Times New Roman"/>
                <a:cs typeface="B Titr"/>
              </a:rPr>
              <a:t>مفهوم پست مدرنیسم</a:t>
            </a:r>
          </a:p>
          <a:p>
            <a:pPr algn="ctr"/>
            <a:endParaRPr lang="en-US" sz="1600" dirty="0" smtClean="0">
              <a:latin typeface="Times New Roman"/>
              <a:ea typeface="Times New Roman"/>
            </a:endParaRPr>
          </a:p>
          <a:p>
            <a:pPr algn="just"/>
            <a:r>
              <a:rPr lang="fa-IR" sz="1800" dirty="0" smtClean="0">
                <a:latin typeface="Times New Roman"/>
                <a:ea typeface="Times New Roman"/>
                <a:cs typeface="B Titr"/>
              </a:rPr>
              <a:t>و بعد از فروپاشی</a:t>
            </a:r>
            <a:r>
              <a:rPr lang="fa-IR" sz="1800" dirty="0" smtClean="0">
                <a:solidFill>
                  <a:srgbClr val="FF0000"/>
                </a:solidFill>
                <a:latin typeface="Times New Roman"/>
                <a:ea typeface="Times New Roman"/>
                <a:cs typeface="B Titr"/>
              </a:rPr>
              <a:t> کمونیسم </a:t>
            </a:r>
            <a:r>
              <a:rPr lang="fa-IR" sz="1800" dirty="0" smtClean="0">
                <a:latin typeface="Times New Roman"/>
                <a:ea typeface="Times New Roman"/>
                <a:cs typeface="B Titr"/>
              </a:rPr>
              <a:t>حرکت جدیدی علیه آزادی و عقل در جریان است که این دیدگاه، نه تنها در هنر معماری و ادبیات بلکه به علومی نظیر حقوق، اخلاق، سیاست، جامعه شناسی و اقتصاد نیز سرایت کرده است.</a:t>
            </a:r>
          </a:p>
          <a:p>
            <a:pPr algn="just"/>
            <a:r>
              <a:rPr lang="fa-IR" sz="1800" dirty="0" smtClean="0">
                <a:latin typeface="Times New Roman"/>
                <a:ea typeface="Times New Roman"/>
                <a:cs typeface="B Titr"/>
              </a:rPr>
              <a:t> از </a:t>
            </a:r>
            <a:r>
              <a:rPr lang="fa-IR" sz="1800" dirty="0" smtClean="0">
                <a:solidFill>
                  <a:srgbClr val="FF0000"/>
                </a:solidFill>
                <a:latin typeface="Times New Roman"/>
                <a:ea typeface="Times New Roman"/>
                <a:cs typeface="B Titr"/>
              </a:rPr>
              <a:t>لحاظ لغوی </a:t>
            </a:r>
            <a:r>
              <a:rPr lang="en-US" sz="1800" dirty="0" smtClean="0">
                <a:latin typeface="Times New Roman"/>
                <a:ea typeface="Times New Roman"/>
                <a:cs typeface="B Titr"/>
              </a:rPr>
              <a:t>Post</a:t>
            </a:r>
            <a:r>
              <a:rPr lang="fa-IR" sz="1800" dirty="0" smtClean="0">
                <a:latin typeface="Times New Roman"/>
                <a:ea typeface="Times New Roman"/>
                <a:cs typeface="B Titr"/>
              </a:rPr>
              <a:t> بیشتر تداوم جریانی را ثابت می کند، </a:t>
            </a:r>
            <a:r>
              <a:rPr lang="fa-IR" sz="1800" dirty="0" smtClean="0">
                <a:solidFill>
                  <a:srgbClr val="FF0000"/>
                </a:solidFill>
                <a:latin typeface="Times New Roman"/>
                <a:ea typeface="Times New Roman"/>
                <a:cs typeface="B Titr"/>
              </a:rPr>
              <a:t>و پست مدرنیسم </a:t>
            </a:r>
            <a:r>
              <a:rPr lang="fa-IR" sz="1800" dirty="0" smtClean="0">
                <a:latin typeface="Times New Roman"/>
                <a:ea typeface="Times New Roman"/>
                <a:cs typeface="B Titr"/>
              </a:rPr>
              <a:t>به معنای پایان مدرنیسم نیست، بلکه نقد مدرنیسم و تداوم جریان مدرنیسم می باشد.</a:t>
            </a:r>
          </a:p>
          <a:p>
            <a:pPr algn="just"/>
            <a:endParaRPr lang="fa-IR" sz="1800" dirty="0" smtClean="0">
              <a:latin typeface="Times New Roman"/>
              <a:ea typeface="Times New Roman"/>
              <a:cs typeface="B Titr"/>
            </a:endParaRPr>
          </a:p>
          <a:p>
            <a:pPr algn="just"/>
            <a:r>
              <a:rPr lang="fa-IR" sz="1800" dirty="0" smtClean="0">
                <a:latin typeface="Times New Roman"/>
                <a:ea typeface="Times New Roman"/>
                <a:cs typeface="B Titr"/>
              </a:rPr>
              <a:t> این اصطلاح در زبان  فارسی به </a:t>
            </a:r>
            <a:r>
              <a:rPr lang="fa-IR" sz="1800" dirty="0" smtClean="0">
                <a:solidFill>
                  <a:srgbClr val="FF0000"/>
                </a:solidFill>
                <a:latin typeface="Times New Roman"/>
                <a:ea typeface="Times New Roman"/>
                <a:cs typeface="B Titr"/>
              </a:rPr>
              <a:t>فرانوگرایی یا نوگرایی</a:t>
            </a:r>
            <a:r>
              <a:rPr lang="fa-IR" sz="1800" dirty="0" smtClean="0">
                <a:latin typeface="Times New Roman"/>
                <a:ea typeface="Times New Roman"/>
                <a:cs typeface="B Titr"/>
              </a:rPr>
              <a:t>، پسامدرنیسم و فرامدرنیسم و ... ترجمه شده است.</a:t>
            </a:r>
          </a:p>
          <a:p>
            <a:pPr algn="just"/>
            <a:r>
              <a:rPr lang="fa-IR" sz="1800" dirty="0" smtClean="0">
                <a:latin typeface="Times New Roman"/>
                <a:ea typeface="Times New Roman"/>
                <a:cs typeface="B Titr"/>
              </a:rPr>
              <a:t> از </a:t>
            </a:r>
            <a:r>
              <a:rPr lang="fa-IR" sz="1800" dirty="0" smtClean="0">
                <a:solidFill>
                  <a:srgbClr val="FF0000"/>
                </a:solidFill>
                <a:latin typeface="Times New Roman"/>
                <a:ea typeface="Times New Roman"/>
                <a:cs typeface="B Titr"/>
              </a:rPr>
              <a:t>اصطلاح پسامدرنیسم </a:t>
            </a:r>
            <a:r>
              <a:rPr lang="fa-IR" sz="1800" dirty="0" smtClean="0">
                <a:latin typeface="Times New Roman"/>
                <a:ea typeface="Times New Roman"/>
                <a:cs typeface="B Titr"/>
              </a:rPr>
              <a:t>در تاریخ </a:t>
            </a:r>
            <a:r>
              <a:rPr lang="fa-IR" sz="1800" dirty="0" smtClean="0">
                <a:solidFill>
                  <a:srgbClr val="FF0000"/>
                </a:solidFill>
                <a:latin typeface="Times New Roman"/>
                <a:ea typeface="Times New Roman"/>
                <a:cs typeface="B Titr"/>
              </a:rPr>
              <a:t>ادبیات اسپانیا، </a:t>
            </a:r>
            <a:r>
              <a:rPr lang="fa-IR" sz="1800" dirty="0" smtClean="0">
                <a:latin typeface="Times New Roman"/>
                <a:ea typeface="Times New Roman"/>
                <a:cs typeface="B Titr"/>
              </a:rPr>
              <a:t>پیش از جنگ جهانی اول و در تاریخ ادبی امریکای لاتین در سال های میان </a:t>
            </a:r>
            <a:r>
              <a:rPr lang="fa-IR" sz="1800" dirty="0" smtClean="0">
                <a:solidFill>
                  <a:srgbClr val="FF0000"/>
                </a:solidFill>
                <a:latin typeface="Times New Roman"/>
                <a:ea typeface="Times New Roman"/>
                <a:cs typeface="B Titr"/>
              </a:rPr>
              <a:t>دو جنگ جهانی </a:t>
            </a:r>
            <a:r>
              <a:rPr lang="fa-IR" sz="1800" dirty="0" smtClean="0">
                <a:latin typeface="Times New Roman"/>
                <a:ea typeface="Times New Roman"/>
                <a:cs typeface="B Titr"/>
              </a:rPr>
              <a:t>استفاده شده است.</a:t>
            </a:r>
          </a:p>
          <a:p>
            <a:pPr algn="just"/>
            <a:r>
              <a:rPr lang="fa-IR" sz="1600" dirty="0" smtClean="0">
                <a:latin typeface="Arial"/>
                <a:ea typeface="Times New Roman"/>
                <a:cs typeface="B Titr"/>
              </a:rPr>
              <a:t>در واقع </a:t>
            </a:r>
            <a:r>
              <a:rPr lang="fa-IR" sz="1600" dirty="0" smtClean="0">
                <a:solidFill>
                  <a:srgbClr val="FF0000"/>
                </a:solidFill>
                <a:latin typeface="Arial"/>
                <a:ea typeface="Times New Roman"/>
                <a:cs typeface="B Titr"/>
              </a:rPr>
              <a:t>پسامدرن</a:t>
            </a:r>
            <a:r>
              <a:rPr lang="fa-IR" sz="1600" dirty="0" smtClean="0">
                <a:latin typeface="Arial"/>
                <a:ea typeface="Times New Roman"/>
                <a:cs typeface="B Titr"/>
              </a:rPr>
              <a:t> بیانگر همان پرسش های اصلی مدرنیسم است</a:t>
            </a:r>
            <a:r>
              <a:rPr lang="fa-IR" sz="1600" dirty="0" smtClean="0">
                <a:latin typeface="Times New Roman"/>
                <a:ea typeface="Times New Roman"/>
                <a:cs typeface="B Titr"/>
              </a:rPr>
              <a:t> ، با این تفاوت </a:t>
            </a:r>
            <a:r>
              <a:rPr lang="fa-IR" sz="1600" dirty="0" smtClean="0">
                <a:latin typeface="Arial"/>
                <a:ea typeface="Times New Roman"/>
                <a:cs typeface="B Titr"/>
              </a:rPr>
              <a:t>که این بار پرسش ها به گونه ای اگاهانه مطرح می شود. دیگر </a:t>
            </a:r>
            <a:r>
              <a:rPr lang="fa-IR" sz="1600" dirty="0" smtClean="0">
                <a:solidFill>
                  <a:srgbClr val="FF0000"/>
                </a:solidFill>
                <a:latin typeface="Arial"/>
                <a:ea typeface="Times New Roman"/>
                <a:cs typeface="B Titr"/>
              </a:rPr>
              <a:t>از مفهوم پست مدرنیسم را نباید با جامعه فرامدرن و فراصنعتی </a:t>
            </a:r>
            <a:r>
              <a:rPr lang="fa-IR" sz="1600" dirty="0" smtClean="0">
                <a:latin typeface="Arial"/>
                <a:ea typeface="Times New Roman"/>
                <a:cs typeface="B Titr"/>
              </a:rPr>
              <a:t>خلط کرد.</a:t>
            </a:r>
            <a:endParaRPr lang="en-US" sz="1400" dirty="0" smtClean="0">
              <a:latin typeface="Times New Roman"/>
              <a:ea typeface="Times New Roman"/>
            </a:endParaRPr>
          </a:p>
          <a:p>
            <a:pPr algn="just"/>
            <a:endParaRPr lang="en-US" sz="1600" dirty="0" smtClean="0">
              <a:latin typeface="Times New Roman"/>
              <a:ea typeface="Times New Roman"/>
            </a:endParaRPr>
          </a:p>
          <a:p>
            <a:r>
              <a:rPr lang="fa-IR" sz="1700" dirty="0" smtClean="0"/>
              <a:t> </a:t>
            </a:r>
            <a:r>
              <a:rPr lang="fa-IR" sz="1700" dirty="0" smtClean="0">
                <a:solidFill>
                  <a:srgbClr val="FF0000"/>
                </a:solidFill>
                <a:latin typeface="Arial"/>
                <a:ea typeface="Calibri"/>
                <a:cs typeface="B Titr"/>
              </a:rPr>
              <a:t>معنای پست مدرنیسم </a:t>
            </a:r>
            <a:r>
              <a:rPr lang="fa-IR" sz="1700" dirty="0" smtClean="0">
                <a:latin typeface="Arial"/>
                <a:ea typeface="Calibri"/>
                <a:cs typeface="B Titr"/>
              </a:rPr>
              <a:t>را بایستی بیشتر در جریانات فکری </a:t>
            </a:r>
            <a:r>
              <a:rPr lang="fa-IR" sz="1700" dirty="0" smtClean="0">
                <a:solidFill>
                  <a:srgbClr val="FF0000"/>
                </a:solidFill>
                <a:latin typeface="Arial"/>
                <a:ea typeface="Calibri"/>
                <a:cs typeface="B Titr"/>
              </a:rPr>
              <a:t>اواخر قرن بیستم </a:t>
            </a:r>
            <a:r>
              <a:rPr lang="fa-IR" sz="1700" dirty="0" smtClean="0">
                <a:latin typeface="Arial"/>
                <a:ea typeface="Calibri"/>
                <a:cs typeface="B Titr"/>
              </a:rPr>
              <a:t>جستجو کرد نه در تحولاتی که از لحاظ تکنولوژیک پیدا شده است که البته مفهوم عامیانه از پست مدرنیسم بعضا منجر به پیدایش چنین تلقیاتی شده است</a:t>
            </a:r>
            <a:r>
              <a:rPr lang="fa-IR" sz="1700" dirty="0" smtClean="0">
                <a:latin typeface="Calibri"/>
                <a:ea typeface="Calibri"/>
                <a:cs typeface="B Titr"/>
              </a:rPr>
              <a:t>.  </a:t>
            </a:r>
            <a:endParaRPr lang="fa-IR" sz="1700" dirty="0"/>
          </a:p>
        </p:txBody>
      </p:sp>
    </p:spTree>
    <p:extLst>
      <p:ext uri="{BB962C8B-B14F-4D97-AF65-F5344CB8AC3E}">
        <p14:creationId xmlns:p14="http://schemas.microsoft.com/office/powerpoint/2010/main" val="3818691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525963"/>
          </a:xfrm>
        </p:spPr>
        <p:txBody>
          <a:bodyPr/>
          <a:lstStyle/>
          <a:p>
            <a:r>
              <a:rPr lang="fa-IR" dirty="0">
                <a:solidFill>
                  <a:srgbClr val="FF0000"/>
                </a:solidFill>
              </a:rPr>
              <a:t>تافلر</a:t>
            </a:r>
            <a:r>
              <a:rPr lang="fa-IR" dirty="0"/>
              <a:t> معتقد است که </a:t>
            </a:r>
            <a:r>
              <a:rPr lang="fa-IR" dirty="0">
                <a:solidFill>
                  <a:srgbClr val="FF0000"/>
                </a:solidFill>
              </a:rPr>
              <a:t>جهان سه موج مدرنیزاسیون </a:t>
            </a:r>
            <a:r>
              <a:rPr lang="fa-IR" dirty="0"/>
              <a:t>را طی کرده است و الان در آستانه موج سوم هستیم. کتاب «</a:t>
            </a:r>
            <a:r>
              <a:rPr lang="fa-IR" dirty="0">
                <a:solidFill>
                  <a:srgbClr val="FF0000"/>
                </a:solidFill>
              </a:rPr>
              <a:t>جابجایی در قدرت</a:t>
            </a:r>
            <a:r>
              <a:rPr lang="fa-IR" dirty="0"/>
              <a:t>» او در مورد ساخت قدرت و دولت در موج سوم است، </a:t>
            </a:r>
            <a:endParaRPr lang="fa-IR" dirty="0" smtClean="0"/>
          </a:p>
          <a:p>
            <a:r>
              <a:rPr lang="fa-IR" dirty="0" smtClean="0"/>
              <a:t>او </a:t>
            </a:r>
            <a:r>
              <a:rPr lang="fa-IR" dirty="0"/>
              <a:t>معتقد است </a:t>
            </a:r>
            <a:r>
              <a:rPr lang="fa-IR" dirty="0">
                <a:solidFill>
                  <a:srgbClr val="FF0000"/>
                </a:solidFill>
              </a:rPr>
              <a:t>تضادهای جهان معاصر ناشی </a:t>
            </a:r>
            <a:r>
              <a:rPr lang="fa-IR" dirty="0"/>
              <a:t>از تضادهای سه گانه موج نوسازی است و تلاش کشورها برای توسعه چیزی نیست، جز گذار از یک موج به موج دیگر</a:t>
            </a:r>
            <a:r>
              <a:rPr lang="fa-IR" dirty="0" smtClean="0"/>
              <a:t>.</a:t>
            </a:r>
          </a:p>
          <a:p>
            <a:r>
              <a:rPr lang="fa-IR" dirty="0" smtClean="0"/>
              <a:t> </a:t>
            </a:r>
            <a:r>
              <a:rPr lang="fa-IR" dirty="0"/>
              <a:t>پس بحث</a:t>
            </a:r>
            <a:r>
              <a:rPr lang="fa-IR" dirty="0">
                <a:solidFill>
                  <a:srgbClr val="FF0000"/>
                </a:solidFill>
              </a:rPr>
              <a:t> تافلر </a:t>
            </a:r>
            <a:r>
              <a:rPr lang="fa-IR" dirty="0"/>
              <a:t>بحث مدرنیستی است نه پست مدرنیستی</a:t>
            </a:r>
            <a:r>
              <a:rPr lang="fa-IR" dirty="0" smtClean="0"/>
              <a:t>.</a:t>
            </a:r>
          </a:p>
          <a:p>
            <a:endParaRPr lang="fa-IR" dirty="0"/>
          </a:p>
        </p:txBody>
      </p:sp>
    </p:spTree>
    <p:extLst>
      <p:ext uri="{BB962C8B-B14F-4D97-AF65-F5344CB8AC3E}">
        <p14:creationId xmlns:p14="http://schemas.microsoft.com/office/powerpoint/2010/main" val="1009058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602627"/>
          </a:xfrm>
        </p:spPr>
        <p:txBody>
          <a:bodyPr>
            <a:normAutofit fontScale="85000" lnSpcReduction="10000"/>
          </a:bodyPr>
          <a:lstStyle/>
          <a:p>
            <a:r>
              <a:rPr lang="fa-IR" b="1" dirty="0"/>
              <a:t>الوین لویس تافلر</a:t>
            </a:r>
            <a:r>
              <a:rPr lang="fa-IR" dirty="0"/>
              <a:t> (به </a:t>
            </a:r>
            <a:r>
              <a:rPr lang="fa-IR" dirty="0">
                <a:hlinkClick r:id="rId2" tooltip="زبان انگلیسی"/>
              </a:rPr>
              <a:t>انگلیسی</a:t>
            </a:r>
            <a:r>
              <a:rPr lang="fa-IR" dirty="0"/>
              <a:t>: </a:t>
            </a:r>
            <a:r>
              <a:rPr lang="en-US" dirty="0"/>
              <a:t>Alvin Toffler) (</a:t>
            </a:r>
            <a:r>
              <a:rPr lang="fa-IR" dirty="0"/>
              <a:t>۳ اکتبر ۱۹۲۸–۲۷ ژوئن ۲۰۱۶)، نویسنده و </a:t>
            </a:r>
            <a:r>
              <a:rPr lang="fa-IR" dirty="0">
                <a:hlinkClick r:id="rId3" tooltip="آینده‌پژوهی"/>
              </a:rPr>
              <a:t>آینده‌پژوه</a:t>
            </a:r>
            <a:r>
              <a:rPr lang="fa-IR" dirty="0"/>
              <a:t> </a:t>
            </a:r>
            <a:r>
              <a:rPr lang="fa-IR" dirty="0">
                <a:hlinkClick r:id="rId4" tooltip="آمریکایی‌ها"/>
              </a:rPr>
              <a:t>آمریکایی</a:t>
            </a:r>
            <a:r>
              <a:rPr lang="fa-IR" dirty="0"/>
              <a:t> بود. وی برای آثارش در زمینه‌های </a:t>
            </a:r>
            <a:r>
              <a:rPr lang="fa-IR" dirty="0">
                <a:hlinkClick r:id="rId5" tooltip="انقلاب دیجیتال"/>
              </a:rPr>
              <a:t>انقلاب دیجیتال</a:t>
            </a:r>
            <a:r>
              <a:rPr lang="fa-IR" dirty="0"/>
              <a:t>، </a:t>
            </a:r>
            <a:r>
              <a:rPr lang="fa-IR" dirty="0">
                <a:hlinkClick r:id="rId6" tooltip="ارتباطات"/>
              </a:rPr>
              <a:t>انقلاب ارتباطات</a:t>
            </a:r>
            <a:r>
              <a:rPr lang="fa-IR" dirty="0"/>
              <a:t> و </a:t>
            </a:r>
            <a:r>
              <a:rPr lang="fa-IR" dirty="0">
                <a:hlinkClick r:id="rId7" tooltip="تکینگی فناوری"/>
              </a:rPr>
              <a:t>تکینگی فناوری</a:t>
            </a:r>
            <a:r>
              <a:rPr lang="fa-IR" dirty="0"/>
              <a:t> شناخته می‌شود</a:t>
            </a:r>
            <a:r>
              <a:rPr lang="fa-IR" dirty="0" smtClean="0"/>
              <a:t>.</a:t>
            </a:r>
          </a:p>
          <a:p>
            <a:r>
              <a:rPr lang="fa-IR" dirty="0" smtClean="0"/>
              <a:t> </a:t>
            </a:r>
            <a:r>
              <a:rPr lang="fa-IR" dirty="0"/>
              <a:t>از تافلر به عنوان یکی از مشهورترین آینده‌پژوهان جهان یاد می‌شود که به خصوص با موفقیت حرکت جامعه صنعتی از مرحله تولید کالا به سوی عصر اطلاعات و </a:t>
            </a:r>
            <a:r>
              <a:rPr lang="fa-IR" dirty="0">
                <a:solidFill>
                  <a:srgbClr val="FF0000"/>
                </a:solidFill>
              </a:rPr>
              <a:t>تسلط کامپیوتر بر حیات اقتصادی و اجتماعی </a:t>
            </a:r>
            <a:r>
              <a:rPr lang="fa-IR" dirty="0"/>
              <a:t>را پیش‌بینی کرد. </a:t>
            </a:r>
          </a:p>
          <a:p>
            <a:r>
              <a:rPr lang="fa-IR" dirty="0"/>
              <a:t>تافلر برای نخستین بار در </a:t>
            </a:r>
            <a:r>
              <a:rPr lang="fa-IR" dirty="0">
                <a:hlinkClick r:id="rId8" tooltip="ایران"/>
              </a:rPr>
              <a:t>ایران</a:t>
            </a:r>
            <a:r>
              <a:rPr lang="fa-IR" dirty="0"/>
              <a:t> با ترجمه و انتشار کتاب «</a:t>
            </a:r>
            <a:r>
              <a:rPr lang="fa-IR" dirty="0">
                <a:solidFill>
                  <a:srgbClr val="FF0000"/>
                </a:solidFill>
              </a:rPr>
              <a:t>موج سوم</a:t>
            </a:r>
            <a:r>
              <a:rPr lang="fa-IR" dirty="0"/>
              <a:t>» شهرت یافت</a:t>
            </a:r>
            <a:r>
              <a:rPr lang="fa-IR" dirty="0" smtClean="0"/>
              <a:t>.</a:t>
            </a:r>
          </a:p>
          <a:p>
            <a:r>
              <a:rPr lang="fa-IR" dirty="0" smtClean="0">
                <a:solidFill>
                  <a:srgbClr val="FF0000"/>
                </a:solidFill>
              </a:rPr>
              <a:t> </a:t>
            </a:r>
            <a:r>
              <a:rPr lang="fa-IR" dirty="0">
                <a:solidFill>
                  <a:srgbClr val="FF0000"/>
                </a:solidFill>
              </a:rPr>
              <a:t>تافلر </a:t>
            </a:r>
            <a:r>
              <a:rPr lang="fa-IR" dirty="0"/>
              <a:t>در این کتاب از </a:t>
            </a:r>
            <a:r>
              <a:rPr lang="fa-IR" dirty="0">
                <a:solidFill>
                  <a:srgbClr val="FF0000"/>
                </a:solidFill>
              </a:rPr>
              <a:t>سه حرکت عمده </a:t>
            </a:r>
            <a:r>
              <a:rPr lang="fa-IR" dirty="0"/>
              <a:t>در تاریخ تحول بشر نام برد که هرکدام، به مثابه یک موج نیرومند، مرحله قبلی را از سر راه برداشته و مرحله جدید را برقرار کرد. </a:t>
            </a:r>
            <a:endParaRPr lang="fa-IR" dirty="0" smtClean="0"/>
          </a:p>
          <a:p>
            <a:r>
              <a:rPr lang="fa-IR" dirty="0" smtClean="0"/>
              <a:t>«</a:t>
            </a:r>
            <a:r>
              <a:rPr lang="fa-IR" dirty="0">
                <a:solidFill>
                  <a:srgbClr val="FF0000"/>
                </a:solidFill>
              </a:rPr>
              <a:t>موج اول</a:t>
            </a:r>
            <a:r>
              <a:rPr lang="fa-IR" dirty="0"/>
              <a:t>» </a:t>
            </a:r>
            <a:r>
              <a:rPr lang="fa-IR" dirty="0">
                <a:solidFill>
                  <a:srgbClr val="0070C0"/>
                </a:solidFill>
              </a:rPr>
              <a:t>انقلاب کشاورزی </a:t>
            </a:r>
            <a:r>
              <a:rPr lang="fa-IR" dirty="0"/>
              <a:t>بود که به مرحله شکارگری پایان داد</a:t>
            </a:r>
            <a:r>
              <a:rPr lang="fa-IR" dirty="0" smtClean="0"/>
              <a:t>،</a:t>
            </a:r>
          </a:p>
          <a:p>
            <a:r>
              <a:rPr lang="fa-IR" dirty="0" smtClean="0"/>
              <a:t> </a:t>
            </a:r>
            <a:r>
              <a:rPr lang="fa-IR" dirty="0">
                <a:solidFill>
                  <a:srgbClr val="FF0000"/>
                </a:solidFill>
              </a:rPr>
              <a:t>موج دوم </a:t>
            </a:r>
            <a:r>
              <a:rPr lang="fa-IR" dirty="0">
                <a:solidFill>
                  <a:srgbClr val="0070C0"/>
                </a:solidFill>
              </a:rPr>
              <a:t>همانی</a:t>
            </a:r>
            <a:r>
              <a:rPr lang="fa-IR" dirty="0"/>
              <a:t> است که کارشناسان تاریخ اقتصادی و اجتماعی از آن با عنوان انقلاب صنعتی نام می‌برند </a:t>
            </a:r>
            <a:endParaRPr lang="fa-IR" dirty="0" smtClean="0"/>
          </a:p>
          <a:p>
            <a:r>
              <a:rPr lang="fa-IR" dirty="0" smtClean="0"/>
              <a:t>و </a:t>
            </a:r>
            <a:r>
              <a:rPr lang="fa-IR" dirty="0"/>
              <a:t>بالاخره، </a:t>
            </a:r>
            <a:r>
              <a:rPr lang="fa-IR" dirty="0">
                <a:solidFill>
                  <a:srgbClr val="FF0000"/>
                </a:solidFill>
              </a:rPr>
              <a:t>موج سوم، </a:t>
            </a:r>
            <a:r>
              <a:rPr lang="fa-IR" dirty="0"/>
              <a:t>که به اعتقاد الوین تافلر از دهه ۱۹۵۰ آغاز شد، به ورود جامعه صنعتی به </a:t>
            </a:r>
            <a:r>
              <a:rPr lang="fa-IR" dirty="0">
                <a:solidFill>
                  <a:srgbClr val="0070C0"/>
                </a:solidFill>
              </a:rPr>
              <a:t>عصر فراصنعتی </a:t>
            </a:r>
            <a:r>
              <a:rPr lang="fa-IR" dirty="0"/>
              <a:t>منجر گردید</a:t>
            </a:r>
          </a:p>
          <a:p>
            <a:endParaRPr lang="fa-IR" dirty="0"/>
          </a:p>
        </p:txBody>
      </p:sp>
    </p:spTree>
    <p:extLst>
      <p:ext uri="{BB962C8B-B14F-4D97-AF65-F5344CB8AC3E}">
        <p14:creationId xmlns:p14="http://schemas.microsoft.com/office/powerpoint/2010/main" val="771266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29600" cy="5746643"/>
          </a:xfrm>
        </p:spPr>
        <p:txBody>
          <a:bodyPr/>
          <a:lstStyle/>
          <a:p>
            <a:r>
              <a:rPr lang="fa-IR" b="1" dirty="0"/>
              <a:t>ویژگی ها و خصوصیات پست مدرنیسم</a:t>
            </a:r>
            <a:endParaRPr lang="en-US" dirty="0"/>
          </a:p>
          <a:p>
            <a:r>
              <a:rPr lang="fa-IR" dirty="0"/>
              <a:t>در رابطه با این که پست مدرنیسم چه مشخصات و ویژگی هایی دارد توافقی وجود ندارد</a:t>
            </a:r>
            <a:r>
              <a:rPr lang="fa-IR" dirty="0" smtClean="0"/>
              <a:t>.</a:t>
            </a:r>
          </a:p>
          <a:p>
            <a:r>
              <a:rPr lang="fa-IR" dirty="0" smtClean="0"/>
              <a:t> </a:t>
            </a:r>
            <a:r>
              <a:rPr lang="fa-IR" dirty="0"/>
              <a:t>برای نمونه</a:t>
            </a:r>
            <a:r>
              <a:rPr lang="fa-IR" dirty="0">
                <a:solidFill>
                  <a:srgbClr val="FF0000"/>
                </a:solidFill>
              </a:rPr>
              <a:t> ليوتار </a:t>
            </a:r>
            <a:r>
              <a:rPr lang="fa-IR" dirty="0"/>
              <a:t>معتقد است پست مدرن، </a:t>
            </a:r>
            <a:r>
              <a:rPr lang="fa-IR" dirty="0">
                <a:solidFill>
                  <a:srgbClr val="FF0000"/>
                </a:solidFill>
              </a:rPr>
              <a:t>عصر تشکیک یا مردن </a:t>
            </a:r>
            <a:r>
              <a:rPr lang="fa-IR" dirty="0"/>
              <a:t>| </a:t>
            </a:r>
            <a:r>
              <a:rPr lang="fa-IR" dirty="0">
                <a:solidFill>
                  <a:srgbClr val="FF0000"/>
                </a:solidFill>
              </a:rPr>
              <a:t>تعاریف منطقی </a:t>
            </a:r>
            <a:r>
              <a:rPr lang="fa-IR" dirty="0"/>
              <a:t>است و این تشکیک به طور حتم از پیشرفت علوم حاصل شده است</a:t>
            </a:r>
            <a:r>
              <a:rPr lang="fa-IR" dirty="0" smtClean="0"/>
              <a:t>.</a:t>
            </a:r>
          </a:p>
          <a:p>
            <a:r>
              <a:rPr lang="fa-IR" dirty="0" smtClean="0"/>
              <a:t> </a:t>
            </a:r>
            <a:r>
              <a:rPr lang="fa-IR" dirty="0"/>
              <a:t>برای مثال ليوتار مطرح می کند که توجه به موسیقی راک، تماشای برنامه های غربی، خوردن غذای مک دونالد، جوراب های ژاپنی، لباس های هنگ کنگی، بازی های تلویزیونی را می توان در فرهنگ معاصر بیان نمود. </a:t>
            </a:r>
          </a:p>
        </p:txBody>
      </p:sp>
    </p:spTree>
    <p:extLst>
      <p:ext uri="{BB962C8B-B14F-4D97-AF65-F5344CB8AC3E}">
        <p14:creationId xmlns:p14="http://schemas.microsoft.com/office/powerpoint/2010/main" val="29067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29600" cy="5746643"/>
          </a:xfrm>
        </p:spPr>
        <p:txBody>
          <a:bodyPr>
            <a:normAutofit fontScale="92500" lnSpcReduction="20000"/>
          </a:bodyPr>
          <a:lstStyle/>
          <a:p>
            <a:r>
              <a:rPr lang="fa-IR" dirty="0" smtClean="0"/>
              <a:t> به </a:t>
            </a:r>
            <a:r>
              <a:rPr lang="fa-IR" dirty="0"/>
              <a:t>طور خلاصه می توان نظریات و </a:t>
            </a:r>
            <a:r>
              <a:rPr lang="fa-IR" dirty="0">
                <a:solidFill>
                  <a:srgbClr val="FF0000"/>
                </a:solidFill>
              </a:rPr>
              <a:t>اندیشه سیاسی لیوتار </a:t>
            </a:r>
            <a:r>
              <a:rPr lang="fa-IR" dirty="0"/>
              <a:t>را این گونه خلاصه نمود:</a:t>
            </a:r>
            <a:endParaRPr lang="en-US" dirty="0"/>
          </a:p>
          <a:p>
            <a:pPr lvl="0"/>
            <a:r>
              <a:rPr lang="fa-IR" dirty="0" smtClean="0"/>
              <a:t> به </a:t>
            </a:r>
            <a:r>
              <a:rPr lang="fa-IR" dirty="0"/>
              <a:t>پایان رسیدن عصر ساختن تئوری یا تئوری های کلان در باب سیاست و </a:t>
            </a:r>
            <a:r>
              <a:rPr lang="fa-IR" dirty="0" smtClean="0"/>
              <a:t>جامعه</a:t>
            </a:r>
            <a:endParaRPr lang="en-US" dirty="0"/>
          </a:p>
          <a:p>
            <a:pPr lvl="0"/>
            <a:r>
              <a:rPr lang="fa-IR" dirty="0"/>
              <a:t> عدم دسترسی به یک تئوری مطلق گرای اخلاقی و ارزشی</a:t>
            </a:r>
            <a:endParaRPr lang="en-US" dirty="0"/>
          </a:p>
          <a:p>
            <a:r>
              <a:rPr lang="fa-IR" dirty="0" smtClean="0"/>
              <a:t> شکاکیت </a:t>
            </a:r>
            <a:r>
              <a:rPr lang="fa-IR" dirty="0"/>
              <a:t>اخلاقی نهایتا به یک جهان اعتباری و </a:t>
            </a:r>
            <a:r>
              <a:rPr lang="fa-IR" dirty="0" smtClean="0"/>
              <a:t>اعتبار </a:t>
            </a:r>
            <a:r>
              <a:rPr lang="fa-IR" dirty="0"/>
              <a:t>گرایی ختم خواهد شد.</a:t>
            </a:r>
            <a:endParaRPr lang="en-US" dirty="0"/>
          </a:p>
          <a:p>
            <a:r>
              <a:rPr lang="fa-IR" dirty="0" smtClean="0"/>
              <a:t> اهمیت </a:t>
            </a:r>
            <a:r>
              <a:rPr lang="fa-IR" dirty="0"/>
              <a:t>فوق العاده به معنا و جهان معنان دادن و خصوصی و شخصی کردن </a:t>
            </a:r>
            <a:r>
              <a:rPr lang="fa-IR" dirty="0" smtClean="0"/>
              <a:t>معنا</a:t>
            </a:r>
          </a:p>
          <a:p>
            <a:r>
              <a:rPr lang="fa-IR" b="1" dirty="0"/>
              <a:t>ژان-فرانسوا لیوتار</a:t>
            </a:r>
            <a:r>
              <a:rPr lang="fa-IR" dirty="0"/>
              <a:t> (به </a:t>
            </a:r>
            <a:r>
              <a:rPr lang="fa-IR" dirty="0">
                <a:hlinkClick r:id="rId2" tooltip="زبان فرانسوی"/>
              </a:rPr>
              <a:t>فرانسوی</a:t>
            </a:r>
            <a:r>
              <a:rPr lang="fa-IR" dirty="0"/>
              <a:t>: </a:t>
            </a:r>
            <a:r>
              <a:rPr lang="en-US" dirty="0"/>
              <a:t>Jean-François </a:t>
            </a:r>
            <a:r>
              <a:rPr lang="en-US" dirty="0" err="1"/>
              <a:t>Lyotard</a:t>
            </a:r>
            <a:r>
              <a:rPr lang="en-US" dirty="0"/>
              <a:t>) (</a:t>
            </a:r>
            <a:r>
              <a:rPr lang="fa-IR" dirty="0"/>
              <a:t>زادهٔ ۱۰ اوت ۱۹۲۴ در </a:t>
            </a:r>
            <a:r>
              <a:rPr lang="fa-IR" dirty="0">
                <a:hlinkClick r:id="rId3" tooltip="ورسای"/>
              </a:rPr>
              <a:t>ورسای</a:t>
            </a:r>
            <a:r>
              <a:rPr lang="fa-IR" dirty="0"/>
              <a:t> – درگذشتهٔ ۱۳ آوریل ۱۹۹۸ در </a:t>
            </a:r>
            <a:r>
              <a:rPr lang="fa-IR" dirty="0">
                <a:hlinkClick r:id="rId4" tooltip="پاریس"/>
              </a:rPr>
              <a:t>پاریس</a:t>
            </a:r>
            <a:r>
              <a:rPr lang="fa-IR" dirty="0"/>
              <a:t>، </a:t>
            </a:r>
            <a:r>
              <a:rPr lang="fa-IR" dirty="0">
                <a:hlinkClick r:id="rId5" tooltip="فرانسه"/>
              </a:rPr>
              <a:t>فرانسه</a:t>
            </a:r>
            <a:r>
              <a:rPr lang="fa-IR" dirty="0"/>
              <a:t>) </a:t>
            </a:r>
            <a:r>
              <a:rPr lang="fa-IR" dirty="0">
                <a:hlinkClick r:id="rId6" tooltip="نظریه‌پرداز ادبی"/>
              </a:rPr>
              <a:t>نظریه‌پرداز ادبی</a:t>
            </a:r>
            <a:r>
              <a:rPr lang="fa-IR" dirty="0"/>
              <a:t> و از پیشگامان </a:t>
            </a:r>
            <a:r>
              <a:rPr lang="fa-IR" dirty="0">
                <a:hlinkClick r:id="rId7" tooltip="فلسفهٔ پست‌مدرن"/>
              </a:rPr>
              <a:t>فلسفهٔ پست‌مدرن</a:t>
            </a:r>
            <a:r>
              <a:rPr lang="fa-IR" dirty="0"/>
              <a:t> در جهان به‌شمار می‌رود. </a:t>
            </a:r>
            <a:endParaRPr lang="fa-IR" dirty="0" smtClean="0"/>
          </a:p>
          <a:p>
            <a:r>
              <a:rPr lang="fa-IR" dirty="0" smtClean="0"/>
              <a:t>علی‌رغم </a:t>
            </a:r>
            <a:r>
              <a:rPr lang="fa-IR" dirty="0"/>
              <a:t>این‌که ژان-فرانسوا لیوتار یک فرانسوی </a:t>
            </a:r>
            <a:r>
              <a:rPr lang="fa-IR" dirty="0">
                <a:hlinkClick r:id="rId8" tooltip="فعال سیاسی"/>
              </a:rPr>
              <a:t>فعال سیاسی</a:t>
            </a:r>
            <a:r>
              <a:rPr lang="fa-IR" dirty="0"/>
              <a:t> نیز بود، ولی مفصل‌بندی </a:t>
            </a:r>
            <a:r>
              <a:rPr lang="fa-IR" dirty="0">
                <a:hlinkClick r:id="rId7" tooltip="فلسفهٔ پست‌مدرن"/>
              </a:rPr>
              <a:t>فلسفهٔ پست‌مدرن</a:t>
            </a:r>
            <a:r>
              <a:rPr lang="fa-IR" dirty="0"/>
              <a:t> و تحلیل تأثیر </a:t>
            </a:r>
            <a:r>
              <a:rPr lang="fa-IR" dirty="0">
                <a:hlinkClick r:id="rId9" tooltip="پست‌مدرنیته"/>
              </a:rPr>
              <a:t>پست‌مدرنیته</a:t>
            </a:r>
            <a:r>
              <a:rPr lang="fa-IR" dirty="0"/>
              <a:t> بر وضعیت بشری، مهم‌ترین عامل شهرت وی محسوب می‌شود</a:t>
            </a:r>
            <a:r>
              <a:rPr lang="fa-IR" dirty="0" smtClean="0"/>
              <a:t>. </a:t>
            </a:r>
            <a:endParaRPr lang="fa-IR" dirty="0"/>
          </a:p>
        </p:txBody>
      </p:sp>
    </p:spTree>
    <p:extLst>
      <p:ext uri="{BB962C8B-B14F-4D97-AF65-F5344CB8AC3E}">
        <p14:creationId xmlns:p14="http://schemas.microsoft.com/office/powerpoint/2010/main" val="3364914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674635"/>
          </a:xfrm>
        </p:spPr>
        <p:txBody>
          <a:bodyPr>
            <a:normAutofit fontScale="70000" lnSpcReduction="20000"/>
          </a:bodyPr>
          <a:lstStyle/>
          <a:p>
            <a:r>
              <a:rPr lang="fa-IR" dirty="0">
                <a:solidFill>
                  <a:srgbClr val="FF0000"/>
                </a:solidFill>
              </a:rPr>
              <a:t>جیسون </a:t>
            </a:r>
            <a:r>
              <a:rPr lang="fa-IR" dirty="0"/>
              <a:t>معتقد است عوامل پیدایش پست مدرن عبارتند از </a:t>
            </a:r>
            <a:r>
              <a:rPr lang="fa-IR" dirty="0" smtClean="0"/>
              <a:t>:</a:t>
            </a:r>
          </a:p>
          <a:p>
            <a:endParaRPr lang="en-US" dirty="0"/>
          </a:p>
          <a:p>
            <a:pPr lvl="0"/>
            <a:r>
              <a:rPr lang="fa-IR" dirty="0" smtClean="0"/>
              <a:t>  از </a:t>
            </a:r>
            <a:r>
              <a:rPr lang="fa-IR" dirty="0"/>
              <a:t>بین رفتن عمق و ضعف های نگرشی نسبت به </a:t>
            </a:r>
            <a:r>
              <a:rPr lang="fa-IR" dirty="0" smtClean="0"/>
              <a:t>تاریخ</a:t>
            </a:r>
            <a:endParaRPr lang="en-US" dirty="0"/>
          </a:p>
          <a:p>
            <a:r>
              <a:rPr lang="fa-IR" dirty="0" smtClean="0"/>
              <a:t>  خمود </a:t>
            </a:r>
            <a:r>
              <a:rPr lang="fa-IR" dirty="0"/>
              <a:t>عاطفی که در عصر پست مدرن اتفاق </a:t>
            </a:r>
            <a:r>
              <a:rPr lang="fa-IR" dirty="0" smtClean="0"/>
              <a:t>افتاد</a:t>
            </a:r>
            <a:endParaRPr lang="en-US" dirty="0"/>
          </a:p>
          <a:p>
            <a:r>
              <a:rPr lang="fa-IR" dirty="0">
                <a:solidFill>
                  <a:srgbClr val="FF0000"/>
                </a:solidFill>
              </a:rPr>
              <a:t>تری ایگلتون </a:t>
            </a:r>
            <a:r>
              <a:rPr lang="fa-IR" dirty="0"/>
              <a:t>نیز دوران پست مدرن را </a:t>
            </a:r>
            <a:r>
              <a:rPr lang="fa-IR" dirty="0">
                <a:solidFill>
                  <a:srgbClr val="FF0000"/>
                </a:solidFill>
              </a:rPr>
              <a:t>عصر فک </a:t>
            </a:r>
            <a:r>
              <a:rPr lang="fa-IR" dirty="0"/>
              <a:t>استقلال ذاتی از هنرها و فنون پایه و نیز عصر از بین رفتن مرزها بین فرهنگ و جامعه سیاسی می داند. |</a:t>
            </a:r>
            <a:endParaRPr lang="en-US" dirty="0"/>
          </a:p>
          <a:p>
            <a:r>
              <a:rPr lang="fa-IR" b="1" dirty="0"/>
              <a:t>باید توجه داشت زمینه هایی که واژه پست مدرنیسم به کار رفته بسیار</a:t>
            </a:r>
            <a:r>
              <a:rPr lang="fa-IR" dirty="0"/>
              <a:t> چشم گیر و در خور توجه است که می توان به موارد زیر اشاره کرد</a:t>
            </a:r>
            <a:endParaRPr lang="en-US" dirty="0"/>
          </a:p>
          <a:p>
            <a:pPr lvl="0"/>
            <a:r>
              <a:rPr lang="fa-IR" dirty="0"/>
              <a:t>موزیک (استاک هازن، هالی وی، لوری آندرسن و تردیسی)</a:t>
            </a:r>
            <a:endParaRPr lang="en-US" dirty="0"/>
          </a:p>
          <a:p>
            <a:pPr lvl="0"/>
            <a:r>
              <a:rPr lang="fa-IR" dirty="0"/>
              <a:t>  هنر (ماخ، راوشن برگ و باسیلنز)</a:t>
            </a:r>
            <a:endParaRPr lang="en-US" dirty="0"/>
          </a:p>
          <a:p>
            <a:pPr lvl="0"/>
            <a:r>
              <a:rPr lang="fa-IR" dirty="0"/>
              <a:t>رمان (بارث، بالارد و داکترو</a:t>
            </a:r>
            <a:r>
              <a:rPr lang="fa-IR" dirty="0" smtClean="0"/>
              <a:t>)</a:t>
            </a:r>
          </a:p>
          <a:p>
            <a:pPr lvl="0"/>
            <a:r>
              <a:rPr lang="fa-IR" dirty="0" smtClean="0"/>
              <a:t> فیلم </a:t>
            </a:r>
            <a:r>
              <a:rPr lang="fa-IR" dirty="0"/>
              <a:t>فیلم های ( </a:t>
            </a:r>
            <a:r>
              <a:rPr lang="en-US" dirty="0"/>
              <a:t>The </a:t>
            </a:r>
            <a:r>
              <a:rPr lang="en-US" dirty="0" err="1"/>
              <a:t>wdding</a:t>
            </a:r>
            <a:r>
              <a:rPr lang="fa-IR" dirty="0"/>
              <a:t>، </a:t>
            </a:r>
            <a:r>
              <a:rPr lang="en-US" dirty="0" err="1"/>
              <a:t>wenther</a:t>
            </a:r>
            <a:r>
              <a:rPr lang="en-US" dirty="0"/>
              <a:t> by</a:t>
            </a:r>
            <a:r>
              <a:rPr lang="fa-IR" dirty="0"/>
              <a:t>) و (</a:t>
            </a:r>
            <a:r>
              <a:rPr lang="en-US" dirty="0"/>
              <a:t>Body Heat</a:t>
            </a:r>
            <a:r>
              <a:rPr lang="fa-IR" dirty="0"/>
              <a:t>)]</a:t>
            </a:r>
            <a:endParaRPr lang="en-US" dirty="0"/>
          </a:p>
          <a:p>
            <a:r>
              <a:rPr lang="fa-IR" dirty="0" smtClean="0"/>
              <a:t> عکاسی </a:t>
            </a:r>
            <a:r>
              <a:rPr lang="fa-IR" dirty="0"/>
              <a:t>(شرمان، لوین، پرنیس)،</a:t>
            </a:r>
            <a:endParaRPr lang="en-US" dirty="0"/>
          </a:p>
          <a:p>
            <a:r>
              <a:rPr lang="fa-IR" dirty="0" smtClean="0"/>
              <a:t> معماری </a:t>
            </a:r>
            <a:r>
              <a:rPr lang="fa-IR" dirty="0"/>
              <a:t>(خبگز، بولین)</a:t>
            </a:r>
            <a:endParaRPr lang="en-US" dirty="0"/>
          </a:p>
          <a:p>
            <a:r>
              <a:rPr lang="fa-IR" dirty="0" smtClean="0"/>
              <a:t> ادبیات </a:t>
            </a:r>
            <a:r>
              <a:rPr lang="fa-IR" dirty="0"/>
              <a:t>(اسپانوس، فیلور)</a:t>
            </a:r>
            <a:endParaRPr lang="en-US" dirty="0"/>
          </a:p>
          <a:p>
            <a:r>
              <a:rPr lang="fa-IR" dirty="0" smtClean="0"/>
              <a:t> فلسفه </a:t>
            </a:r>
            <a:r>
              <a:rPr lang="fa-IR" dirty="0"/>
              <a:t>(لیوتار، دریدا، با دریلارد و ریچارد رورتی)</a:t>
            </a:r>
            <a:endParaRPr lang="en-US" dirty="0"/>
          </a:p>
          <a:p>
            <a:r>
              <a:rPr lang="fa-IR" dirty="0" smtClean="0"/>
              <a:t> انسان </a:t>
            </a:r>
            <a:r>
              <a:rPr lang="fa-IR" dirty="0"/>
              <a:t>شناسی (کلیفورد، مارکوز و تایلر)</a:t>
            </a:r>
            <a:endParaRPr lang="en-US" dirty="0"/>
          </a:p>
          <a:p>
            <a:r>
              <a:rPr lang="fa-IR" dirty="0" smtClean="0"/>
              <a:t> جامعه </a:t>
            </a:r>
            <a:r>
              <a:rPr lang="fa-IR" dirty="0"/>
              <a:t>شناسی (دنزین)</a:t>
            </a:r>
            <a:endParaRPr lang="en-US" dirty="0"/>
          </a:p>
          <a:p>
            <a:r>
              <a:rPr lang="fa-IR" dirty="0" smtClean="0"/>
              <a:t> جغرافي </a:t>
            </a:r>
            <a:r>
              <a:rPr lang="fa-IR" dirty="0"/>
              <a:t>(</a:t>
            </a:r>
            <a:r>
              <a:rPr lang="en-US" dirty="0" err="1"/>
              <a:t>Soja</a:t>
            </a:r>
            <a:r>
              <a:rPr lang="fa-IR" dirty="0"/>
              <a:t>)</a:t>
            </a:r>
            <a:endParaRPr lang="en-US" dirty="0"/>
          </a:p>
          <a:p>
            <a:endParaRPr lang="fa-IR" dirty="0"/>
          </a:p>
        </p:txBody>
      </p:sp>
    </p:spTree>
    <p:extLst>
      <p:ext uri="{BB962C8B-B14F-4D97-AF65-F5344CB8AC3E}">
        <p14:creationId xmlns:p14="http://schemas.microsoft.com/office/powerpoint/2010/main" val="15782571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414</TotalTime>
  <Words>4446</Words>
  <Application>Microsoft Office PowerPoint</Application>
  <PresentationFormat>On-screen Show (4:3)</PresentationFormat>
  <Paragraphs>216</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Concourse</vt:lpstr>
      <vt:lpstr>نظریه های فرهنگی  نظریه پست مدرن  اقتباس: از فصل دهم   کتاب درآمدی برنظریه های فرهنگی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MRT Pack 20 DVDs</dc:creator>
  <cp:lastModifiedBy>MRT Pack 20 DVDs</cp:lastModifiedBy>
  <cp:revision>73</cp:revision>
  <dcterms:created xsi:type="dcterms:W3CDTF">2020-02-24T11:47:09Z</dcterms:created>
  <dcterms:modified xsi:type="dcterms:W3CDTF">2020-07-21T10:59:42Z</dcterms:modified>
</cp:coreProperties>
</file>