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0" r:id="rId1"/>
  </p:sldMasterIdLst>
  <p:sldIdLst>
    <p:sldId id="256" r:id="rId2"/>
    <p:sldId id="277" r:id="rId3"/>
    <p:sldId id="278" r:id="rId4"/>
    <p:sldId id="276" r:id="rId5"/>
    <p:sldId id="279" r:id="rId6"/>
    <p:sldId id="280" r:id="rId7"/>
    <p:sldId id="257" r:id="rId8"/>
    <p:sldId id="258" r:id="rId9"/>
    <p:sldId id="259" r:id="rId10"/>
    <p:sldId id="260" r:id="rId11"/>
    <p:sldId id="261" r:id="rId12"/>
    <p:sldId id="271" r:id="rId13"/>
    <p:sldId id="262" r:id="rId14"/>
    <p:sldId id="275" r:id="rId15"/>
    <p:sldId id="263" r:id="rId16"/>
    <p:sldId id="264" r:id="rId17"/>
    <p:sldId id="272" r:id="rId18"/>
    <p:sldId id="265" r:id="rId19"/>
    <p:sldId id="266" r:id="rId20"/>
    <p:sldId id="267" r:id="rId21"/>
    <p:sldId id="273" r:id="rId22"/>
    <p:sldId id="268" r:id="rId23"/>
    <p:sldId id="269" r:id="rId24"/>
    <p:sldId id="274" r:id="rId25"/>
    <p:sldId id="270" r:id="rId26"/>
    <p:sldId id="281" r:id="rId27"/>
    <p:sldId id="28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76" autoAdjust="0"/>
  </p:normalViewPr>
  <p:slideViewPr>
    <p:cSldViewPr snapToGrid="0">
      <p:cViewPr varScale="1">
        <p:scale>
          <a:sx n="87" d="100"/>
          <a:sy n="87" d="100"/>
        </p:scale>
        <p:origin x="-246"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3648E586-5329-439C-80CF-7B2B050AEFF1}" type="datetimeFigureOut">
              <a:rPr lang="en-US" smtClean="0"/>
              <a:t>11/19/2019</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EEDFC78E-A6D1-4B14-9ED1-37877CD113CD}" type="slidenum">
              <a:rPr lang="en-US" smtClean="0"/>
              <a:t>‹#›</a:t>
            </a:fld>
            <a:endParaRPr lang="en-US"/>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16091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48E586-5329-439C-80CF-7B2B050AEFF1}" type="datetimeFigureOut">
              <a:rPr lang="en-US" smtClean="0"/>
              <a:t>11/19/2019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DFC78E-A6D1-4B14-9ED1-37877CD113CD}" type="slidenum">
              <a:rPr lang="en-US" smtClean="0"/>
              <a:t>‹#›</a:t>
            </a:fld>
            <a:endParaRPr lang="en-US"/>
          </a:p>
        </p:txBody>
      </p:sp>
    </p:spTree>
    <p:extLst>
      <p:ext uri="{BB962C8B-B14F-4D97-AF65-F5344CB8AC3E}">
        <p14:creationId xmlns:p14="http://schemas.microsoft.com/office/powerpoint/2010/main" val="3555564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48E586-5329-439C-80CF-7B2B050AEFF1}" type="datetimeFigureOut">
              <a:rPr lang="en-US" smtClean="0"/>
              <a:t>11/19/2019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DFC78E-A6D1-4B14-9ED1-37877CD113CD}" type="slidenum">
              <a:rPr lang="en-US" smtClean="0"/>
              <a:t>‹#›</a:t>
            </a:fld>
            <a:endParaRPr lang="en-US"/>
          </a:p>
        </p:txBody>
      </p:sp>
    </p:spTree>
    <p:extLst>
      <p:ext uri="{BB962C8B-B14F-4D97-AF65-F5344CB8AC3E}">
        <p14:creationId xmlns:p14="http://schemas.microsoft.com/office/powerpoint/2010/main" val="3191681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48E586-5329-439C-80CF-7B2B050AEFF1}" type="datetimeFigureOut">
              <a:rPr lang="en-US" smtClean="0"/>
              <a:t>11/19/2019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DFC78E-A6D1-4B14-9ED1-37877CD113CD}" type="slidenum">
              <a:rPr lang="en-US" smtClean="0"/>
              <a:t>‹#›</a:t>
            </a:fld>
            <a:endParaRPr lang="en-US"/>
          </a:p>
        </p:txBody>
      </p:sp>
    </p:spTree>
    <p:extLst>
      <p:ext uri="{BB962C8B-B14F-4D97-AF65-F5344CB8AC3E}">
        <p14:creationId xmlns:p14="http://schemas.microsoft.com/office/powerpoint/2010/main" val="1612103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648E586-5329-439C-80CF-7B2B050AEFF1}" type="datetimeFigureOut">
              <a:rPr lang="en-US" smtClean="0"/>
              <a:t>11/19/2019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DFC78E-A6D1-4B14-9ED1-37877CD113CD}" type="slidenum">
              <a:rPr lang="en-US" smtClean="0"/>
              <a:t>‹#›</a:t>
            </a:fld>
            <a:endParaRPr lang="en-US"/>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2937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648E586-5329-439C-80CF-7B2B050AEFF1}" type="datetimeFigureOut">
              <a:rPr lang="en-US" smtClean="0"/>
              <a:t>11/19/2019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DFC78E-A6D1-4B14-9ED1-37877CD113CD}" type="slidenum">
              <a:rPr lang="en-US" smtClean="0"/>
              <a:t>‹#›</a:t>
            </a:fld>
            <a:endParaRPr lang="en-US"/>
          </a:p>
        </p:txBody>
      </p:sp>
    </p:spTree>
    <p:extLst>
      <p:ext uri="{BB962C8B-B14F-4D97-AF65-F5344CB8AC3E}">
        <p14:creationId xmlns:p14="http://schemas.microsoft.com/office/powerpoint/2010/main" val="1068211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648E586-5329-439C-80CF-7B2B050AEFF1}" type="datetimeFigureOut">
              <a:rPr lang="en-US" smtClean="0"/>
              <a:t>11/19/2019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DFC78E-A6D1-4B14-9ED1-37877CD113CD}" type="slidenum">
              <a:rPr lang="en-US" smtClean="0"/>
              <a:t>‹#›</a:t>
            </a:fld>
            <a:endParaRPr lang="en-US"/>
          </a:p>
        </p:txBody>
      </p:sp>
    </p:spTree>
    <p:extLst>
      <p:ext uri="{BB962C8B-B14F-4D97-AF65-F5344CB8AC3E}">
        <p14:creationId xmlns:p14="http://schemas.microsoft.com/office/powerpoint/2010/main" val="19630410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648E586-5329-439C-80CF-7B2B050AEFF1}" type="datetimeFigureOut">
              <a:rPr lang="en-US" smtClean="0"/>
              <a:t>11/19/2019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DFC78E-A6D1-4B14-9ED1-37877CD113CD}" type="slidenum">
              <a:rPr lang="en-US" smtClean="0"/>
              <a:t>‹#›</a:t>
            </a:fld>
            <a:endParaRPr lang="en-US"/>
          </a:p>
        </p:txBody>
      </p:sp>
    </p:spTree>
    <p:extLst>
      <p:ext uri="{BB962C8B-B14F-4D97-AF65-F5344CB8AC3E}">
        <p14:creationId xmlns:p14="http://schemas.microsoft.com/office/powerpoint/2010/main" val="3830641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48E586-5329-439C-80CF-7B2B050AEFF1}" type="datetimeFigureOut">
              <a:rPr lang="en-US" smtClean="0"/>
              <a:t>11/19/2019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DFC78E-A6D1-4B14-9ED1-37877CD113CD}" type="slidenum">
              <a:rPr lang="en-US" smtClean="0"/>
              <a:t>‹#›</a:t>
            </a:fld>
            <a:endParaRPr lang="en-US"/>
          </a:p>
        </p:txBody>
      </p:sp>
    </p:spTree>
    <p:extLst>
      <p:ext uri="{BB962C8B-B14F-4D97-AF65-F5344CB8AC3E}">
        <p14:creationId xmlns:p14="http://schemas.microsoft.com/office/powerpoint/2010/main" val="442102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648E586-5329-439C-80CF-7B2B050AEFF1}" type="datetimeFigureOut">
              <a:rPr lang="en-US" smtClean="0"/>
              <a:t>11/19/2019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DFC78E-A6D1-4B14-9ED1-37877CD113CD}" type="slidenum">
              <a:rPr lang="en-US" smtClean="0"/>
              <a:t>‹#›</a:t>
            </a:fld>
            <a:endParaRPr lang="en-US"/>
          </a:p>
        </p:txBody>
      </p:sp>
    </p:spTree>
    <p:extLst>
      <p:ext uri="{BB962C8B-B14F-4D97-AF65-F5344CB8AC3E}">
        <p14:creationId xmlns:p14="http://schemas.microsoft.com/office/powerpoint/2010/main" val="2654786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648E586-5329-439C-80CF-7B2B050AEFF1}" type="datetimeFigureOut">
              <a:rPr lang="en-US" smtClean="0"/>
              <a:t>11/19/2019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DFC78E-A6D1-4B14-9ED1-37877CD113CD}" type="slidenum">
              <a:rPr lang="en-US" smtClean="0"/>
              <a:t>‹#›</a:t>
            </a:fld>
            <a:endParaRPr lang="en-US"/>
          </a:p>
        </p:txBody>
      </p:sp>
    </p:spTree>
    <p:extLst>
      <p:ext uri="{BB962C8B-B14F-4D97-AF65-F5344CB8AC3E}">
        <p14:creationId xmlns:p14="http://schemas.microsoft.com/office/powerpoint/2010/main" val="1654184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3648E586-5329-439C-80CF-7B2B050AEFF1}" type="datetimeFigureOut">
              <a:rPr lang="en-US" smtClean="0"/>
              <a:t>11/19/2019</a:t>
            </a:fld>
            <a:endParaRPr 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EEDFC78E-A6D1-4B14-9ED1-37877CD113CD}" type="slidenum">
              <a:rPr lang="en-US" smtClean="0"/>
              <a:t>‹#›</a:t>
            </a:fld>
            <a:endParaRPr lang="en-US"/>
          </a:p>
        </p:txBody>
      </p:sp>
    </p:spTree>
    <p:extLst>
      <p:ext uri="{BB962C8B-B14F-4D97-AF65-F5344CB8AC3E}">
        <p14:creationId xmlns:p14="http://schemas.microsoft.com/office/powerpoint/2010/main" val="2679378425"/>
      </p:ext>
    </p:extLst>
  </p:cSld>
  <p:clrMap bg1="lt1" tx1="dk1" bg2="lt2" tx2="dk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 id="2147483936" r:id="rId6"/>
    <p:sldLayoutId id="2147483937" r:id="rId7"/>
    <p:sldLayoutId id="2147483938" r:id="rId8"/>
    <p:sldLayoutId id="2147483939" r:id="rId9"/>
    <p:sldLayoutId id="2147483940" r:id="rId10"/>
    <p:sldLayoutId id="2147483941"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s://fa.wikipedia.org/wiki/%D8%B1%D9%88%D8%B2%D9%86%D8%A7%D9%85%D9%87_%D9%87%D9%85%D8%B4%D9%87%D8%B1%DB%8C" TargetMode="External"/><Relationship Id="rId3" Type="http://schemas.openxmlformats.org/officeDocument/2006/relationships/hyperlink" Target="https://fa.wikipedia.org/wiki/%D8%AE%DB%8C%D8%A7%D8%A8%D8%A7%D9%86_%D8%B1%DB%8C" TargetMode="External"/><Relationship Id="rId7" Type="http://schemas.openxmlformats.org/officeDocument/2006/relationships/hyperlink" Target="https://fa.wikipedia.org/wiki/%D8%A7%D8%AD%D9%85%D8%AF_%D8%AA%D9%88%DA%A9%D9%84%DB%8C" TargetMode="External"/><Relationship Id="rId2" Type="http://schemas.openxmlformats.org/officeDocument/2006/relationships/hyperlink" Target="https://fa.wikipedia.org/wiki/%D8%AA%D9%87%D8%B1%D8%A7%D9%86" TargetMode="External"/><Relationship Id="rId1" Type="http://schemas.openxmlformats.org/officeDocument/2006/relationships/slideLayout" Target="../slideLayouts/slideLayout2.xml"/><Relationship Id="rId6" Type="http://schemas.openxmlformats.org/officeDocument/2006/relationships/hyperlink" Target="https://fa.wikipedia.org/wiki/%D9%85%D8%B8%D9%81%D8%B1_%D8%A8%D9%82%D8%A7%DB%8C%DB%8C" TargetMode="External"/><Relationship Id="rId5" Type="http://schemas.openxmlformats.org/officeDocument/2006/relationships/hyperlink" Target="https://fa.wikipedia.org/wiki/%D8%AD%D8%B2%D8%A8_%D8%B2%D8%AD%D9%85%D8%AA%E2%80%8C%DA%A9%D8%B4%D8%A7%D9%86_%D9%85%D9%84%D8%AA_%D8%A7%DB%8C%D8%B1%D8%A7%D9%86" TargetMode="External"/><Relationship Id="rId10" Type="http://schemas.openxmlformats.org/officeDocument/2006/relationships/hyperlink" Target="https://fa.wikipedia.org/wiki/%D8%B3%D8%B9%DB%8C%D8%AF_%D8%B2%DB%8C%D8%A8%D8%A7%DA%A9%D9%84%D8%A7%D9%85" TargetMode="External"/><Relationship Id="rId4" Type="http://schemas.openxmlformats.org/officeDocument/2006/relationships/hyperlink" Target="https://fa.wikipedia.org/wiki/%D9%85%D8%AD%D9%85%D8%AF_%D9%85%D8%B5%D8%AF%D9%82" TargetMode="External"/><Relationship Id="rId9" Type="http://schemas.openxmlformats.org/officeDocument/2006/relationships/hyperlink" Target="https://fa.wikipedia.org/wiki/%D9%81%D8%A7%D8%B7%D9%85%D9%87_%D8%B2%DB%8C%D8%A8%D8%A7%DA%A9%D9%84%D8%A7%D9%85"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s://fa.wikipedia.org/wiki/%D9%85%D9%87%D9%86%D8%AF%D8%B3%DB%8C_%D8%B4%DB%8C%D9%85%DB%8C" TargetMode="External"/><Relationship Id="rId3" Type="http://schemas.openxmlformats.org/officeDocument/2006/relationships/hyperlink" Target="https://fa.wikipedia.org/wiki/%D8%AF%D8%A7%D9%86%D8%B4%DA%AF%D8%A7%D9%87_%D8%AA%D9%87%D8%B1%D8%A7%D9%86" TargetMode="External"/><Relationship Id="rId7" Type="http://schemas.openxmlformats.org/officeDocument/2006/relationships/hyperlink" Target="https://fa.wikipedia.org/wiki/%D9%87%D8%A7%D8%AF%D8%B1%D8%B2%D9%81%DB%8C%D9%84%D8%AF" TargetMode="External"/><Relationship Id="rId2" Type="http://schemas.openxmlformats.org/officeDocument/2006/relationships/hyperlink" Target="https://fa.wikipedia.org/wiki/%D9%86%DB%8C%D8%A7%D9%88%D8%B1%D8%A7%D9%86" TargetMode="External"/><Relationship Id="rId1" Type="http://schemas.openxmlformats.org/officeDocument/2006/relationships/slideLayout" Target="../slideLayouts/slideLayout2.xml"/><Relationship Id="rId6" Type="http://schemas.openxmlformats.org/officeDocument/2006/relationships/hyperlink" Target="https://fa.wikipedia.org/wiki/%D8%A7%D9%86%DA%AF%D9%84%D8%B3%D8%AA%D8%A7%D9%86" TargetMode="External"/><Relationship Id="rId11" Type="http://schemas.openxmlformats.org/officeDocument/2006/relationships/hyperlink" Target="https://fa.wikipedia.org/wiki/%D8%AF%D8%A7%D9%86%D8%B4%DA%A9%D8%AF%D9%87_%D8%AD%D9%82%D9%88%D9%82_%D9%88_%D8%B9%D9%84%D9%88%D9%85_%D8%B3%DB%8C%D8%A7%D8%B3%DB%8C_%D8%AF%D8%A7%D9%86%D8%B4%DA%AF%D8%A7%D9%87_%D8%AA%D9%87%D8%B1%D8%A7%D9%86" TargetMode="External"/><Relationship Id="rId5" Type="http://schemas.openxmlformats.org/officeDocument/2006/relationships/hyperlink" Target="https://fa.wikipedia.org/wiki/%D9%85%D8%A7%D8%B1%DA%A9%D8%B3%DB%8C%D8%B3%D8%AA" TargetMode="External"/><Relationship Id="rId10" Type="http://schemas.openxmlformats.org/officeDocument/2006/relationships/hyperlink" Target="https://fa.wikipedia.org/wiki/%D8%A7%D9%86%D9%82%D9%84%D8%A7%D8%A8_%D8%A7%D8%B3%D9%84%D8%A7%D9%85%D9%8A" TargetMode="External"/><Relationship Id="rId4" Type="http://schemas.openxmlformats.org/officeDocument/2006/relationships/hyperlink" Target="https://fa.wikipedia.org/wiki/%D8%A7%D8%AA%D8%B1%DB%8C%D8%B4" TargetMode="External"/><Relationship Id="rId9" Type="http://schemas.openxmlformats.org/officeDocument/2006/relationships/hyperlink" Target="https://fa.wikipedia.org/wiki/%D8%AF%D8%A7%D9%86%D8%B4%DA%AF%D8%A7%D9%87_%D8%A8%D8%B1%D8%A7%D8%AF%D9%81%D9%88%D8%B1%D8%AF"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8295" y="546538"/>
            <a:ext cx="7177526" cy="3573517"/>
          </a:xfrm>
        </p:spPr>
        <p:txBody>
          <a:bodyPr>
            <a:normAutofit/>
          </a:bodyPr>
          <a:lstStyle/>
          <a:p>
            <a:pPr rtl="1"/>
            <a:r>
              <a:rPr lang="fa-IR" sz="4000" dirty="0" smtClean="0">
                <a:solidFill>
                  <a:schemeClr val="bg1"/>
                </a:solidFill>
                <a:cs typeface="B Titr" panose="00000700000000000000" pitchFamily="2" charset="-78"/>
              </a:rPr>
              <a:t/>
            </a:r>
            <a:br>
              <a:rPr lang="fa-IR" sz="4000" dirty="0" smtClean="0">
                <a:solidFill>
                  <a:schemeClr val="bg1"/>
                </a:solidFill>
                <a:cs typeface="B Titr" panose="00000700000000000000" pitchFamily="2" charset="-78"/>
              </a:rPr>
            </a:br>
            <a:r>
              <a:rPr lang="fa-IR" sz="4000" dirty="0" smtClean="0">
                <a:solidFill>
                  <a:schemeClr val="bg1"/>
                </a:solidFill>
                <a:cs typeface="B Titr" panose="00000700000000000000" pitchFamily="2" charset="-78"/>
              </a:rPr>
              <a:t>بررسی</a:t>
            </a:r>
            <a:br>
              <a:rPr lang="fa-IR" sz="4000" dirty="0" smtClean="0">
                <a:solidFill>
                  <a:schemeClr val="bg1"/>
                </a:solidFill>
                <a:cs typeface="B Titr" panose="00000700000000000000" pitchFamily="2" charset="-78"/>
              </a:rPr>
            </a:br>
            <a:r>
              <a:rPr lang="fa-IR" sz="4000" dirty="0" smtClean="0">
                <a:solidFill>
                  <a:schemeClr val="bg1"/>
                </a:solidFill>
                <a:cs typeface="B Titr" panose="00000700000000000000" pitchFamily="2" charset="-78"/>
              </a:rPr>
              <a:t/>
            </a:r>
            <a:br>
              <a:rPr lang="fa-IR" sz="4000" dirty="0" smtClean="0">
                <a:solidFill>
                  <a:schemeClr val="bg1"/>
                </a:solidFill>
                <a:cs typeface="B Titr" panose="00000700000000000000" pitchFamily="2" charset="-78"/>
              </a:rPr>
            </a:br>
            <a:r>
              <a:rPr lang="fa-IR" sz="6000" dirty="0" smtClean="0">
                <a:solidFill>
                  <a:schemeClr val="bg1"/>
                </a:solidFill>
                <a:cs typeface="B Titr" panose="00000700000000000000" pitchFamily="2" charset="-78"/>
              </a:rPr>
              <a:t>کتاب ما چگونه ما شدیم؟</a:t>
            </a:r>
            <a:endParaRPr lang="en-US" sz="6000" dirty="0">
              <a:solidFill>
                <a:schemeClr val="bg1"/>
              </a:solidFill>
              <a:cs typeface="B Titr" panose="00000700000000000000" pitchFamily="2" charset="-78"/>
            </a:endParaRPr>
          </a:p>
        </p:txBody>
      </p:sp>
      <p:sp>
        <p:nvSpPr>
          <p:cNvPr id="3" name="Subtitle 2"/>
          <p:cNvSpPr>
            <a:spLocks noGrp="1"/>
          </p:cNvSpPr>
          <p:nvPr>
            <p:ph type="subTitle" idx="1"/>
          </p:nvPr>
        </p:nvSpPr>
        <p:spPr>
          <a:xfrm>
            <a:off x="1371600" y="4201886"/>
            <a:ext cx="6780303" cy="2177143"/>
          </a:xfrm>
        </p:spPr>
        <p:txBody>
          <a:bodyPr>
            <a:normAutofit/>
          </a:bodyPr>
          <a:lstStyle/>
          <a:p>
            <a:pPr algn="r" rtl="1"/>
            <a:r>
              <a:rPr lang="fa-IR" dirty="0" smtClean="0">
                <a:solidFill>
                  <a:schemeClr val="bg1"/>
                </a:solidFill>
                <a:cs typeface="B Davat" panose="00000400000000000000" pitchFamily="2" charset="-78"/>
              </a:rPr>
              <a:t>نوشته دکتر صادق زیبا کلام</a:t>
            </a:r>
          </a:p>
          <a:p>
            <a:pPr algn="r" rtl="1"/>
            <a:r>
              <a:rPr lang="fa-IR" dirty="0" smtClean="0">
                <a:solidFill>
                  <a:schemeClr val="bg1"/>
                </a:solidFill>
                <a:cs typeface="B Davat" panose="00000400000000000000" pitchFamily="2" charset="-78"/>
              </a:rPr>
              <a:t>انتشارات روزنه چاپ32 /سال1397</a:t>
            </a:r>
          </a:p>
          <a:p>
            <a:pPr algn="r" rtl="1"/>
            <a:r>
              <a:rPr lang="fa-IR" sz="2800" dirty="0" smtClean="0">
                <a:solidFill>
                  <a:schemeClr val="bg1"/>
                </a:solidFill>
                <a:cs typeface="B Davat" panose="00000400000000000000" pitchFamily="2" charset="-78"/>
              </a:rPr>
              <a:t>تهیه </a:t>
            </a:r>
            <a:r>
              <a:rPr lang="fa-IR" sz="2800" dirty="0" smtClean="0">
                <a:solidFill>
                  <a:schemeClr val="bg1"/>
                </a:solidFill>
                <a:cs typeface="B Davat" panose="00000400000000000000" pitchFamily="2" charset="-78"/>
              </a:rPr>
              <a:t>وتنظیم : یوسف هدایی      آبان 1398</a:t>
            </a:r>
            <a:endParaRPr lang="en-US" sz="2800" dirty="0">
              <a:solidFill>
                <a:schemeClr val="bg1"/>
              </a:solidFill>
              <a:cs typeface="B Davat" panose="000004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1903" y="444137"/>
            <a:ext cx="3752850" cy="5715000"/>
          </a:xfrm>
          <a:prstGeom prst="rect">
            <a:avLst/>
          </a:prstGeom>
          <a:ln>
            <a:noFill/>
          </a:ln>
          <a:effectLst>
            <a:softEdge rad="112500"/>
          </a:effectLst>
        </p:spPr>
      </p:pic>
    </p:spTree>
    <p:extLst>
      <p:ext uri="{BB962C8B-B14F-4D97-AF65-F5344CB8AC3E}">
        <p14:creationId xmlns:p14="http://schemas.microsoft.com/office/powerpoint/2010/main" val="288348749"/>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9875520" cy="1140823"/>
          </a:xfrm>
        </p:spPr>
        <p:txBody>
          <a:bodyPr>
            <a:normAutofit/>
          </a:bodyPr>
          <a:lstStyle/>
          <a:p>
            <a:pPr algn="r" rtl="1"/>
            <a:r>
              <a:rPr lang="fa-IR" b="1" dirty="0">
                <a:solidFill>
                  <a:schemeClr val="tx1"/>
                </a:solidFill>
                <a:cs typeface="B Titr" panose="00000700000000000000" pitchFamily="2" charset="-78"/>
              </a:rPr>
              <a:t>فصل اول : از کجا شروع کنیم</a:t>
            </a:r>
            <a:r>
              <a:rPr lang="fa-IR" b="1" dirty="0" smtClean="0">
                <a:solidFill>
                  <a:schemeClr val="tx1"/>
                </a:solidFill>
                <a:cs typeface="B Titr" panose="00000700000000000000" pitchFamily="2" charset="-78"/>
              </a:rPr>
              <a:t>؟</a:t>
            </a:r>
            <a:endParaRPr lang="en-US" dirty="0">
              <a:solidFill>
                <a:schemeClr val="tx1"/>
              </a:solidFill>
              <a:cs typeface="B Titr" panose="00000700000000000000" pitchFamily="2" charset="-78"/>
            </a:endParaRPr>
          </a:p>
        </p:txBody>
      </p:sp>
      <p:sp>
        <p:nvSpPr>
          <p:cNvPr id="3" name="Content Placeholder 2"/>
          <p:cNvSpPr>
            <a:spLocks noGrp="1"/>
          </p:cNvSpPr>
          <p:nvPr>
            <p:ph idx="1"/>
          </p:nvPr>
        </p:nvSpPr>
        <p:spPr>
          <a:xfrm>
            <a:off x="796834" y="1750423"/>
            <a:ext cx="10737669" cy="4820193"/>
          </a:xfrm>
        </p:spPr>
        <p:txBody>
          <a:bodyPr>
            <a:normAutofit/>
          </a:bodyPr>
          <a:lstStyle/>
          <a:p>
            <a:pPr marL="45720" indent="0" algn="just" rtl="1">
              <a:buNone/>
            </a:pPr>
            <a:r>
              <a:rPr lang="fa-IR" sz="2400" dirty="0" smtClean="0">
                <a:solidFill>
                  <a:schemeClr val="tx1"/>
                </a:solidFill>
                <a:cs typeface="B Nazanin" panose="00000400000000000000" pitchFamily="2" charset="-78"/>
              </a:rPr>
              <a:t>زیباکلام </a:t>
            </a:r>
            <a:r>
              <a:rPr lang="fa-IR" sz="2400" dirty="0">
                <a:solidFill>
                  <a:schemeClr val="tx1"/>
                </a:solidFill>
                <a:cs typeface="B Nazanin" panose="00000400000000000000" pitchFamily="2" charset="-78"/>
              </a:rPr>
              <a:t>معتقد است اگر </a:t>
            </a:r>
            <a:r>
              <a:rPr lang="fa-IR" sz="2400" dirty="0">
                <a:solidFill>
                  <a:srgbClr val="FF0000"/>
                </a:solidFill>
                <a:cs typeface="B Nazanin" panose="00000400000000000000" pitchFamily="2" charset="-78"/>
              </a:rPr>
              <a:t>این اصل کلی </a:t>
            </a:r>
            <a:r>
              <a:rPr lang="fa-IR" sz="2400" dirty="0">
                <a:solidFill>
                  <a:schemeClr val="tx1"/>
                </a:solidFill>
                <a:cs typeface="B Nazanin" panose="00000400000000000000" pitchFamily="2" charset="-78"/>
              </a:rPr>
              <a:t>را بپذیریم که </a:t>
            </a:r>
            <a:r>
              <a:rPr lang="fa-IR" sz="2400" dirty="0">
                <a:solidFill>
                  <a:srgbClr val="FF0000"/>
                </a:solidFill>
                <a:cs typeface="B Nazanin" panose="00000400000000000000" pitchFamily="2" charset="-78"/>
              </a:rPr>
              <a:t>عوامل عقب ماندگی ایران </a:t>
            </a:r>
            <a:r>
              <a:rPr lang="fa-IR" sz="2400" dirty="0">
                <a:solidFill>
                  <a:srgbClr val="92D050"/>
                </a:solidFill>
                <a:cs typeface="B Nazanin" panose="00000400000000000000" pitchFamily="2" charset="-78"/>
              </a:rPr>
              <a:t>از درون خود جامعه ایران </a:t>
            </a:r>
            <a:r>
              <a:rPr lang="fa-IR" sz="2400" dirty="0">
                <a:solidFill>
                  <a:srgbClr val="FF0000"/>
                </a:solidFill>
                <a:cs typeface="B Nazanin" panose="00000400000000000000" pitchFamily="2" charset="-78"/>
              </a:rPr>
              <a:t>بر خواسته اند</a:t>
            </a:r>
            <a:r>
              <a:rPr lang="fa-IR" sz="2400" dirty="0">
                <a:solidFill>
                  <a:schemeClr val="tx1"/>
                </a:solidFill>
                <a:cs typeface="B Nazanin" panose="00000400000000000000" pitchFamily="2" charset="-78"/>
              </a:rPr>
              <a:t> برای یافتن علل نیازمند مراجعه به خود جامعه هستیم. </a:t>
            </a:r>
            <a:r>
              <a:rPr lang="fa-IR" sz="2400" dirty="0">
                <a:solidFill>
                  <a:srgbClr val="FF0000"/>
                </a:solidFill>
                <a:cs typeface="B Nazanin" panose="00000400000000000000" pitchFamily="2" charset="-78"/>
              </a:rPr>
              <a:t>منسجم ترین </a:t>
            </a:r>
            <a:r>
              <a:rPr lang="fa-IR" sz="2400" dirty="0">
                <a:solidFill>
                  <a:schemeClr val="tx1"/>
                </a:solidFill>
                <a:cs typeface="B Nazanin" panose="00000400000000000000" pitchFamily="2" charset="-78"/>
              </a:rPr>
              <a:t>و متداول </a:t>
            </a:r>
            <a:r>
              <a:rPr lang="fa-IR" sz="2400" dirty="0">
                <a:solidFill>
                  <a:srgbClr val="FF0000"/>
                </a:solidFill>
                <a:cs typeface="B Nazanin" panose="00000400000000000000" pitchFamily="2" charset="-78"/>
              </a:rPr>
              <a:t>ترین مدل تحلیلی </a:t>
            </a:r>
            <a:r>
              <a:rPr lang="fa-IR" sz="2400" dirty="0">
                <a:solidFill>
                  <a:schemeClr val="tx1"/>
                </a:solidFill>
                <a:cs typeface="B Nazanin" panose="00000400000000000000" pitchFamily="2" charset="-78"/>
              </a:rPr>
              <a:t>که تاکنون در ایران وجود داشته </a:t>
            </a:r>
            <a:r>
              <a:rPr lang="fa-IR" sz="2400" dirty="0">
                <a:solidFill>
                  <a:srgbClr val="FF0000"/>
                </a:solidFill>
                <a:cs typeface="B Nazanin" panose="00000400000000000000" pitchFamily="2" charset="-78"/>
              </a:rPr>
              <a:t>مارکسیسم</a:t>
            </a:r>
            <a:r>
              <a:rPr lang="fa-IR" sz="2400" dirty="0">
                <a:solidFill>
                  <a:schemeClr val="tx1"/>
                </a:solidFill>
                <a:cs typeface="B Nazanin" panose="00000400000000000000" pitchFamily="2" charset="-78"/>
              </a:rPr>
              <a:t> بوده است. وی معقتد است به جای استفاده از یک الگوی از پیش تعریف و تعیین شده که نتیجه اش بالاجبار و به گونه ای اجتناب ناپذیر شناخت و تبیین تحولات بر طبق آن خواهد بود ما </a:t>
            </a:r>
            <a:r>
              <a:rPr lang="fa-IR" sz="2400" dirty="0">
                <a:solidFill>
                  <a:srgbClr val="FF0000"/>
                </a:solidFill>
                <a:cs typeface="B Nazanin" panose="00000400000000000000" pitchFamily="2" charset="-78"/>
              </a:rPr>
              <a:t>در این کتاب سعی کرده ایم در جهت عکس عمل نماییم یعنی به جای پیروی از یک الگوی معین هدفمان این خواهد بود </a:t>
            </a:r>
            <a:r>
              <a:rPr lang="fa-IR" sz="2400" dirty="0">
                <a:solidFill>
                  <a:srgbClr val="92D050"/>
                </a:solidFill>
                <a:cs typeface="B Nazanin" panose="00000400000000000000" pitchFamily="2" charset="-78"/>
              </a:rPr>
              <a:t>که ببینیم اصولا جامعه ایران چگونه جامعه ای بوده </a:t>
            </a:r>
            <a:r>
              <a:rPr lang="fa-IR" sz="2400" dirty="0" smtClean="0">
                <a:solidFill>
                  <a:srgbClr val="92D050"/>
                </a:solidFill>
                <a:cs typeface="B Nazanin" panose="00000400000000000000" pitchFamily="2" charset="-78"/>
              </a:rPr>
              <a:t>است</a:t>
            </a:r>
            <a:r>
              <a:rPr lang="fa-IR" sz="2400" dirty="0" smtClean="0">
                <a:solidFill>
                  <a:srgbClr val="FF0000"/>
                </a:solidFill>
                <a:cs typeface="B Nazanin" panose="00000400000000000000" pitchFamily="2" charset="-78"/>
              </a:rPr>
              <a:t>؟</a:t>
            </a:r>
            <a:endParaRPr lang="en-US" sz="2400" dirty="0">
              <a:solidFill>
                <a:srgbClr val="FF0000"/>
              </a:solidFill>
              <a:cs typeface="B Nazanin" panose="00000400000000000000" pitchFamily="2" charset="-78"/>
            </a:endParaRPr>
          </a:p>
          <a:p>
            <a:pPr marL="45720" indent="0" algn="just" rtl="1">
              <a:buNone/>
            </a:pPr>
            <a:r>
              <a:rPr lang="fa-IR" sz="2400" dirty="0">
                <a:solidFill>
                  <a:schemeClr val="tx1"/>
                </a:solidFill>
                <a:cs typeface="B Nazanin" panose="00000400000000000000" pitchFamily="2" charset="-78"/>
              </a:rPr>
              <a:t> پس از مقدمه نسبتا طولانی کتاب زیبا کلام </a:t>
            </a:r>
            <a:r>
              <a:rPr lang="fa-IR" sz="2400" dirty="0">
                <a:solidFill>
                  <a:srgbClr val="FF0000"/>
                </a:solidFill>
                <a:cs typeface="B Nazanin" panose="00000400000000000000" pitchFamily="2" charset="-78"/>
              </a:rPr>
              <a:t>بحث فئودالی بودن یا نبودن </a:t>
            </a:r>
            <a:r>
              <a:rPr lang="fa-IR" sz="2400" dirty="0">
                <a:solidFill>
                  <a:schemeClr val="tx1"/>
                </a:solidFill>
                <a:cs typeface="B Nazanin" panose="00000400000000000000" pitchFamily="2" charset="-78"/>
              </a:rPr>
              <a:t>ایران در طول تاریخ را مورد بحث قرار می دهد و با ارائه شواهد مختلف تلاش می کند </a:t>
            </a:r>
            <a:r>
              <a:rPr lang="fa-IR" sz="2400" dirty="0">
                <a:solidFill>
                  <a:srgbClr val="FF0000"/>
                </a:solidFill>
                <a:cs typeface="B Nazanin" panose="00000400000000000000" pitchFamily="2" charset="-78"/>
              </a:rPr>
              <a:t>اثبات کند </a:t>
            </a:r>
            <a:r>
              <a:rPr lang="fa-IR" sz="2400" dirty="0">
                <a:solidFill>
                  <a:schemeClr val="tx1"/>
                </a:solidFill>
                <a:cs typeface="B Nazanin" panose="00000400000000000000" pitchFamily="2" charset="-78"/>
              </a:rPr>
              <a:t>که ایران هیچگاه </a:t>
            </a:r>
            <a:r>
              <a:rPr lang="fa-IR" sz="2400" dirty="0">
                <a:solidFill>
                  <a:srgbClr val="FF0000"/>
                </a:solidFill>
                <a:cs typeface="B Nazanin" panose="00000400000000000000" pitchFamily="2" charset="-78"/>
              </a:rPr>
              <a:t>خصیصه ها و ویژگی های </a:t>
            </a:r>
            <a:r>
              <a:rPr lang="fa-IR" sz="2400" dirty="0">
                <a:solidFill>
                  <a:schemeClr val="tx1"/>
                </a:solidFill>
                <a:cs typeface="B Nazanin" panose="00000400000000000000" pitchFamily="2" charset="-78"/>
              </a:rPr>
              <a:t>یک نظام </a:t>
            </a:r>
            <a:r>
              <a:rPr lang="fa-IR" sz="2400" dirty="0">
                <a:solidFill>
                  <a:srgbClr val="FF0000"/>
                </a:solidFill>
                <a:cs typeface="B Nazanin" panose="00000400000000000000" pitchFamily="2" charset="-78"/>
              </a:rPr>
              <a:t>فئودالی</a:t>
            </a:r>
            <a:r>
              <a:rPr lang="fa-IR" sz="2400" dirty="0">
                <a:solidFill>
                  <a:schemeClr val="tx1"/>
                </a:solidFill>
                <a:cs typeface="B Nazanin" panose="00000400000000000000" pitchFamily="2" charset="-78"/>
              </a:rPr>
              <a:t> </a:t>
            </a:r>
            <a:r>
              <a:rPr lang="fa-IR" sz="2400" dirty="0">
                <a:solidFill>
                  <a:srgbClr val="92D050"/>
                </a:solidFill>
                <a:cs typeface="B Nazanin" panose="00000400000000000000" pitchFamily="2" charset="-78"/>
              </a:rPr>
              <a:t>بر اساس تعاریف را نداشته است. </a:t>
            </a:r>
            <a:r>
              <a:rPr lang="fa-IR" sz="2400" dirty="0">
                <a:solidFill>
                  <a:schemeClr val="tx1"/>
                </a:solidFill>
                <a:cs typeface="B Nazanin" panose="00000400000000000000" pitchFamily="2" charset="-78"/>
              </a:rPr>
              <a:t>و پاسخ سوالات زیر را شاهدی بر این ادعا می داند:</a:t>
            </a:r>
            <a:endParaRPr lang="en-US" sz="2400" dirty="0">
              <a:solidFill>
                <a:schemeClr val="tx1"/>
              </a:solidFill>
              <a:cs typeface="B Nazanin" panose="00000400000000000000" pitchFamily="2" charset="-78"/>
            </a:endParaRPr>
          </a:p>
          <a:p>
            <a:pPr marL="45720" indent="0" algn="just" rtl="1">
              <a:buNone/>
            </a:pPr>
            <a:r>
              <a:rPr lang="fa-IR" sz="2400" dirty="0">
                <a:solidFill>
                  <a:srgbClr val="FF0000"/>
                </a:solidFill>
                <a:cs typeface="B Nazanin" panose="00000400000000000000" pitchFamily="2" charset="-78"/>
              </a:rPr>
              <a:t>چرا</a:t>
            </a:r>
            <a:r>
              <a:rPr lang="fa-IR" sz="2400" dirty="0">
                <a:solidFill>
                  <a:schemeClr val="tx1"/>
                </a:solidFill>
                <a:cs typeface="B Nazanin" panose="00000400000000000000" pitchFamily="2" charset="-78"/>
              </a:rPr>
              <a:t> </a:t>
            </a:r>
            <a:r>
              <a:rPr lang="fa-IR" sz="2400" dirty="0">
                <a:solidFill>
                  <a:srgbClr val="00B0F0"/>
                </a:solidFill>
                <a:cs typeface="B Nazanin" panose="00000400000000000000" pitchFamily="2" charset="-78"/>
              </a:rPr>
              <a:t>در ایران، اشراف، فئودال ها و زمین داران بزرگ </a:t>
            </a:r>
            <a:r>
              <a:rPr lang="fa-IR" sz="2400" dirty="0">
                <a:solidFill>
                  <a:srgbClr val="FF0000"/>
                </a:solidFill>
                <a:cs typeface="B Nazanin" panose="00000400000000000000" pitchFamily="2" charset="-78"/>
              </a:rPr>
              <a:t>هرگز</a:t>
            </a:r>
            <a:r>
              <a:rPr lang="fa-IR" sz="2400" dirty="0">
                <a:solidFill>
                  <a:schemeClr val="tx1"/>
                </a:solidFill>
                <a:cs typeface="B Nazanin" panose="00000400000000000000" pitchFamily="2" charset="-78"/>
              </a:rPr>
              <a:t> نتوانستند ذره ای استقلال در قبال حکومت پیدا کنند؟ </a:t>
            </a:r>
            <a:r>
              <a:rPr lang="fa-IR" sz="2400" dirty="0">
                <a:solidFill>
                  <a:srgbClr val="FF0000"/>
                </a:solidFill>
                <a:cs typeface="B Nazanin" panose="00000400000000000000" pitchFamily="2" charset="-78"/>
              </a:rPr>
              <a:t>چرا</a:t>
            </a:r>
            <a:r>
              <a:rPr lang="fa-IR" sz="2400" dirty="0">
                <a:solidFill>
                  <a:schemeClr val="tx1"/>
                </a:solidFill>
                <a:cs typeface="B Nazanin" panose="00000400000000000000" pitchFamily="2" charset="-78"/>
              </a:rPr>
              <a:t> شالوده اقتصادی و تولیدی جامعه در دست حکومت و درون شهرهای بزرگ متمرکز گردید؟ </a:t>
            </a:r>
            <a:r>
              <a:rPr lang="fa-IR" sz="2400" dirty="0">
                <a:solidFill>
                  <a:srgbClr val="FF0000"/>
                </a:solidFill>
                <a:cs typeface="B Nazanin" panose="00000400000000000000" pitchFamily="2" charset="-78"/>
              </a:rPr>
              <a:t>چرا</a:t>
            </a:r>
            <a:r>
              <a:rPr lang="fa-IR" sz="2400" dirty="0">
                <a:solidFill>
                  <a:schemeClr val="tx1"/>
                </a:solidFill>
                <a:cs typeface="B Nazanin" panose="00000400000000000000" pitchFamily="2" charset="-78"/>
              </a:rPr>
              <a:t> </a:t>
            </a:r>
            <a:r>
              <a:rPr lang="fa-IR" sz="2400" dirty="0">
                <a:solidFill>
                  <a:srgbClr val="00B0F0"/>
                </a:solidFill>
                <a:cs typeface="B Nazanin" panose="00000400000000000000" pitchFamily="2" charset="-78"/>
              </a:rPr>
              <a:t>مالکیت</a:t>
            </a:r>
            <a:r>
              <a:rPr lang="fa-IR" sz="2400" dirty="0">
                <a:solidFill>
                  <a:schemeClr val="tx1"/>
                </a:solidFill>
                <a:cs typeface="B Nazanin" panose="00000400000000000000" pitchFamily="2" charset="-78"/>
              </a:rPr>
              <a:t> کمتر به رسمیت شناخته شد؟ </a:t>
            </a:r>
            <a:r>
              <a:rPr lang="fa-IR" sz="2400" dirty="0">
                <a:solidFill>
                  <a:srgbClr val="FF0000"/>
                </a:solidFill>
                <a:cs typeface="B Nazanin" panose="00000400000000000000" pitchFamily="2" charset="-78"/>
              </a:rPr>
              <a:t>چرا </a:t>
            </a:r>
            <a:r>
              <a:rPr lang="fa-IR" sz="2400" dirty="0">
                <a:solidFill>
                  <a:schemeClr val="tx1"/>
                </a:solidFill>
                <a:cs typeface="B Nazanin" panose="00000400000000000000" pitchFamily="2" charset="-78"/>
              </a:rPr>
              <a:t>قانون و نهادهای قانونی به استقلال دست نیافتند؟ </a:t>
            </a:r>
            <a:r>
              <a:rPr lang="fa-IR" sz="2400" dirty="0">
                <a:solidFill>
                  <a:srgbClr val="FF0000"/>
                </a:solidFill>
                <a:cs typeface="B Nazanin" panose="00000400000000000000" pitchFamily="2" charset="-78"/>
              </a:rPr>
              <a:t>چرا</a:t>
            </a:r>
            <a:r>
              <a:rPr lang="fa-IR" sz="2400" dirty="0">
                <a:solidFill>
                  <a:schemeClr val="tx1"/>
                </a:solidFill>
                <a:cs typeface="B Nazanin" panose="00000400000000000000" pitchFamily="2" charset="-78"/>
              </a:rPr>
              <a:t> امر قضا همواره در پرتو قدرت حکومت اسیر ماند؟ </a:t>
            </a:r>
            <a:r>
              <a:rPr lang="fa-IR" sz="2400" dirty="0">
                <a:solidFill>
                  <a:srgbClr val="FF0000"/>
                </a:solidFill>
                <a:cs typeface="B Nazanin" panose="00000400000000000000" pitchFamily="2" charset="-78"/>
              </a:rPr>
              <a:t>چرا </a:t>
            </a:r>
            <a:r>
              <a:rPr lang="fa-IR" sz="2400" dirty="0">
                <a:solidFill>
                  <a:schemeClr val="tx1"/>
                </a:solidFill>
                <a:cs typeface="B Nazanin" panose="00000400000000000000" pitchFamily="2" charset="-78"/>
              </a:rPr>
              <a:t>در ایران </a:t>
            </a:r>
            <a:r>
              <a:rPr lang="fa-IR" sz="2400" dirty="0">
                <a:solidFill>
                  <a:srgbClr val="00B0F0"/>
                </a:solidFill>
                <a:cs typeface="B Nazanin" panose="00000400000000000000" pitchFamily="2" charset="-78"/>
              </a:rPr>
              <a:t>انقلاب صنعتی </a:t>
            </a:r>
            <a:r>
              <a:rPr lang="fa-IR" sz="2400" dirty="0">
                <a:solidFill>
                  <a:schemeClr val="tx1"/>
                </a:solidFill>
                <a:cs typeface="B Nazanin" panose="00000400000000000000" pitchFamily="2" charset="-78"/>
              </a:rPr>
              <a:t>به وقوع </a:t>
            </a:r>
            <a:r>
              <a:rPr lang="fa-IR" sz="2400" dirty="0" smtClean="0">
                <a:solidFill>
                  <a:schemeClr val="tx1"/>
                </a:solidFill>
                <a:cs typeface="B Nazanin" panose="00000400000000000000" pitchFamily="2" charset="-78"/>
              </a:rPr>
              <a:t>نه پیوست</a:t>
            </a:r>
            <a:r>
              <a:rPr lang="fa-IR" sz="2400" dirty="0">
                <a:solidFill>
                  <a:schemeClr val="tx1"/>
                </a:solidFill>
                <a:cs typeface="B Nazanin" panose="00000400000000000000" pitchFamily="2" charset="-78"/>
              </a:rPr>
              <a:t>؟</a:t>
            </a:r>
            <a:endParaRPr lang="en-US" sz="2400" dirty="0">
              <a:solidFill>
                <a:schemeClr val="tx1"/>
              </a:solidFill>
              <a:cs typeface="B Nazanin" panose="00000400000000000000" pitchFamily="2" charset="-78"/>
            </a:endParaRPr>
          </a:p>
          <a:p>
            <a:pPr marL="45720" indent="0" algn="just">
              <a:buNone/>
            </a:pPr>
            <a:endParaRPr lang="en-US" sz="2400" dirty="0">
              <a:solidFill>
                <a:schemeClr val="tx1"/>
              </a:solidFill>
              <a:cs typeface="B Nazanin" panose="00000400000000000000" pitchFamily="2" charset="-78"/>
            </a:endParaRPr>
          </a:p>
        </p:txBody>
      </p:sp>
    </p:spTree>
    <p:extLst>
      <p:ext uri="{BB962C8B-B14F-4D97-AF65-F5344CB8AC3E}">
        <p14:creationId xmlns:p14="http://schemas.microsoft.com/office/powerpoint/2010/main" val="915345855"/>
      </p:ext>
    </p:extLst>
  </p:cSld>
  <p:clrMapOvr>
    <a:masterClrMapping/>
  </p:clrMapOvr>
  <p:transition spd="slow">
    <p:cov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9875520" cy="1166949"/>
          </a:xfrm>
        </p:spPr>
        <p:txBody>
          <a:bodyPr>
            <a:normAutofit fontScale="90000"/>
          </a:bodyPr>
          <a:lstStyle/>
          <a:p>
            <a:pPr algn="r" rtl="1"/>
            <a:r>
              <a:rPr lang="fa-IR" dirty="0" smtClean="0">
                <a:solidFill>
                  <a:schemeClr val="tx1"/>
                </a:solidFill>
                <a:cs typeface="B Titr" panose="00000700000000000000" pitchFamily="2" charset="-78"/>
              </a:rPr>
              <a:t/>
            </a:r>
            <a:br>
              <a:rPr lang="fa-IR" dirty="0" smtClean="0">
                <a:solidFill>
                  <a:schemeClr val="tx1"/>
                </a:solidFill>
                <a:cs typeface="B Titr" panose="00000700000000000000" pitchFamily="2" charset="-78"/>
              </a:rPr>
            </a:br>
            <a:endParaRPr lang="en-US" dirty="0">
              <a:solidFill>
                <a:schemeClr val="tx1"/>
              </a:solidFill>
              <a:cs typeface="B Titr" panose="00000700000000000000" pitchFamily="2" charset="-78"/>
            </a:endParaRPr>
          </a:p>
        </p:txBody>
      </p:sp>
      <p:sp>
        <p:nvSpPr>
          <p:cNvPr id="3" name="Content Placeholder 2"/>
          <p:cNvSpPr>
            <a:spLocks noGrp="1"/>
          </p:cNvSpPr>
          <p:nvPr>
            <p:ph idx="1"/>
          </p:nvPr>
        </p:nvSpPr>
        <p:spPr>
          <a:xfrm>
            <a:off x="849087" y="696686"/>
            <a:ext cx="10659292" cy="5704114"/>
          </a:xfrm>
        </p:spPr>
        <p:txBody>
          <a:bodyPr>
            <a:normAutofit lnSpcReduction="10000"/>
          </a:bodyPr>
          <a:lstStyle/>
          <a:p>
            <a:pPr marL="45720" indent="0" algn="just" rtl="1">
              <a:buNone/>
            </a:pPr>
            <a:r>
              <a:rPr lang="fa-IR" sz="2400" dirty="0" smtClean="0">
                <a:solidFill>
                  <a:schemeClr val="tx1"/>
                </a:solidFill>
                <a:cs typeface="B Nazanin" panose="00000400000000000000" pitchFamily="2" charset="-78"/>
              </a:rPr>
              <a:t>ایشان در فصل </a:t>
            </a:r>
            <a:r>
              <a:rPr lang="fa-IR" sz="2400" dirty="0">
                <a:solidFill>
                  <a:schemeClr val="tx1"/>
                </a:solidFill>
                <a:cs typeface="B Nazanin" panose="00000400000000000000" pitchFamily="2" charset="-78"/>
              </a:rPr>
              <a:t>اول </a:t>
            </a:r>
            <a:r>
              <a:rPr lang="fa-IR" sz="2400" dirty="0">
                <a:solidFill>
                  <a:srgbClr val="FF0000"/>
                </a:solidFill>
                <a:cs typeface="B Nazanin" panose="00000400000000000000" pitchFamily="2" charset="-78"/>
              </a:rPr>
              <a:t>ظهور مارکس </a:t>
            </a:r>
            <a:r>
              <a:rPr lang="fa-IR" sz="2400" dirty="0">
                <a:solidFill>
                  <a:schemeClr val="tx1"/>
                </a:solidFill>
                <a:cs typeface="B Nazanin" panose="00000400000000000000" pitchFamily="2" charset="-78"/>
              </a:rPr>
              <a:t>در نیمه دوم قرن نوزدهم باعث گرددی تا در ایران هم بسیاری از روشنفکران </a:t>
            </a:r>
            <a:r>
              <a:rPr lang="fa-IR" sz="2400" dirty="0" smtClean="0">
                <a:solidFill>
                  <a:schemeClr val="tx1"/>
                </a:solidFill>
                <a:cs typeface="B Nazanin" panose="00000400000000000000" pitchFamily="2" charset="-78"/>
              </a:rPr>
              <a:t>،نویسندگان ومورخین مدرن به سمت آرای او متمایل </a:t>
            </a:r>
            <a:r>
              <a:rPr lang="fa-IR" sz="2400" dirty="0" smtClean="0">
                <a:solidFill>
                  <a:srgbClr val="00B050"/>
                </a:solidFill>
                <a:cs typeface="B Nazanin" panose="00000400000000000000" pitchFamily="2" charset="-78"/>
              </a:rPr>
              <a:t>شوندونظام بورژوازی ازدید مارکس </a:t>
            </a:r>
            <a:r>
              <a:rPr lang="fa-IR" sz="2400" dirty="0" smtClean="0">
                <a:solidFill>
                  <a:schemeClr val="tx1"/>
                </a:solidFill>
                <a:cs typeface="B Nazanin" panose="00000400000000000000" pitchFamily="2" charset="-78"/>
              </a:rPr>
              <a:t>تحول یافته وتبدیل به سوسیالیسم می شود</a:t>
            </a:r>
            <a:r>
              <a:rPr lang="fa-IR" sz="2400" dirty="0" smtClean="0">
                <a:solidFill>
                  <a:srgbClr val="FF0000"/>
                </a:solidFill>
                <a:cs typeface="B Nazanin" panose="00000400000000000000" pitchFamily="2" charset="-78"/>
              </a:rPr>
              <a:t>.وجامعه ای که مارکس آن را غایت تکامل اجتماعی بشر می دانست آن را کمونیسم لقب داد</a:t>
            </a:r>
          </a:p>
          <a:p>
            <a:pPr marL="45720" indent="0" algn="just" rtl="1">
              <a:buNone/>
            </a:pPr>
            <a:r>
              <a:rPr lang="fa-IR" sz="3200" b="1" dirty="0" smtClean="0">
                <a:solidFill>
                  <a:schemeClr val="tx1"/>
                </a:solidFill>
                <a:cs typeface="B Nazanin" panose="00000400000000000000" pitchFamily="2" charset="-78"/>
              </a:rPr>
              <a:t>فصل </a:t>
            </a:r>
            <a:r>
              <a:rPr lang="fa-IR" sz="3200" b="1" dirty="0">
                <a:solidFill>
                  <a:schemeClr val="tx1"/>
                </a:solidFill>
                <a:cs typeface="B Nazanin" panose="00000400000000000000" pitchFamily="2" charset="-78"/>
              </a:rPr>
              <a:t>دوم: ایران چگونه جایی است؟</a:t>
            </a:r>
            <a:endParaRPr lang="fa-IR" sz="3200" b="1" dirty="0" smtClean="0">
              <a:solidFill>
                <a:schemeClr val="tx1"/>
              </a:solidFill>
              <a:cs typeface="B Nazanin" panose="00000400000000000000" pitchFamily="2" charset="-78"/>
            </a:endParaRPr>
          </a:p>
          <a:p>
            <a:pPr marL="45720" indent="0" algn="just" rtl="1">
              <a:buNone/>
            </a:pPr>
            <a:r>
              <a:rPr lang="fa-IR" sz="2400" dirty="0" smtClean="0">
                <a:solidFill>
                  <a:schemeClr val="tx1"/>
                </a:solidFill>
                <a:cs typeface="B Nazanin" panose="00000400000000000000" pitchFamily="2" charset="-78"/>
              </a:rPr>
              <a:t>در </a:t>
            </a:r>
            <a:r>
              <a:rPr lang="fa-IR" sz="2400" dirty="0">
                <a:solidFill>
                  <a:schemeClr val="tx1"/>
                </a:solidFill>
                <a:cs typeface="B Nazanin" panose="00000400000000000000" pitchFamily="2" charset="-78"/>
              </a:rPr>
              <a:t>این فصل نویسنده تلاش می کند </a:t>
            </a:r>
            <a:r>
              <a:rPr lang="fa-IR" sz="2400" dirty="0">
                <a:solidFill>
                  <a:srgbClr val="FF0000"/>
                </a:solidFill>
                <a:cs typeface="B Nazanin" panose="00000400000000000000" pitchFamily="2" charset="-78"/>
              </a:rPr>
              <a:t>اطلاعات نسبتا جامعی در مورد وضعیت اقلیم و شرایط تاریخی جغرافیایی </a:t>
            </a:r>
            <a:r>
              <a:rPr lang="fa-IR" sz="2400" dirty="0">
                <a:solidFill>
                  <a:schemeClr val="tx1"/>
                </a:solidFill>
                <a:cs typeface="B Nazanin" panose="00000400000000000000" pitchFamily="2" charset="-78"/>
              </a:rPr>
              <a:t>ایران را به مخاطب ارائه کند و </a:t>
            </a:r>
            <a:r>
              <a:rPr lang="fa-IR" sz="2400" dirty="0">
                <a:solidFill>
                  <a:srgbClr val="FF0000"/>
                </a:solidFill>
                <a:cs typeface="B Nazanin" panose="00000400000000000000" pitchFamily="2" charset="-78"/>
              </a:rPr>
              <a:t>عمیقا معتقد </a:t>
            </a:r>
            <a:r>
              <a:rPr lang="fa-IR" sz="2400" dirty="0">
                <a:solidFill>
                  <a:schemeClr val="tx1"/>
                </a:solidFill>
                <a:cs typeface="B Nazanin" panose="00000400000000000000" pitchFamily="2" charset="-78"/>
              </a:rPr>
              <a:t>است که با توجه به </a:t>
            </a:r>
            <a:r>
              <a:rPr lang="fa-IR" sz="2400" dirty="0">
                <a:solidFill>
                  <a:srgbClr val="00B0F0"/>
                </a:solidFill>
                <a:cs typeface="B Nazanin" panose="00000400000000000000" pitchFamily="2" charset="-78"/>
              </a:rPr>
              <a:t>وضعیت آب و هوا، </a:t>
            </a:r>
            <a:r>
              <a:rPr lang="fa-IR" sz="2400" dirty="0">
                <a:solidFill>
                  <a:schemeClr val="tx1"/>
                </a:solidFill>
                <a:cs typeface="B Nazanin" panose="00000400000000000000" pitchFamily="2" charset="-78"/>
              </a:rPr>
              <a:t>در طول تاریخ اصولا </a:t>
            </a:r>
            <a:r>
              <a:rPr lang="fa-IR" sz="2400" dirty="0">
                <a:solidFill>
                  <a:srgbClr val="FF0000"/>
                </a:solidFill>
                <a:cs typeface="B Nazanin" panose="00000400000000000000" pitchFamily="2" charset="-78"/>
              </a:rPr>
              <a:t>هیچگاه</a:t>
            </a:r>
            <a:r>
              <a:rPr lang="fa-IR" sz="2400" dirty="0">
                <a:solidFill>
                  <a:schemeClr val="tx1"/>
                </a:solidFill>
                <a:cs typeface="B Nazanin" panose="00000400000000000000" pitchFamily="2" charset="-78"/>
              </a:rPr>
              <a:t> ایران کشوری مناسب </a:t>
            </a:r>
            <a:r>
              <a:rPr lang="fa-IR" sz="2400" dirty="0">
                <a:solidFill>
                  <a:srgbClr val="FF0000"/>
                </a:solidFill>
                <a:cs typeface="B Nazanin" panose="00000400000000000000" pitchFamily="2" charset="-78"/>
              </a:rPr>
              <a:t>کشاورزی</a:t>
            </a:r>
            <a:r>
              <a:rPr lang="fa-IR" sz="2400" dirty="0">
                <a:solidFill>
                  <a:schemeClr val="tx1"/>
                </a:solidFill>
                <a:cs typeface="B Nazanin" panose="00000400000000000000" pitchFamily="2" charset="-78"/>
              </a:rPr>
              <a:t> نبوده است. </a:t>
            </a:r>
            <a:r>
              <a:rPr lang="fa-IR" sz="2400" dirty="0">
                <a:solidFill>
                  <a:srgbClr val="FF0000"/>
                </a:solidFill>
                <a:cs typeface="B Nazanin" panose="00000400000000000000" pitchFamily="2" charset="-78"/>
              </a:rPr>
              <a:t>شرایط اقلیمی</a:t>
            </a:r>
            <a:r>
              <a:rPr lang="fa-IR" sz="2400" dirty="0">
                <a:solidFill>
                  <a:schemeClr val="tx1"/>
                </a:solidFill>
                <a:cs typeface="B Nazanin" panose="00000400000000000000" pitchFamily="2" charset="-78"/>
              </a:rPr>
              <a:t> فلات ایران با نوع ساختار سیاسی، اجتماعی و اقتصادی اش تا حدود زیادی </a:t>
            </a:r>
            <a:r>
              <a:rPr lang="fa-IR" sz="2400" dirty="0">
                <a:solidFill>
                  <a:srgbClr val="FF0000"/>
                </a:solidFill>
                <a:cs typeface="B Nazanin" panose="00000400000000000000" pitchFamily="2" charset="-78"/>
              </a:rPr>
              <a:t>ارتباط</a:t>
            </a:r>
            <a:r>
              <a:rPr lang="fa-IR" sz="2400" dirty="0">
                <a:solidFill>
                  <a:schemeClr val="tx1"/>
                </a:solidFill>
                <a:cs typeface="B Nazanin" panose="00000400000000000000" pitchFamily="2" charset="-78"/>
              </a:rPr>
              <a:t> مستقیم دارد. </a:t>
            </a:r>
            <a:r>
              <a:rPr lang="fa-IR" sz="2400" dirty="0">
                <a:solidFill>
                  <a:srgbClr val="00B0F0"/>
                </a:solidFill>
                <a:cs typeface="B Nazanin" panose="00000400000000000000" pitchFamily="2" charset="-78"/>
              </a:rPr>
              <a:t>کمبود آب </a:t>
            </a:r>
            <a:r>
              <a:rPr lang="fa-IR" sz="2400" dirty="0">
                <a:solidFill>
                  <a:srgbClr val="FF0000"/>
                </a:solidFill>
                <a:cs typeface="B Nazanin" panose="00000400000000000000" pitchFamily="2" charset="-78"/>
              </a:rPr>
              <a:t>بنیادی ترین ویژگی شرایط محیطی ایران</a:t>
            </a:r>
            <a:r>
              <a:rPr lang="fa-IR" sz="2400" dirty="0">
                <a:solidFill>
                  <a:schemeClr val="tx1"/>
                </a:solidFill>
                <a:cs typeface="B Nazanin" panose="00000400000000000000" pitchFamily="2" charset="-78"/>
              </a:rPr>
              <a:t> می </a:t>
            </a:r>
            <a:r>
              <a:rPr lang="fa-IR" sz="2400" dirty="0" smtClean="0">
                <a:solidFill>
                  <a:schemeClr val="tx1"/>
                </a:solidFill>
                <a:cs typeface="B Nazanin" panose="00000400000000000000" pitchFamily="2" charset="-78"/>
              </a:rPr>
              <a:t>باشد.متوسط ریزش باران بین 25تا 30سانتی متر درسال که کمتر از 1/3میانگین دنیا است.</a:t>
            </a:r>
            <a:endParaRPr lang="en-US" sz="2400" dirty="0">
              <a:solidFill>
                <a:schemeClr val="tx1"/>
              </a:solidFill>
              <a:cs typeface="B Nazanin" panose="00000400000000000000" pitchFamily="2" charset="-78"/>
            </a:endParaRPr>
          </a:p>
          <a:p>
            <a:pPr marL="45720" indent="0" algn="just" rtl="1">
              <a:buNone/>
            </a:pPr>
            <a:r>
              <a:rPr lang="fa-IR" sz="2400" dirty="0">
                <a:solidFill>
                  <a:schemeClr val="tx1"/>
                </a:solidFill>
                <a:cs typeface="B Nazanin" panose="00000400000000000000" pitchFamily="2" charset="-78"/>
              </a:rPr>
              <a:t>پس از ارائه این موارد زیبا کلام اشاره می کند: «از میان </a:t>
            </a:r>
            <a:r>
              <a:rPr lang="fa-IR" sz="2400" dirty="0">
                <a:solidFill>
                  <a:srgbClr val="FF0000"/>
                </a:solidFill>
                <a:cs typeface="B Nazanin" panose="00000400000000000000" pitchFamily="2" charset="-78"/>
              </a:rPr>
              <a:t>جملگی ویژگی هایی </a:t>
            </a:r>
            <a:r>
              <a:rPr lang="fa-IR" sz="2400" dirty="0">
                <a:solidFill>
                  <a:schemeClr val="tx1"/>
                </a:solidFill>
                <a:cs typeface="B Nazanin" panose="00000400000000000000" pitchFamily="2" charset="-78"/>
              </a:rPr>
              <a:t>که از دل شرایط اقلیمی ایران برخاستند </a:t>
            </a:r>
            <a:r>
              <a:rPr lang="fa-IR" sz="2400" dirty="0">
                <a:solidFill>
                  <a:srgbClr val="FF0000"/>
                </a:solidFill>
                <a:cs typeface="B Nazanin" panose="00000400000000000000" pitchFamily="2" charset="-78"/>
              </a:rPr>
              <a:t>سه عامل </a:t>
            </a:r>
            <a:r>
              <a:rPr lang="fa-IR" sz="2400" dirty="0">
                <a:solidFill>
                  <a:schemeClr val="tx1"/>
                </a:solidFill>
                <a:cs typeface="B Nazanin" panose="00000400000000000000" pitchFamily="2" charset="-78"/>
              </a:rPr>
              <a:t>به نظر می رسد بیش از همه در چگونگی شکل گیری </a:t>
            </a:r>
            <a:r>
              <a:rPr lang="fa-IR" sz="2400" dirty="0">
                <a:solidFill>
                  <a:srgbClr val="00B0F0"/>
                </a:solidFill>
                <a:cs typeface="B Nazanin" panose="00000400000000000000" pitchFamily="2" charset="-78"/>
              </a:rPr>
              <a:t>تمدن ایران </a:t>
            </a:r>
            <a:r>
              <a:rPr lang="fa-IR" sz="2400" dirty="0">
                <a:solidFill>
                  <a:schemeClr val="tx1"/>
                </a:solidFill>
                <a:cs typeface="B Nazanin" panose="00000400000000000000" pitchFamily="2" charset="-78"/>
              </a:rPr>
              <a:t>نقش داشتند. این </a:t>
            </a:r>
            <a:r>
              <a:rPr lang="fa-IR" sz="2400" dirty="0">
                <a:solidFill>
                  <a:srgbClr val="FF0000"/>
                </a:solidFill>
                <a:cs typeface="B Nazanin" panose="00000400000000000000" pitchFamily="2" charset="-78"/>
              </a:rPr>
              <a:t>سه عنصر </a:t>
            </a:r>
            <a:r>
              <a:rPr lang="fa-IR" sz="2400" dirty="0">
                <a:solidFill>
                  <a:schemeClr val="tx1"/>
                </a:solidFill>
                <a:cs typeface="B Nazanin" panose="00000400000000000000" pitchFamily="2" charset="-78"/>
              </a:rPr>
              <a:t>عبارتند از : “</a:t>
            </a:r>
            <a:r>
              <a:rPr lang="fa-IR" sz="2400" dirty="0">
                <a:solidFill>
                  <a:srgbClr val="FF0000"/>
                </a:solidFill>
                <a:cs typeface="B Nazanin" panose="00000400000000000000" pitchFamily="2" charset="-78"/>
              </a:rPr>
              <a:t>پراکندگی اجتماعات در </a:t>
            </a:r>
            <a:r>
              <a:rPr lang="fa-IR" sz="2400" dirty="0" smtClean="0">
                <a:solidFill>
                  <a:srgbClr val="FF0000"/>
                </a:solidFill>
                <a:cs typeface="B Nazanin" panose="00000400000000000000" pitchFamily="2" charset="-78"/>
              </a:rPr>
              <a:t>ایران</a:t>
            </a:r>
            <a:r>
              <a:rPr lang="fa-IR" sz="2400" dirty="0" smtClean="0">
                <a:solidFill>
                  <a:schemeClr val="tx1"/>
                </a:solidFill>
                <a:cs typeface="B Nazanin" panose="00000400000000000000" pitchFamily="2" charset="-78"/>
              </a:rPr>
              <a:t>”، “</a:t>
            </a:r>
            <a:r>
              <a:rPr lang="fa-IR" sz="2400" dirty="0">
                <a:solidFill>
                  <a:srgbClr val="FF0000"/>
                </a:solidFill>
                <a:cs typeface="B Nazanin" panose="00000400000000000000" pitchFamily="2" charset="-78"/>
              </a:rPr>
              <a:t>پیدایش نظام ایلی و چادرنشینی</a:t>
            </a:r>
            <a:r>
              <a:rPr lang="fa-IR" sz="2400" dirty="0">
                <a:solidFill>
                  <a:schemeClr val="tx1"/>
                </a:solidFill>
                <a:cs typeface="B Nazanin" panose="00000400000000000000" pitchFamily="2" charset="-78"/>
              </a:rPr>
              <a:t>” و بالاخره “</a:t>
            </a:r>
            <a:r>
              <a:rPr lang="fa-IR" sz="2400" dirty="0">
                <a:solidFill>
                  <a:srgbClr val="FF0000"/>
                </a:solidFill>
                <a:cs typeface="B Nazanin" panose="00000400000000000000" pitchFamily="2" charset="-78"/>
              </a:rPr>
              <a:t>تمرکز قدرت در دست حکومت”.»</a:t>
            </a:r>
            <a:endParaRPr lang="en-US" sz="2400" dirty="0">
              <a:solidFill>
                <a:srgbClr val="FF0000"/>
              </a:solidFill>
              <a:cs typeface="B Nazanin" panose="00000400000000000000" pitchFamily="2" charset="-78"/>
            </a:endParaRPr>
          </a:p>
          <a:p>
            <a:pPr marL="45720" indent="0" algn="just" rtl="1">
              <a:buNone/>
            </a:pPr>
            <a:r>
              <a:rPr lang="fa-IR" sz="2400" dirty="0">
                <a:solidFill>
                  <a:schemeClr val="tx1"/>
                </a:solidFill>
                <a:cs typeface="B Nazanin" panose="00000400000000000000" pitchFamily="2" charset="-78"/>
              </a:rPr>
              <a:t>در ادامه این فصل نویسنده هر یک از این سه مورد مهم را مورد بررسی قرار می دهد و در مورد چرایی پیدایش این سه عنصر به بحث می پردازد.</a:t>
            </a:r>
            <a:endParaRPr lang="en-US" sz="2400" dirty="0">
              <a:solidFill>
                <a:schemeClr val="tx1"/>
              </a:solidFill>
              <a:cs typeface="B Nazanin" panose="00000400000000000000" pitchFamily="2" charset="-78"/>
            </a:endParaRPr>
          </a:p>
          <a:p>
            <a:pPr marL="45720" indent="0" algn="just">
              <a:buNone/>
            </a:pPr>
            <a:endParaRPr lang="en-US" sz="2400" dirty="0">
              <a:solidFill>
                <a:schemeClr val="tx1"/>
              </a:solidFill>
              <a:cs typeface="B Nazanin" panose="00000400000000000000" pitchFamily="2" charset="-78"/>
            </a:endParaRPr>
          </a:p>
        </p:txBody>
      </p:sp>
    </p:spTree>
    <p:extLst>
      <p:ext uri="{BB962C8B-B14F-4D97-AF65-F5344CB8AC3E}">
        <p14:creationId xmlns:p14="http://schemas.microsoft.com/office/powerpoint/2010/main" val="379266064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9834" y="796834"/>
            <a:ext cx="9875520" cy="1356360"/>
          </a:xfrm>
        </p:spPr>
        <p:txBody>
          <a:bodyPr/>
          <a:lstStyle/>
          <a:p>
            <a:pPr algn="r" rtl="1"/>
            <a:r>
              <a:rPr lang="fa-IR" dirty="0" smtClean="0">
                <a:solidFill>
                  <a:schemeClr val="tx1"/>
                </a:solidFill>
                <a:cs typeface="B Davat" panose="00000400000000000000" pitchFamily="2" charset="-78"/>
              </a:rPr>
              <a:t>ایران در زمان ساسانیان</a:t>
            </a:r>
            <a:endParaRPr lang="en-US" dirty="0">
              <a:solidFill>
                <a:schemeClr val="tx1"/>
              </a:solidFill>
              <a:cs typeface="B Davat" panose="00000400000000000000" pitchFamily="2" charset="-78"/>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70071" y="685800"/>
            <a:ext cx="6871700" cy="5414554"/>
          </a:xfrm>
        </p:spPr>
      </p:pic>
    </p:spTree>
    <p:extLst>
      <p:ext uri="{BB962C8B-B14F-4D97-AF65-F5344CB8AC3E}">
        <p14:creationId xmlns:p14="http://schemas.microsoft.com/office/powerpoint/2010/main" val="405549649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888274"/>
            <a:ext cx="9872871" cy="5207726"/>
          </a:xfrm>
        </p:spPr>
        <p:txBody>
          <a:bodyPr>
            <a:normAutofit fontScale="92500" lnSpcReduction="20000"/>
          </a:bodyPr>
          <a:lstStyle/>
          <a:p>
            <a:pPr marL="45720" indent="0" algn="just" rtl="1">
              <a:lnSpc>
                <a:spcPct val="150000"/>
              </a:lnSpc>
              <a:buNone/>
            </a:pPr>
            <a:r>
              <a:rPr lang="fa-IR" sz="2400" dirty="0">
                <a:solidFill>
                  <a:srgbClr val="00B0F0"/>
                </a:solidFill>
                <a:cs typeface="B Nazanin" panose="00000400000000000000" pitchFamily="2" charset="-78"/>
              </a:rPr>
              <a:t>در یک کلام</a:t>
            </a:r>
            <a:r>
              <a:rPr lang="fa-IR" sz="2400" dirty="0">
                <a:solidFill>
                  <a:schemeClr val="tx1"/>
                </a:solidFill>
                <a:cs typeface="B Nazanin" panose="00000400000000000000" pitchFamily="2" charset="-78"/>
              </a:rPr>
              <a:t>، شرایط اقلیمی ایران </a:t>
            </a:r>
            <a:r>
              <a:rPr lang="fa-IR" sz="2400" dirty="0">
                <a:solidFill>
                  <a:srgbClr val="00B0F0"/>
                </a:solidFill>
                <a:cs typeface="B Nazanin" panose="00000400000000000000" pitchFamily="2" charset="-78"/>
              </a:rPr>
              <a:t>پراکندگی اجتماعات </a:t>
            </a:r>
            <a:r>
              <a:rPr lang="fa-IR" sz="2400" dirty="0">
                <a:solidFill>
                  <a:schemeClr val="tx1"/>
                </a:solidFill>
                <a:cs typeface="B Nazanin" panose="00000400000000000000" pitchFamily="2" charset="-78"/>
              </a:rPr>
              <a:t>اسکان یافته را </a:t>
            </a:r>
            <a:r>
              <a:rPr lang="fa-IR" sz="2400" dirty="0">
                <a:solidFill>
                  <a:srgbClr val="00B0F0"/>
                </a:solidFill>
                <a:cs typeface="B Nazanin" panose="00000400000000000000" pitchFamily="2" charset="-78"/>
              </a:rPr>
              <a:t>سبب ساز شد</a:t>
            </a:r>
            <a:r>
              <a:rPr lang="fa-IR" sz="2400" dirty="0">
                <a:solidFill>
                  <a:schemeClr val="tx1"/>
                </a:solidFill>
                <a:cs typeface="B Nazanin" panose="00000400000000000000" pitchFamily="2" charset="-78"/>
              </a:rPr>
              <a:t>.  در بخش بعد به </a:t>
            </a:r>
            <a:r>
              <a:rPr lang="fa-IR" sz="2400" dirty="0">
                <a:solidFill>
                  <a:srgbClr val="FF0000"/>
                </a:solidFill>
                <a:cs typeface="B Nazanin" panose="00000400000000000000" pitchFamily="2" charset="-78"/>
              </a:rPr>
              <a:t>دومین عنصر </a:t>
            </a:r>
            <a:r>
              <a:rPr lang="fa-IR" sz="2400" dirty="0">
                <a:solidFill>
                  <a:schemeClr val="tx1"/>
                </a:solidFill>
                <a:cs typeface="B Nazanin" panose="00000400000000000000" pitchFamily="2" charset="-78"/>
              </a:rPr>
              <a:t>مهم، یعنی </a:t>
            </a:r>
            <a:r>
              <a:rPr lang="fa-IR" sz="2400" dirty="0">
                <a:solidFill>
                  <a:srgbClr val="FF0000"/>
                </a:solidFill>
                <a:cs typeface="B Nazanin" panose="00000400000000000000" pitchFamily="2" charset="-78"/>
              </a:rPr>
              <a:t>پیدایش نظام ایلی و چادرنشینی</a:t>
            </a:r>
            <a:r>
              <a:rPr lang="fa-IR" sz="2400" dirty="0">
                <a:solidFill>
                  <a:schemeClr val="tx1"/>
                </a:solidFill>
                <a:cs typeface="B Nazanin" panose="00000400000000000000" pitchFamily="2" charset="-78"/>
              </a:rPr>
              <a:t>، پرداخته می شود و با استفاده از شواهد تاریخی بیان می شود که </a:t>
            </a:r>
            <a:r>
              <a:rPr lang="fa-IR" sz="2400" dirty="0">
                <a:solidFill>
                  <a:srgbClr val="FF0000"/>
                </a:solidFill>
                <a:cs typeface="B Nazanin" panose="00000400000000000000" pitchFamily="2" charset="-78"/>
              </a:rPr>
              <a:t>تقریبا همه سلسله های حکومتی ایران برآمده از ایلات و صحرانشینان </a:t>
            </a:r>
            <a:r>
              <a:rPr lang="fa-IR" sz="2400" dirty="0">
                <a:solidFill>
                  <a:schemeClr val="tx1"/>
                </a:solidFill>
                <a:cs typeface="B Nazanin" panose="00000400000000000000" pitchFamily="2" charset="-78"/>
              </a:rPr>
              <a:t>بوده است. این عامل -</a:t>
            </a:r>
            <a:r>
              <a:rPr lang="fa-IR" sz="2400" dirty="0">
                <a:solidFill>
                  <a:srgbClr val="00B0F0"/>
                </a:solidFill>
                <a:cs typeface="B Nazanin" panose="00000400000000000000" pitchFamily="2" charset="-78"/>
              </a:rPr>
              <a:t>پدیده ملوک الطوایفی- </a:t>
            </a:r>
            <a:r>
              <a:rPr lang="fa-IR" sz="2400" dirty="0">
                <a:solidFill>
                  <a:srgbClr val="92D050"/>
                </a:solidFill>
                <a:cs typeface="B Nazanin" panose="00000400000000000000" pitchFamily="2" charset="-78"/>
              </a:rPr>
              <a:t>نه تنها باعث </a:t>
            </a:r>
            <a:r>
              <a:rPr lang="fa-IR" sz="2400" dirty="0">
                <a:solidFill>
                  <a:srgbClr val="0070C0"/>
                </a:solidFill>
                <a:cs typeface="B Nazanin" panose="00000400000000000000" pitchFamily="2" charset="-78"/>
              </a:rPr>
              <a:t>بی ثباتی اجتماعی </a:t>
            </a:r>
            <a:r>
              <a:rPr lang="fa-IR" sz="2400" dirty="0">
                <a:solidFill>
                  <a:srgbClr val="92D050"/>
                </a:solidFill>
                <a:cs typeface="B Nazanin" panose="00000400000000000000" pitchFamily="2" charset="-78"/>
              </a:rPr>
              <a:t>شده بلکه باعث عدم شکل گیری نهادهای پراهمیت اقتصادی، اجتماعی و سیاسی در ایران شده و منجر به عدم رشد سیاسی و اجتماعی و اقتصادی گردیده است. </a:t>
            </a:r>
            <a:r>
              <a:rPr lang="fa-IR" sz="2400" dirty="0">
                <a:solidFill>
                  <a:schemeClr val="tx1"/>
                </a:solidFill>
                <a:cs typeface="B Nazanin" panose="00000400000000000000" pitchFamily="2" charset="-78"/>
              </a:rPr>
              <a:t>در بخش بعدی این فصل </a:t>
            </a:r>
            <a:r>
              <a:rPr lang="fa-IR" sz="2400" dirty="0">
                <a:solidFill>
                  <a:srgbClr val="FF0000"/>
                </a:solidFill>
                <a:cs typeface="B Nazanin" panose="00000400000000000000" pitchFamily="2" charset="-78"/>
              </a:rPr>
              <a:t>عامل سوم </a:t>
            </a:r>
            <a:r>
              <a:rPr lang="fa-IR" sz="2400" dirty="0">
                <a:solidFill>
                  <a:schemeClr val="tx1"/>
                </a:solidFill>
                <a:cs typeface="B Nazanin" panose="00000400000000000000" pitchFamily="2" charset="-78"/>
              </a:rPr>
              <a:t>یعنی “</a:t>
            </a:r>
            <a:r>
              <a:rPr lang="fa-IR" sz="2400" dirty="0">
                <a:solidFill>
                  <a:srgbClr val="FF0000"/>
                </a:solidFill>
                <a:cs typeface="B Nazanin" panose="00000400000000000000" pitchFamily="2" charset="-78"/>
              </a:rPr>
              <a:t>تمرکز قدرت در دست حکومت” </a:t>
            </a:r>
            <a:r>
              <a:rPr lang="fa-IR" sz="2400" dirty="0">
                <a:solidFill>
                  <a:schemeClr val="tx1"/>
                </a:solidFill>
                <a:cs typeface="B Nazanin" panose="00000400000000000000" pitchFamily="2" charset="-78"/>
              </a:rPr>
              <a:t>مورد بحث قرار می گیرد و </a:t>
            </a:r>
            <a:r>
              <a:rPr lang="fa-IR" sz="2400" dirty="0">
                <a:solidFill>
                  <a:srgbClr val="FF0000"/>
                </a:solidFill>
                <a:cs typeface="B Nazanin" panose="00000400000000000000" pitchFamily="2" charset="-78"/>
              </a:rPr>
              <a:t>این اعتقاد وجود </a:t>
            </a:r>
            <a:r>
              <a:rPr lang="fa-IR" sz="2400" dirty="0">
                <a:solidFill>
                  <a:schemeClr val="tx1"/>
                </a:solidFill>
                <a:cs typeface="B Nazanin" panose="00000400000000000000" pitchFamily="2" charset="-78"/>
              </a:rPr>
              <a:t>دارد که اساسا ریشه پیدایش حکومت در شرق متفاوت با غرب بوده است و به </a:t>
            </a:r>
            <a:r>
              <a:rPr lang="fa-IR" sz="2400" dirty="0">
                <a:solidFill>
                  <a:srgbClr val="FF0000"/>
                </a:solidFill>
                <a:cs typeface="B Nazanin" panose="00000400000000000000" pitchFamily="2" charset="-78"/>
              </a:rPr>
              <a:t>دلیل کمبود منابع در شرق </a:t>
            </a:r>
            <a:r>
              <a:rPr lang="fa-IR" sz="2400" dirty="0">
                <a:solidFill>
                  <a:schemeClr val="tx1"/>
                </a:solidFill>
                <a:cs typeface="B Nazanin" panose="00000400000000000000" pitchFamily="2" charset="-78"/>
              </a:rPr>
              <a:t>و </a:t>
            </a:r>
            <a:r>
              <a:rPr lang="fa-IR" sz="2400" dirty="0">
                <a:solidFill>
                  <a:srgbClr val="92D050"/>
                </a:solidFill>
                <a:cs typeface="B Nazanin" panose="00000400000000000000" pitchFamily="2" charset="-78"/>
              </a:rPr>
              <a:t>احتیاج به مدیریت </a:t>
            </a:r>
            <a:r>
              <a:rPr lang="fa-IR" sz="2400" dirty="0">
                <a:solidFill>
                  <a:schemeClr val="tx1"/>
                </a:solidFill>
                <a:cs typeface="B Nazanin" panose="00000400000000000000" pitchFamily="2" charset="-78"/>
              </a:rPr>
              <a:t>آن از سوی حکومت رفته رفته قدرت حکومت به نسبت </a:t>
            </a:r>
            <a:r>
              <a:rPr lang="fa-IR" sz="2400" dirty="0">
                <a:solidFill>
                  <a:srgbClr val="92D050"/>
                </a:solidFill>
                <a:cs typeface="B Nazanin" panose="00000400000000000000" pitchFamily="2" charset="-78"/>
              </a:rPr>
              <a:t>غرب بیشتر </a:t>
            </a:r>
            <a:r>
              <a:rPr lang="fa-IR" sz="2400" dirty="0">
                <a:solidFill>
                  <a:schemeClr val="tx1"/>
                </a:solidFill>
                <a:cs typeface="B Nazanin" panose="00000400000000000000" pitchFamily="2" charset="-78"/>
              </a:rPr>
              <a:t>شده است. اما زیبا کلام به </a:t>
            </a:r>
            <a:r>
              <a:rPr lang="fa-IR" sz="2400" dirty="0">
                <a:solidFill>
                  <a:srgbClr val="92D050"/>
                </a:solidFill>
                <a:cs typeface="B Nazanin" panose="00000400000000000000" pitchFamily="2" charset="-78"/>
              </a:rPr>
              <a:t>عامل دیگری </a:t>
            </a:r>
            <a:r>
              <a:rPr lang="fa-IR" sz="2400" dirty="0">
                <a:solidFill>
                  <a:schemeClr val="tx1"/>
                </a:solidFill>
                <a:cs typeface="B Nazanin" panose="00000400000000000000" pitchFamily="2" charset="-78"/>
              </a:rPr>
              <a:t>نیز اشاره می کند که باعث افزایش قدرت و تسلط حکومت به صورت تاریخی در ایران شده است و </a:t>
            </a:r>
            <a:r>
              <a:rPr lang="fa-IR" sz="2400" dirty="0">
                <a:solidFill>
                  <a:srgbClr val="92D050"/>
                </a:solidFill>
                <a:cs typeface="B Nazanin" panose="00000400000000000000" pitchFamily="2" charset="-78"/>
              </a:rPr>
              <a:t>آن عامل “الهیت و قداست حکومت در ایران”</a:t>
            </a:r>
            <a:r>
              <a:rPr lang="fa-IR" sz="2400" dirty="0">
                <a:solidFill>
                  <a:schemeClr val="tx1"/>
                </a:solidFill>
                <a:cs typeface="B Nazanin" panose="00000400000000000000" pitchFamily="2" charset="-78"/>
              </a:rPr>
              <a:t> است </a:t>
            </a:r>
            <a:r>
              <a:rPr lang="fa-IR" sz="2400" dirty="0">
                <a:solidFill>
                  <a:srgbClr val="FF0000"/>
                </a:solidFill>
                <a:cs typeface="B Nazanin" panose="00000400000000000000" pitchFamily="2" charset="-78"/>
              </a:rPr>
              <a:t>که تقریبا از دوران هخامنیشان به نحوهای مختلف وجود داشته و با ظهور اسلام </a:t>
            </a:r>
            <a:r>
              <a:rPr lang="fa-IR" sz="2400" dirty="0" smtClean="0">
                <a:solidFill>
                  <a:srgbClr val="FF0000"/>
                </a:solidFill>
                <a:cs typeface="B Nazanin" panose="00000400000000000000" pitchFamily="2" charset="-78"/>
              </a:rPr>
              <a:t>به شکلهای مختلف در دوره های مختلف از عباسیان تا قبایل بیانگرد و صفویان این مسئله حتی </a:t>
            </a:r>
            <a:r>
              <a:rPr lang="fa-IR" sz="2400" dirty="0">
                <a:solidFill>
                  <a:srgbClr val="FF0000"/>
                </a:solidFill>
                <a:cs typeface="B Nazanin" panose="00000400000000000000" pitchFamily="2" charset="-78"/>
              </a:rPr>
              <a:t>تشدید شده است.</a:t>
            </a:r>
            <a:endParaRPr lang="en-US" sz="2400" dirty="0">
              <a:solidFill>
                <a:srgbClr val="FF0000"/>
              </a:solidFill>
              <a:cs typeface="B Nazanin" panose="00000400000000000000" pitchFamily="2" charset="-78"/>
            </a:endParaRPr>
          </a:p>
          <a:p>
            <a:pPr marL="45720" indent="0" algn="just">
              <a:lnSpc>
                <a:spcPct val="150000"/>
              </a:lnSpc>
              <a:buNone/>
            </a:pPr>
            <a:endParaRPr lang="en-US" sz="2400" dirty="0">
              <a:solidFill>
                <a:schemeClr val="tx1"/>
              </a:solidFill>
              <a:cs typeface="B Nazanin" panose="00000400000000000000" pitchFamily="2" charset="-78"/>
            </a:endParaRPr>
          </a:p>
        </p:txBody>
      </p:sp>
    </p:spTree>
    <p:extLst>
      <p:ext uri="{BB962C8B-B14F-4D97-AF65-F5344CB8AC3E}">
        <p14:creationId xmlns:p14="http://schemas.microsoft.com/office/powerpoint/2010/main" val="32587520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solidFill>
                  <a:schemeClr val="tx1"/>
                </a:solidFill>
                <a:cs typeface="B Davat" panose="00000400000000000000" pitchFamily="2" charset="-78"/>
              </a:rPr>
              <a:t>نقشه اقلیمی ایران</a:t>
            </a:r>
            <a:endParaRPr lang="en-US" dirty="0">
              <a:solidFill>
                <a:schemeClr val="tx1"/>
              </a:solidFill>
              <a:cs typeface="B Davat" panose="00000400000000000000" pitchFamily="2" charset="-78"/>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32858" y="452012"/>
            <a:ext cx="5316582" cy="5879119"/>
          </a:xfrm>
          <a:prstGeom prst="rect">
            <a:avLst/>
          </a:prstGeom>
          <a:ln>
            <a:noFill/>
          </a:ln>
          <a:effectLst>
            <a:softEdge rad="112500"/>
          </a:effectLst>
        </p:spPr>
      </p:pic>
    </p:spTree>
    <p:extLst>
      <p:ext uri="{BB962C8B-B14F-4D97-AF65-F5344CB8AC3E}">
        <p14:creationId xmlns:p14="http://schemas.microsoft.com/office/powerpoint/2010/main" val="84515164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2999" y="609600"/>
            <a:ext cx="10456817" cy="1356360"/>
          </a:xfrm>
        </p:spPr>
        <p:txBody>
          <a:bodyPr>
            <a:noAutofit/>
          </a:bodyPr>
          <a:lstStyle/>
          <a:p>
            <a:pPr algn="r" rtl="1"/>
            <a:r>
              <a:rPr lang="fa-IR" sz="2800" b="1" dirty="0">
                <a:solidFill>
                  <a:schemeClr val="tx1"/>
                </a:solidFill>
                <a:cs typeface="B Titr" panose="00000700000000000000" pitchFamily="2" charset="-78"/>
              </a:rPr>
              <a:t>فصل سوم : از صعود تا نزول (۱۰۰۰ تا ۱۸۰۰ میلادی)</a:t>
            </a:r>
            <a:r>
              <a:rPr lang="fa-IR" sz="2800" dirty="0">
                <a:solidFill>
                  <a:schemeClr val="tx1"/>
                </a:solidFill>
                <a:cs typeface="B Titr" panose="00000700000000000000" pitchFamily="2" charset="-78"/>
              </a:rPr>
              <a:t> </a:t>
            </a:r>
            <a:r>
              <a:rPr lang="fa-IR" sz="2800" b="1" dirty="0">
                <a:solidFill>
                  <a:schemeClr val="tx1"/>
                </a:solidFill>
                <a:cs typeface="B Titr" panose="00000700000000000000" pitchFamily="2" charset="-78"/>
              </a:rPr>
              <a:t>(400-1200 هجری)</a:t>
            </a:r>
            <a:r>
              <a:rPr lang="en-US" sz="2800" dirty="0">
                <a:solidFill>
                  <a:schemeClr val="tx1"/>
                </a:solidFill>
                <a:cs typeface="B Titr" panose="00000700000000000000" pitchFamily="2" charset="-78"/>
              </a:rPr>
              <a:t/>
            </a:r>
            <a:br>
              <a:rPr lang="en-US" sz="2800" dirty="0">
                <a:solidFill>
                  <a:schemeClr val="tx1"/>
                </a:solidFill>
                <a:cs typeface="B Titr" panose="00000700000000000000" pitchFamily="2" charset="-78"/>
              </a:rPr>
            </a:br>
            <a:endParaRPr lang="en-US" sz="2800" dirty="0">
              <a:solidFill>
                <a:schemeClr val="tx1"/>
              </a:solidFill>
              <a:cs typeface="B Titr" panose="00000700000000000000" pitchFamily="2" charset="-78"/>
            </a:endParaRPr>
          </a:p>
        </p:txBody>
      </p:sp>
      <p:sp>
        <p:nvSpPr>
          <p:cNvPr id="3" name="Content Placeholder 2"/>
          <p:cNvSpPr>
            <a:spLocks noGrp="1"/>
          </p:cNvSpPr>
          <p:nvPr>
            <p:ph idx="1"/>
          </p:nvPr>
        </p:nvSpPr>
        <p:spPr>
          <a:xfrm>
            <a:off x="561703" y="1672046"/>
            <a:ext cx="11038113" cy="4572000"/>
          </a:xfrm>
        </p:spPr>
        <p:txBody>
          <a:bodyPr>
            <a:noAutofit/>
          </a:bodyPr>
          <a:lstStyle/>
          <a:p>
            <a:pPr marL="45720" indent="0" algn="just" rtl="1">
              <a:buNone/>
            </a:pPr>
            <a:r>
              <a:rPr lang="fa-IR" sz="2400" dirty="0">
                <a:solidFill>
                  <a:schemeClr val="tx1"/>
                </a:solidFill>
                <a:cs typeface="B Nazanin" panose="00000400000000000000" pitchFamily="2" charset="-78"/>
              </a:rPr>
              <a:t>در این فصل نویسنده به </a:t>
            </a:r>
            <a:r>
              <a:rPr lang="fa-IR" sz="2400" dirty="0">
                <a:solidFill>
                  <a:srgbClr val="FF0000"/>
                </a:solidFill>
                <a:cs typeface="B Nazanin" panose="00000400000000000000" pitchFamily="2" charset="-78"/>
              </a:rPr>
              <a:t>یک واقعه تاریخی مهم یعنی هجوم قبایل آسیای مرکزی به ایران </a:t>
            </a:r>
            <a:r>
              <a:rPr lang="fa-IR" sz="2400" dirty="0">
                <a:solidFill>
                  <a:schemeClr val="tx1"/>
                </a:solidFill>
                <a:cs typeface="B Nazanin" panose="00000400000000000000" pitchFamily="2" charset="-78"/>
              </a:rPr>
              <a:t>می پردازد، این واقعه که تقریبا از نیمه دوم قرن دهم میلادی آغاز شد به </a:t>
            </a:r>
            <a:r>
              <a:rPr lang="fa-IR" sz="2400" dirty="0">
                <a:solidFill>
                  <a:srgbClr val="FF0000"/>
                </a:solidFill>
                <a:cs typeface="B Nazanin" panose="00000400000000000000" pitchFamily="2" charset="-78"/>
              </a:rPr>
              <a:t>زعم نویسنده تاثیرات شگرفی </a:t>
            </a:r>
            <a:r>
              <a:rPr lang="fa-IR" sz="2400" dirty="0">
                <a:solidFill>
                  <a:schemeClr val="tx1"/>
                </a:solidFill>
                <a:cs typeface="B Nazanin" panose="00000400000000000000" pitchFamily="2" charset="-78"/>
              </a:rPr>
              <a:t>بر وضعیت نهادهای مختلف ایران گذاشت. اما در ابتدای فصل نویسنده یک سوال مهم را مطرح می کند: </a:t>
            </a:r>
            <a:r>
              <a:rPr lang="fa-IR" sz="2400" dirty="0">
                <a:solidFill>
                  <a:srgbClr val="FF0000"/>
                </a:solidFill>
                <a:cs typeface="B Nazanin" panose="00000400000000000000" pitchFamily="2" charset="-78"/>
              </a:rPr>
              <a:t>چرا این قبایل تا قبل از این زمان </a:t>
            </a:r>
            <a:r>
              <a:rPr lang="fa-IR" sz="2400" dirty="0">
                <a:solidFill>
                  <a:schemeClr val="tx1"/>
                </a:solidFill>
                <a:cs typeface="B Nazanin" panose="00000400000000000000" pitchFamily="2" charset="-78"/>
              </a:rPr>
              <a:t>به ایران هجوم نیاورده بودند؟</a:t>
            </a:r>
            <a:endParaRPr lang="en-US" sz="2400" dirty="0">
              <a:solidFill>
                <a:schemeClr val="tx1"/>
              </a:solidFill>
              <a:cs typeface="B Nazanin" panose="00000400000000000000" pitchFamily="2" charset="-78"/>
            </a:endParaRPr>
          </a:p>
          <a:p>
            <a:pPr marL="45720" indent="0" algn="just" rtl="1">
              <a:buNone/>
            </a:pPr>
            <a:r>
              <a:rPr lang="fa-IR" sz="2400" dirty="0">
                <a:solidFill>
                  <a:schemeClr val="tx1"/>
                </a:solidFill>
                <a:cs typeface="B Nazanin" panose="00000400000000000000" pitchFamily="2" charset="-78"/>
              </a:rPr>
              <a:t>در پاسخ به این پرسش زیباکلام چند عامل را معرفی میکند:1- </a:t>
            </a:r>
            <a:r>
              <a:rPr lang="fa-IR" sz="2400" dirty="0">
                <a:solidFill>
                  <a:srgbClr val="FF0000"/>
                </a:solidFill>
                <a:cs typeface="B Nazanin" panose="00000400000000000000" pitchFamily="2" charset="-78"/>
              </a:rPr>
              <a:t>تا قبل از ظهور اسلام </a:t>
            </a:r>
            <a:r>
              <a:rPr lang="fa-IR" sz="2400" dirty="0">
                <a:solidFill>
                  <a:schemeClr val="tx1"/>
                </a:solidFill>
                <a:cs typeface="B Nazanin" panose="00000400000000000000" pitchFamily="2" charset="-78"/>
              </a:rPr>
              <a:t>و هجوم اعراب به ایران یک </a:t>
            </a:r>
            <a:r>
              <a:rPr lang="fa-IR" sz="2400" dirty="0">
                <a:solidFill>
                  <a:srgbClr val="FF0000"/>
                </a:solidFill>
                <a:cs typeface="B Nazanin" panose="00000400000000000000" pitchFamily="2" charset="-78"/>
              </a:rPr>
              <a:t>حکومت مرکزی قدرتمند </a:t>
            </a:r>
            <a:r>
              <a:rPr lang="fa-IR" sz="2400" dirty="0">
                <a:solidFill>
                  <a:schemeClr val="tx1"/>
                </a:solidFill>
                <a:cs typeface="B Nazanin" panose="00000400000000000000" pitchFamily="2" charset="-78"/>
              </a:rPr>
              <a:t>در ایران وجود داشت (</a:t>
            </a:r>
            <a:r>
              <a:rPr lang="fa-IR" sz="2400" dirty="0">
                <a:solidFill>
                  <a:srgbClr val="FF0000"/>
                </a:solidFill>
                <a:cs typeface="B Nazanin" panose="00000400000000000000" pitchFamily="2" charset="-78"/>
              </a:rPr>
              <a:t>ساسانیان</a:t>
            </a:r>
            <a:r>
              <a:rPr lang="fa-IR" sz="2400" dirty="0">
                <a:solidFill>
                  <a:schemeClr val="tx1"/>
                </a:solidFill>
                <a:cs typeface="B Nazanin" panose="00000400000000000000" pitchFamily="2" charset="-78"/>
              </a:rPr>
              <a:t>) و به این دلیل هجوم به ایران بسیار سخت و تقریبا غیر ممکن بود. اما </a:t>
            </a:r>
            <a:r>
              <a:rPr lang="fa-IR" sz="2400" dirty="0">
                <a:solidFill>
                  <a:srgbClr val="FF0000"/>
                </a:solidFill>
                <a:cs typeface="B Nazanin" panose="00000400000000000000" pitchFamily="2" charset="-78"/>
              </a:rPr>
              <a:t>پس از اسلام</a:t>
            </a:r>
            <a:r>
              <a:rPr lang="fa-IR" sz="2400" dirty="0">
                <a:solidFill>
                  <a:schemeClr val="tx1"/>
                </a:solidFill>
                <a:cs typeface="B Nazanin" panose="00000400000000000000" pitchFamily="2" charset="-78"/>
              </a:rPr>
              <a:t> به مرور قدرت های محلی و کوچکتر قدرتمند شدند و از قدرت حکومت مرکزی کاسته شد و </a:t>
            </a:r>
            <a:r>
              <a:rPr lang="fa-IR" sz="2400" dirty="0">
                <a:solidFill>
                  <a:srgbClr val="FF0000"/>
                </a:solidFill>
                <a:cs typeface="B Nazanin" panose="00000400000000000000" pitchFamily="2" charset="-78"/>
              </a:rPr>
              <a:t>عملا ایران توسط قدرت مرکزی در دارالخلافه بغداد اداره </a:t>
            </a:r>
            <a:r>
              <a:rPr lang="fa-IR" sz="2400" dirty="0">
                <a:solidFill>
                  <a:schemeClr val="tx1"/>
                </a:solidFill>
                <a:cs typeface="B Nazanin" panose="00000400000000000000" pitchFamily="2" charset="-78"/>
              </a:rPr>
              <a:t>می شد و </a:t>
            </a:r>
            <a:r>
              <a:rPr lang="fa-IR" sz="2400" dirty="0">
                <a:solidFill>
                  <a:srgbClr val="FF0000"/>
                </a:solidFill>
                <a:cs typeface="B Nazanin" panose="00000400000000000000" pitchFamily="2" charset="-78"/>
              </a:rPr>
              <a:t>خود فاقد </a:t>
            </a:r>
            <a:r>
              <a:rPr lang="fa-IR" sz="2400" dirty="0">
                <a:solidFill>
                  <a:schemeClr val="tx1"/>
                </a:solidFill>
                <a:cs typeface="B Nazanin" panose="00000400000000000000" pitchFamily="2" charset="-78"/>
              </a:rPr>
              <a:t>حکومت مرکزی قدرتمند بود.</a:t>
            </a:r>
            <a:endParaRPr lang="en-US" sz="2400" dirty="0">
              <a:solidFill>
                <a:schemeClr val="tx1"/>
              </a:solidFill>
              <a:cs typeface="B Nazanin" panose="00000400000000000000" pitchFamily="2" charset="-78"/>
            </a:endParaRPr>
          </a:p>
          <a:p>
            <a:pPr marL="45720" indent="0" algn="just" rtl="1">
              <a:buNone/>
            </a:pPr>
            <a:r>
              <a:rPr lang="fa-IR" sz="2400" dirty="0">
                <a:solidFill>
                  <a:schemeClr val="tx1"/>
                </a:solidFill>
                <a:cs typeface="B Nazanin" panose="00000400000000000000" pitchFamily="2" charset="-78"/>
              </a:rPr>
              <a:t>۲-تا</a:t>
            </a:r>
            <a:r>
              <a:rPr lang="fa-IR" sz="2400" dirty="0">
                <a:solidFill>
                  <a:srgbClr val="FF0000"/>
                </a:solidFill>
                <a:cs typeface="B Nazanin" panose="00000400000000000000" pitchFamily="2" charset="-78"/>
              </a:rPr>
              <a:t> قبل از اسلام بخش عمده آبادانی و مدنیت ایران در غرب بود </a:t>
            </a:r>
            <a:r>
              <a:rPr lang="fa-IR" sz="2400" dirty="0">
                <a:solidFill>
                  <a:schemeClr val="tx1"/>
                </a:solidFill>
                <a:cs typeface="B Nazanin" panose="00000400000000000000" pitchFamily="2" charset="-78"/>
              </a:rPr>
              <a:t>و اهمیت نواحی شرقی و شمال شرقی ایران تنها قرارگرفتن در مسیر </a:t>
            </a:r>
            <a:r>
              <a:rPr lang="fa-IR" sz="2400" dirty="0">
                <a:solidFill>
                  <a:srgbClr val="FF0000"/>
                </a:solidFill>
                <a:cs typeface="B Nazanin" panose="00000400000000000000" pitchFamily="2" charset="-78"/>
              </a:rPr>
              <a:t>جاده ابریشم </a:t>
            </a:r>
            <a:r>
              <a:rPr lang="fa-IR" sz="2400" dirty="0">
                <a:solidFill>
                  <a:schemeClr val="tx1"/>
                </a:solidFill>
                <a:cs typeface="B Nazanin" panose="00000400000000000000" pitchFamily="2" charset="-78"/>
              </a:rPr>
              <a:t>بود، اما با قرارگیری ایران در قلمرو اسلام شرق ایران به دلیل محسوب شدن به عنوان مناطق مرزی جهان اسلام اهمیت استراتژیک یافت و بنابراین مدنیت و توسعه به آن منطقه نیز وارد شد و این امر باعث ایجاد جذابیت بیشتر برای قبایل آسیای مرکزی گردید.</a:t>
            </a:r>
            <a:endParaRPr lang="en-US" sz="2400" dirty="0">
              <a:solidFill>
                <a:schemeClr val="tx1"/>
              </a:solidFill>
              <a:cs typeface="B Nazanin" panose="00000400000000000000" pitchFamily="2" charset="-78"/>
            </a:endParaRPr>
          </a:p>
          <a:p>
            <a:pPr marL="45720" indent="0" algn="just">
              <a:buNone/>
            </a:pPr>
            <a:endParaRPr lang="en-US" sz="2400" dirty="0">
              <a:solidFill>
                <a:schemeClr val="tx1"/>
              </a:solidFill>
              <a:cs typeface="B Nazanin" panose="00000400000000000000" pitchFamily="2" charset="-78"/>
            </a:endParaRPr>
          </a:p>
        </p:txBody>
      </p:sp>
    </p:spTree>
    <p:extLst>
      <p:ext uri="{BB962C8B-B14F-4D97-AF65-F5344CB8AC3E}">
        <p14:creationId xmlns:p14="http://schemas.microsoft.com/office/powerpoint/2010/main" val="65158102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1280160"/>
            <a:ext cx="9872871" cy="4815840"/>
          </a:xfrm>
        </p:spPr>
        <p:txBody>
          <a:bodyPr>
            <a:normAutofit/>
          </a:bodyPr>
          <a:lstStyle/>
          <a:p>
            <a:pPr marL="45720" indent="0" algn="just" rtl="1">
              <a:buNone/>
            </a:pPr>
            <a:r>
              <a:rPr lang="fa-IR" sz="2800" dirty="0">
                <a:solidFill>
                  <a:srgbClr val="FF0000"/>
                </a:solidFill>
                <a:cs typeface="B Nazanin" panose="00000400000000000000" pitchFamily="2" charset="-78"/>
              </a:rPr>
              <a:t>ترکان غزنوی و به دنبال آن ترکمن های سلجوقی (و به دنبال آن ترکان خوارزمشاهی) اولین قبایلی بودند که به ایران هجوم آوردند </a:t>
            </a:r>
            <a:r>
              <a:rPr lang="fa-IR" sz="2800" dirty="0">
                <a:solidFill>
                  <a:schemeClr val="tx1"/>
                </a:solidFill>
                <a:cs typeface="B Nazanin" panose="00000400000000000000" pitchFamily="2" charset="-78"/>
              </a:rPr>
              <a:t>و سپس </a:t>
            </a:r>
            <a:r>
              <a:rPr lang="fa-IR" sz="2800" dirty="0">
                <a:solidFill>
                  <a:srgbClr val="00B0F0"/>
                </a:solidFill>
                <a:cs typeface="B Nazanin" panose="00000400000000000000" pitchFamily="2" charset="-78"/>
              </a:rPr>
              <a:t>مغولان</a:t>
            </a:r>
            <a:r>
              <a:rPr lang="fa-IR" sz="2800" dirty="0">
                <a:solidFill>
                  <a:schemeClr val="tx1"/>
                </a:solidFill>
                <a:cs typeface="B Nazanin" panose="00000400000000000000" pitchFamily="2" charset="-78"/>
              </a:rPr>
              <a:t> به ایران تاختند و در نتیجه هجوم آنها چیزی جز </a:t>
            </a:r>
            <a:r>
              <a:rPr lang="fa-IR" sz="2800" dirty="0">
                <a:solidFill>
                  <a:srgbClr val="00B0F0"/>
                </a:solidFill>
                <a:cs typeface="B Nazanin" panose="00000400000000000000" pitchFamily="2" charset="-78"/>
              </a:rPr>
              <a:t>غارت و ویرانی </a:t>
            </a:r>
            <a:r>
              <a:rPr lang="fa-IR" sz="2800" dirty="0">
                <a:solidFill>
                  <a:schemeClr val="tx1"/>
                </a:solidFill>
                <a:cs typeface="B Nazanin" panose="00000400000000000000" pitchFamily="2" charset="-78"/>
              </a:rPr>
              <a:t>برای ایران نداشت… همه این هجوم ها از طرفی </a:t>
            </a:r>
            <a:r>
              <a:rPr lang="fa-IR" sz="2800" dirty="0">
                <a:solidFill>
                  <a:srgbClr val="00B0F0"/>
                </a:solidFill>
                <a:cs typeface="B Nazanin" panose="00000400000000000000" pitchFamily="2" charset="-78"/>
              </a:rPr>
              <a:t>فرهنگ قبیله ای و ایلاتی را در این تثبیت کرد. </a:t>
            </a:r>
            <a:r>
              <a:rPr lang="fa-IR" sz="2800" dirty="0">
                <a:solidFill>
                  <a:schemeClr val="tx1"/>
                </a:solidFill>
                <a:cs typeface="B Nazanin" panose="00000400000000000000" pitchFamily="2" charset="-78"/>
              </a:rPr>
              <a:t>در ادامه، زیبا کلام </a:t>
            </a:r>
            <a:r>
              <a:rPr lang="fa-IR" sz="2800" dirty="0">
                <a:solidFill>
                  <a:srgbClr val="FF0000"/>
                </a:solidFill>
                <a:cs typeface="B Nazanin" panose="00000400000000000000" pitchFamily="2" charset="-78"/>
              </a:rPr>
              <a:t>شواهدی از وضعیت ایران و نهادهای مختلف را قبل و بعد از هجوم قبایل آسیای مرکزی و مغولان ارائه می دهد</a:t>
            </a:r>
            <a:r>
              <a:rPr lang="fa-IR" sz="2800" dirty="0">
                <a:solidFill>
                  <a:schemeClr val="tx1"/>
                </a:solidFill>
                <a:cs typeface="B Nazanin" panose="00000400000000000000" pitchFamily="2" charset="-78"/>
              </a:rPr>
              <a:t>. نبرد های بی پایان میان قبایل و دستجات صحرانشین که بر ایران هجوم آورده </a:t>
            </a:r>
            <a:r>
              <a:rPr lang="fa-IR" sz="2800" dirty="0">
                <a:solidFill>
                  <a:srgbClr val="92D050"/>
                </a:solidFill>
                <a:cs typeface="B Nazanin" panose="00000400000000000000" pitchFamily="2" charset="-78"/>
              </a:rPr>
              <a:t>بیشترین لطمه بر پیکر کشاورزی، سیستم آبیاری و شالوده ی اقتصادی ایران وارد </a:t>
            </a:r>
            <a:r>
              <a:rPr lang="fa-IR" sz="2800" dirty="0" smtClean="0">
                <a:solidFill>
                  <a:srgbClr val="92D050"/>
                </a:solidFill>
                <a:cs typeface="B Nazanin" panose="00000400000000000000" pitchFamily="2" charset="-78"/>
              </a:rPr>
              <a:t>آورد</a:t>
            </a:r>
            <a:r>
              <a:rPr lang="fa-IR" sz="2800" dirty="0" smtClean="0">
                <a:solidFill>
                  <a:schemeClr val="tx1"/>
                </a:solidFill>
                <a:cs typeface="B Nazanin" panose="00000400000000000000" pitchFamily="2" charset="-78"/>
              </a:rPr>
              <a:t>.بدلیل کشتار بیش از حد </a:t>
            </a:r>
            <a:r>
              <a:rPr lang="fa-IR" sz="2800" dirty="0" smtClean="0">
                <a:solidFill>
                  <a:srgbClr val="0070C0"/>
                </a:solidFill>
                <a:cs typeface="B Nazanin" panose="00000400000000000000" pitchFamily="2" charset="-78"/>
              </a:rPr>
              <a:t>وحتی دریدن شکم زنان باردار توسط چنگیز </a:t>
            </a:r>
            <a:r>
              <a:rPr lang="fa-IR" sz="2800" dirty="0" smtClean="0">
                <a:solidFill>
                  <a:schemeClr val="tx1"/>
                </a:solidFill>
                <a:cs typeface="B Nazanin" panose="00000400000000000000" pitchFamily="2" charset="-78"/>
              </a:rPr>
              <a:t>واز بین رفتن نیروی انسانی که زیر ساخت تولید در ایران وهر جامعه ای است ازبین رفت .</a:t>
            </a:r>
            <a:endParaRPr lang="en-US" sz="2800" dirty="0">
              <a:solidFill>
                <a:schemeClr val="tx1"/>
              </a:solidFill>
              <a:cs typeface="B Nazanin" panose="00000400000000000000" pitchFamily="2" charset="-78"/>
            </a:endParaRPr>
          </a:p>
          <a:p>
            <a:pPr marL="45720" indent="0" algn="just" rtl="1">
              <a:buNone/>
            </a:pPr>
            <a:endParaRPr lang="en-US" sz="2800" dirty="0">
              <a:solidFill>
                <a:schemeClr val="tx1"/>
              </a:solidFill>
              <a:cs typeface="B Nazanin" panose="00000400000000000000" pitchFamily="2" charset="-78"/>
            </a:endParaRPr>
          </a:p>
        </p:txBody>
      </p:sp>
    </p:spTree>
    <p:extLst>
      <p:ext uri="{BB962C8B-B14F-4D97-AF65-F5344CB8AC3E}">
        <p14:creationId xmlns:p14="http://schemas.microsoft.com/office/powerpoint/2010/main" val="2099566094"/>
      </p:ext>
    </p:extLst>
  </p:cSld>
  <p:clrMapOvr>
    <a:masterClrMapping/>
  </p:clrMapOvr>
  <p:transition spd="slow">
    <p:randomBar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0514" y="648789"/>
            <a:ext cx="4383677" cy="1356360"/>
          </a:xfrm>
        </p:spPr>
        <p:txBody>
          <a:bodyPr/>
          <a:lstStyle/>
          <a:p>
            <a:pPr algn="r" rtl="1"/>
            <a:r>
              <a:rPr lang="fa-IR" dirty="0" smtClean="0">
                <a:solidFill>
                  <a:schemeClr val="tx1"/>
                </a:solidFill>
                <a:cs typeface="B Davat" panose="00000400000000000000" pitchFamily="2" charset="-78"/>
              </a:rPr>
              <a:t>ایلخانان</a:t>
            </a:r>
            <a:endParaRPr lang="en-US" dirty="0">
              <a:solidFill>
                <a:schemeClr val="tx1"/>
              </a:solidFill>
              <a:cs typeface="B Davat" panose="00000400000000000000" pitchFamily="2" charset="-78"/>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8417" y="2606039"/>
            <a:ext cx="4995774" cy="4038600"/>
          </a:xfrm>
          <a:prstGeom prst="rect">
            <a:avLst/>
          </a:prstGeom>
          <a:ln>
            <a:noFill/>
          </a:ln>
          <a:effectLst>
            <a:softEdge rad="112500"/>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6677" y="365759"/>
            <a:ext cx="6343685" cy="4009209"/>
          </a:xfrm>
          <a:prstGeom prst="rect">
            <a:avLst/>
          </a:prstGeom>
          <a:ln>
            <a:noFill/>
          </a:ln>
          <a:effectLst>
            <a:softEdge rad="112500"/>
          </a:effectLst>
        </p:spPr>
      </p:pic>
      <p:sp>
        <p:nvSpPr>
          <p:cNvPr id="6" name="Right Arrow 5"/>
          <p:cNvSpPr/>
          <p:nvPr/>
        </p:nvSpPr>
        <p:spPr>
          <a:xfrm flipH="1">
            <a:off x="6268609" y="5574090"/>
            <a:ext cx="966652" cy="4441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065504" y="4811877"/>
            <a:ext cx="1790875" cy="769441"/>
          </a:xfrm>
          <a:prstGeom prst="rect">
            <a:avLst/>
          </a:prstGeom>
        </p:spPr>
        <p:txBody>
          <a:bodyPr wrap="none">
            <a:spAutoFit/>
          </a:bodyPr>
          <a:lstStyle/>
          <a:p>
            <a:r>
              <a:rPr lang="fa-IR" sz="4400" dirty="0" smtClean="0">
                <a:solidFill>
                  <a:schemeClr val="tx1"/>
                </a:solidFill>
                <a:cs typeface="B Davat" panose="00000400000000000000" pitchFamily="2" charset="-78"/>
              </a:rPr>
              <a:t>سلجوقیان</a:t>
            </a:r>
            <a:endParaRPr lang="en-US" sz="4400" dirty="0"/>
          </a:p>
        </p:txBody>
      </p:sp>
      <p:sp>
        <p:nvSpPr>
          <p:cNvPr id="8" name="Right Arrow 7"/>
          <p:cNvSpPr/>
          <p:nvPr/>
        </p:nvSpPr>
        <p:spPr>
          <a:xfrm>
            <a:off x="4241074" y="1639388"/>
            <a:ext cx="966652" cy="4441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280380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r" rtl="1"/>
            <a:r>
              <a:rPr lang="fa-IR" sz="3600" b="1" dirty="0">
                <a:solidFill>
                  <a:schemeClr val="tx1"/>
                </a:solidFill>
                <a:cs typeface="B Titr" panose="00000700000000000000" pitchFamily="2" charset="-78"/>
              </a:rPr>
              <a:t>فصل چهارم : تاثیر هجوم قبایل بر ساختار نهادهای اجتماعی </a:t>
            </a:r>
            <a:r>
              <a:rPr lang="fa-IR" sz="3600" b="1" dirty="0" smtClean="0">
                <a:solidFill>
                  <a:schemeClr val="tx1"/>
                </a:solidFill>
                <a:cs typeface="B Titr" panose="00000700000000000000" pitchFamily="2" charset="-78"/>
              </a:rPr>
              <a:t>ایران</a:t>
            </a:r>
            <a:endParaRPr lang="en-US" sz="3600" dirty="0">
              <a:solidFill>
                <a:schemeClr val="tx1"/>
              </a:solidFill>
              <a:cs typeface="B Titr" panose="00000700000000000000" pitchFamily="2" charset="-78"/>
            </a:endParaRPr>
          </a:p>
        </p:txBody>
      </p:sp>
      <p:sp>
        <p:nvSpPr>
          <p:cNvPr id="3" name="Content Placeholder 2"/>
          <p:cNvSpPr>
            <a:spLocks noGrp="1"/>
          </p:cNvSpPr>
          <p:nvPr>
            <p:ph idx="1"/>
          </p:nvPr>
        </p:nvSpPr>
        <p:spPr/>
        <p:txBody>
          <a:bodyPr>
            <a:noAutofit/>
          </a:bodyPr>
          <a:lstStyle/>
          <a:p>
            <a:pPr marL="45720" indent="0" algn="just" rtl="1">
              <a:buNone/>
            </a:pPr>
            <a:r>
              <a:rPr lang="fa-IR" sz="2400" dirty="0">
                <a:solidFill>
                  <a:srgbClr val="FF0000"/>
                </a:solidFill>
                <a:cs typeface="B Nazanin" panose="00000400000000000000" pitchFamily="2" charset="-78"/>
              </a:rPr>
              <a:t>تاثیر هجوم قبایل آسیای مرکزی و مغول به ایران </a:t>
            </a:r>
            <a:r>
              <a:rPr lang="fa-IR" sz="2400" dirty="0">
                <a:solidFill>
                  <a:srgbClr val="92D050"/>
                </a:solidFill>
                <a:cs typeface="B Nazanin" panose="00000400000000000000" pitchFamily="2" charset="-78"/>
              </a:rPr>
              <a:t>تنها محدود </a:t>
            </a:r>
            <a:r>
              <a:rPr lang="fa-IR" sz="2400" dirty="0">
                <a:solidFill>
                  <a:schemeClr val="tx1"/>
                </a:solidFill>
                <a:cs typeface="B Nazanin" panose="00000400000000000000" pitchFamily="2" charset="-78"/>
              </a:rPr>
              <a:t>به از </a:t>
            </a:r>
            <a:r>
              <a:rPr lang="fa-IR" sz="2400" dirty="0">
                <a:solidFill>
                  <a:srgbClr val="FF0000"/>
                </a:solidFill>
                <a:cs typeface="B Nazanin" panose="00000400000000000000" pitchFamily="2" charset="-78"/>
              </a:rPr>
              <a:t>بین رفتن زیرساخت های </a:t>
            </a:r>
            <a:r>
              <a:rPr lang="fa-IR" sz="2400" dirty="0">
                <a:solidFill>
                  <a:schemeClr val="tx1"/>
                </a:solidFill>
                <a:cs typeface="B Nazanin" panose="00000400000000000000" pitchFamily="2" charset="-78"/>
              </a:rPr>
              <a:t>آبی و کشاورزی و مسائل اقتصادی نبود؛ زیباکلام </a:t>
            </a:r>
            <a:r>
              <a:rPr lang="fa-IR" sz="2400" dirty="0">
                <a:solidFill>
                  <a:srgbClr val="FF0000"/>
                </a:solidFill>
                <a:cs typeface="B Nazanin" panose="00000400000000000000" pitchFamily="2" charset="-78"/>
              </a:rPr>
              <a:t>معتقد </a:t>
            </a:r>
            <a:r>
              <a:rPr lang="fa-IR" sz="2400" dirty="0">
                <a:solidFill>
                  <a:schemeClr val="tx1"/>
                </a:solidFill>
                <a:cs typeface="B Nazanin" panose="00000400000000000000" pitchFamily="2" charset="-78"/>
              </a:rPr>
              <a:t>است دامنه تاثیر هجوم قبایل به ایران بسیار گسترده تر و مخرب تر بوده است و در این فصل به این موضوع می پردازد.</a:t>
            </a:r>
            <a:endParaRPr lang="en-US" sz="2400" dirty="0">
              <a:solidFill>
                <a:schemeClr val="tx1"/>
              </a:solidFill>
              <a:cs typeface="B Nazanin" panose="00000400000000000000" pitchFamily="2" charset="-78"/>
            </a:endParaRPr>
          </a:p>
          <a:p>
            <a:pPr marL="45720" indent="0" algn="just" rtl="1">
              <a:buNone/>
            </a:pPr>
            <a:r>
              <a:rPr lang="fa-IR" sz="2400" dirty="0">
                <a:solidFill>
                  <a:schemeClr val="tx1"/>
                </a:solidFill>
                <a:cs typeface="B Nazanin" panose="00000400000000000000" pitchFamily="2" charset="-78"/>
              </a:rPr>
              <a:t>در مجموع بایستی گفت</a:t>
            </a:r>
            <a:r>
              <a:rPr lang="fa-IR" sz="2400" dirty="0">
                <a:solidFill>
                  <a:srgbClr val="FF0000"/>
                </a:solidFill>
                <a:cs typeface="B Nazanin" panose="00000400000000000000" pitchFamily="2" charset="-78"/>
              </a:rPr>
              <a:t> هجوم قبایل و تشکیل حکومت توسط آنان به نحو فزاینده ای باعث افزایش قدرت حکومت در ایران گردید</a:t>
            </a:r>
            <a:r>
              <a:rPr lang="fa-IR" sz="2400" dirty="0">
                <a:solidFill>
                  <a:schemeClr val="tx1"/>
                </a:solidFill>
                <a:cs typeface="B Nazanin" panose="00000400000000000000" pitchFamily="2" charset="-78"/>
              </a:rPr>
              <a:t>. عوامل مختلفی باعث این افزایش شدند که </a:t>
            </a:r>
            <a:r>
              <a:rPr lang="fa-IR" sz="2400" dirty="0">
                <a:solidFill>
                  <a:srgbClr val="FF0000"/>
                </a:solidFill>
                <a:cs typeface="B Nazanin" panose="00000400000000000000" pitchFamily="2" charset="-78"/>
              </a:rPr>
              <a:t>مهمترین</a:t>
            </a:r>
            <a:r>
              <a:rPr lang="fa-IR" sz="2400" dirty="0">
                <a:solidFill>
                  <a:schemeClr val="tx1"/>
                </a:solidFill>
                <a:cs typeface="B Nazanin" panose="00000400000000000000" pitchFamily="2" charset="-78"/>
              </a:rPr>
              <a:t> آنها عبارت بودند از افزایش </a:t>
            </a:r>
            <a:r>
              <a:rPr lang="fa-IR" sz="2400" dirty="0">
                <a:solidFill>
                  <a:srgbClr val="FF0000"/>
                </a:solidFill>
                <a:cs typeface="B Nazanin" panose="00000400000000000000" pitchFamily="2" charset="-78"/>
              </a:rPr>
              <a:t>قدرت نظامی</a:t>
            </a:r>
            <a:r>
              <a:rPr lang="fa-IR" sz="2400" dirty="0">
                <a:solidFill>
                  <a:schemeClr val="tx1"/>
                </a:solidFill>
                <a:cs typeface="B Nazanin" panose="00000400000000000000" pitchFamily="2" charset="-78"/>
              </a:rPr>
              <a:t>، افزایش قدرت اقتصادی و بالاخره </a:t>
            </a:r>
            <a:r>
              <a:rPr lang="fa-IR" sz="2400" dirty="0">
                <a:solidFill>
                  <a:srgbClr val="FF0000"/>
                </a:solidFill>
                <a:cs typeface="B Nazanin" panose="00000400000000000000" pitchFamily="2" charset="-78"/>
              </a:rPr>
              <a:t>متمرکز شدن قدرت سیاسی </a:t>
            </a:r>
            <a:r>
              <a:rPr lang="fa-IR" sz="2400" dirty="0">
                <a:solidFill>
                  <a:schemeClr val="tx1"/>
                </a:solidFill>
                <a:cs typeface="B Nazanin" panose="00000400000000000000" pitchFamily="2" charset="-78"/>
              </a:rPr>
              <a:t>که نتیجه طبیعی دو عنصر قبلی بود. در ادامه زیبا کلام به ویژگی های مختلفی که حاصل هجوم قبایل آسیای مرکزی و مغول به ایران بود می پردازد که عبارتند از: </a:t>
            </a:r>
            <a:r>
              <a:rPr lang="fa-IR" sz="2400" dirty="0">
                <a:solidFill>
                  <a:srgbClr val="FF0000"/>
                </a:solidFill>
                <a:cs typeface="B Nazanin" panose="00000400000000000000" pitchFamily="2" charset="-78"/>
              </a:rPr>
              <a:t>تمرکز قوای نظامی و پیدایش ارتش که تاثیراتی بر وضعیت مالیات و کشاورزی جامعه داشت</a:t>
            </a:r>
            <a:r>
              <a:rPr lang="fa-IR" sz="2400" dirty="0">
                <a:solidFill>
                  <a:schemeClr val="tx1"/>
                </a:solidFill>
                <a:cs typeface="B Nazanin" panose="00000400000000000000" pitchFamily="2" charset="-78"/>
              </a:rPr>
              <a:t>، تغییر وضع </a:t>
            </a:r>
            <a:r>
              <a:rPr lang="fa-IR" sz="2400" dirty="0">
                <a:solidFill>
                  <a:srgbClr val="FF0000"/>
                </a:solidFill>
                <a:cs typeface="B Nazanin" panose="00000400000000000000" pitchFamily="2" charset="-78"/>
              </a:rPr>
              <a:t>مالکیت و زمین داری که مالیاتهای سنگین </a:t>
            </a:r>
            <a:r>
              <a:rPr lang="fa-IR" sz="2400" dirty="0">
                <a:solidFill>
                  <a:schemeClr val="tx1"/>
                </a:solidFill>
                <a:cs typeface="B Nazanin" panose="00000400000000000000" pitchFamily="2" charset="-78"/>
              </a:rPr>
              <a:t>را ببار آورد، تغییر وضع قضا و امنیت اجتماعی که به </a:t>
            </a:r>
            <a:r>
              <a:rPr lang="fa-IR" sz="2400" dirty="0">
                <a:solidFill>
                  <a:srgbClr val="92D050"/>
                </a:solidFill>
                <a:cs typeface="B Nazanin" panose="00000400000000000000" pitchFamily="2" charset="-78"/>
              </a:rPr>
              <a:t>شدت عدالت را زیر سوال برد، </a:t>
            </a:r>
            <a:r>
              <a:rPr lang="fa-IR" sz="2400" dirty="0">
                <a:solidFill>
                  <a:schemeClr val="tx1"/>
                </a:solidFill>
                <a:cs typeface="B Nazanin" panose="00000400000000000000" pitchFamily="2" charset="-78"/>
              </a:rPr>
              <a:t>فقدان امنیت اجتماعی و حقوق فردی که بیشتر وزیران را مورد لطمه قرار داد و </a:t>
            </a:r>
            <a:r>
              <a:rPr lang="fa-IR" sz="2400" dirty="0">
                <a:solidFill>
                  <a:srgbClr val="92D050"/>
                </a:solidFill>
                <a:cs typeface="B Nazanin" panose="00000400000000000000" pitchFamily="2" charset="-78"/>
              </a:rPr>
              <a:t>افزایش مشروعیت و پایگاه سیاسی و اجتماعی حکومت که جنبه الهی بودن حکومت  و پیامدهای آن را بیان می کند.</a:t>
            </a:r>
            <a:endParaRPr lang="en-US" sz="2400" dirty="0">
              <a:solidFill>
                <a:srgbClr val="92D050"/>
              </a:solidFill>
              <a:cs typeface="B Nazanin" panose="00000400000000000000" pitchFamily="2" charset="-78"/>
            </a:endParaRPr>
          </a:p>
          <a:p>
            <a:pPr marL="45720" indent="0" algn="just">
              <a:buNone/>
            </a:pPr>
            <a:endParaRPr lang="en-US" sz="2400" dirty="0">
              <a:solidFill>
                <a:schemeClr val="tx1"/>
              </a:solidFill>
              <a:cs typeface="B Nazanin" panose="00000400000000000000" pitchFamily="2" charset="-78"/>
            </a:endParaRPr>
          </a:p>
        </p:txBody>
      </p:sp>
    </p:spTree>
    <p:extLst>
      <p:ext uri="{BB962C8B-B14F-4D97-AF65-F5344CB8AC3E}">
        <p14:creationId xmlns:p14="http://schemas.microsoft.com/office/powerpoint/2010/main" val="707102381"/>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rtl="1"/>
            <a:r>
              <a:rPr lang="fa-IR" dirty="0">
                <a:solidFill>
                  <a:schemeClr val="tx1"/>
                </a:solidFill>
                <a:cs typeface="B Titr" panose="00000700000000000000" pitchFamily="2" charset="-78"/>
              </a:rPr>
              <a:t>فصل پنجم : خاموش شدن چراغ </a:t>
            </a:r>
            <a:r>
              <a:rPr lang="fa-IR" dirty="0" smtClean="0">
                <a:solidFill>
                  <a:schemeClr val="tx1"/>
                </a:solidFill>
                <a:cs typeface="B Titr" panose="00000700000000000000" pitchFamily="2" charset="-78"/>
              </a:rPr>
              <a:t>علم</a:t>
            </a:r>
            <a:endParaRPr lang="en-US" dirty="0">
              <a:solidFill>
                <a:schemeClr val="tx1"/>
              </a:solidFill>
              <a:cs typeface="B Titr" panose="00000700000000000000" pitchFamily="2" charset="-78"/>
            </a:endParaRPr>
          </a:p>
        </p:txBody>
      </p:sp>
      <p:sp>
        <p:nvSpPr>
          <p:cNvPr id="3" name="Content Placeholder 2"/>
          <p:cNvSpPr>
            <a:spLocks noGrp="1"/>
          </p:cNvSpPr>
          <p:nvPr>
            <p:ph idx="1"/>
          </p:nvPr>
        </p:nvSpPr>
        <p:spPr/>
        <p:txBody>
          <a:bodyPr>
            <a:normAutofit/>
          </a:bodyPr>
          <a:lstStyle/>
          <a:p>
            <a:pPr algn="just" rtl="1"/>
            <a:r>
              <a:rPr lang="fa-IR" sz="2400" dirty="0">
                <a:solidFill>
                  <a:schemeClr val="tx1"/>
                </a:solidFill>
                <a:cs typeface="B Nazanin" panose="00000400000000000000" pitchFamily="2" charset="-78"/>
              </a:rPr>
              <a:t>این فصل، بلندترین بخش کتاب است و نویسنده اظهار می کند که بیشترین زمان و انرژی را برای تدوین آن به کارگرفته است. در این فصل تلاش می شود </a:t>
            </a:r>
            <a:r>
              <a:rPr lang="fa-IR" sz="2400" dirty="0">
                <a:solidFill>
                  <a:srgbClr val="FF0000"/>
                </a:solidFill>
                <a:cs typeface="B Nazanin" panose="00000400000000000000" pitchFamily="2" charset="-78"/>
              </a:rPr>
              <a:t>علت خاموش شدن چراغ علم در ایران و خاموش ماندن آن از یک برهه تاریخی به بعد مورد بررسی قرار گیرد،</a:t>
            </a:r>
            <a:r>
              <a:rPr lang="fa-IR" sz="2400" dirty="0">
                <a:solidFill>
                  <a:schemeClr val="tx1"/>
                </a:solidFill>
                <a:cs typeface="B Nazanin" panose="00000400000000000000" pitchFamily="2" charset="-78"/>
              </a:rPr>
              <a:t> چرا که تقریبا هیچ شکی در این امر نیست که </a:t>
            </a:r>
            <a:r>
              <a:rPr lang="fa-IR" sz="2400" dirty="0">
                <a:solidFill>
                  <a:srgbClr val="FF0000"/>
                </a:solidFill>
                <a:cs typeface="B Nazanin" panose="00000400000000000000" pitchFamily="2" charset="-78"/>
              </a:rPr>
              <a:t>زمانی ایرانیان و مسلمانان از هر جهت و در هر علمی در دنیا سرآمد بودند. </a:t>
            </a:r>
            <a:r>
              <a:rPr lang="fa-IR" sz="2400" dirty="0">
                <a:solidFill>
                  <a:schemeClr val="tx1"/>
                </a:solidFill>
                <a:cs typeface="B Nazanin" panose="00000400000000000000" pitchFamily="2" charset="-78"/>
              </a:rPr>
              <a:t>با به قدرت رسیدن بنی عباس از اواسط قرن هشتم میلادی (دوم هجری) اوضاع یکباره تغییر کرد. </a:t>
            </a:r>
            <a:r>
              <a:rPr lang="fa-IR" sz="2400" dirty="0">
                <a:solidFill>
                  <a:srgbClr val="FF0000"/>
                </a:solidFill>
                <a:cs typeface="B Nazanin" panose="00000400000000000000" pitchFamily="2" charset="-78"/>
              </a:rPr>
              <a:t>ثبات سیاسی و رونق اقتصادی که به تدریج با به </a:t>
            </a:r>
            <a:r>
              <a:rPr lang="fa-IR" sz="2400" dirty="0">
                <a:solidFill>
                  <a:srgbClr val="92D050"/>
                </a:solidFill>
                <a:cs typeface="B Nazanin" panose="00000400000000000000" pitchFamily="2" charset="-78"/>
              </a:rPr>
              <a:t>قدرت رسیدن بنی عباس </a:t>
            </a:r>
            <a:r>
              <a:rPr lang="fa-IR" sz="2400" dirty="0">
                <a:solidFill>
                  <a:srgbClr val="FF0000"/>
                </a:solidFill>
                <a:cs typeface="B Nazanin" panose="00000400000000000000" pitchFamily="2" charset="-78"/>
              </a:rPr>
              <a:t>به وجود آمد باعث گردید</a:t>
            </a:r>
            <a:r>
              <a:rPr lang="fa-IR" sz="2400" dirty="0">
                <a:solidFill>
                  <a:schemeClr val="tx1"/>
                </a:solidFill>
                <a:cs typeface="B Nazanin" panose="00000400000000000000" pitchFamily="2" charset="-78"/>
              </a:rPr>
              <a:t> تا به لحاظ اجتماعی مرکز امپراتوری </a:t>
            </a:r>
            <a:r>
              <a:rPr lang="fa-IR" sz="2400" dirty="0" smtClean="0">
                <a:solidFill>
                  <a:schemeClr val="tx1"/>
                </a:solidFill>
                <a:cs typeface="B Nazanin" panose="00000400000000000000" pitchFamily="2" charset="-78"/>
              </a:rPr>
              <a:t>اسلام </a:t>
            </a:r>
            <a:r>
              <a:rPr lang="fa-IR" sz="2400" dirty="0">
                <a:solidFill>
                  <a:schemeClr val="tx1"/>
                </a:solidFill>
                <a:cs typeface="B Nazanin" panose="00000400000000000000" pitchFamily="2" charset="-78"/>
              </a:rPr>
              <a:t>تا حدودی دگرگون شود. </a:t>
            </a:r>
            <a:r>
              <a:rPr lang="fa-IR" sz="2400" dirty="0">
                <a:solidFill>
                  <a:srgbClr val="92D050"/>
                </a:solidFill>
                <a:cs typeface="B Nazanin" panose="00000400000000000000" pitchFamily="2" charset="-78"/>
              </a:rPr>
              <a:t>خلفای اولیه بنی عباس علاقه و تمایل زیادی به دانشمندان و فعالیت های علمی نشان دادند </a:t>
            </a:r>
            <a:r>
              <a:rPr lang="fa-IR" sz="2400" dirty="0">
                <a:solidFill>
                  <a:srgbClr val="FF0000"/>
                </a:solidFill>
                <a:cs typeface="B Nazanin" panose="00000400000000000000" pitchFamily="2" charset="-78"/>
              </a:rPr>
              <a:t>پایتخت دارالاسلام </a:t>
            </a:r>
            <a:r>
              <a:rPr lang="fa-IR" sz="2400" dirty="0">
                <a:solidFill>
                  <a:schemeClr val="tx1"/>
                </a:solidFill>
                <a:cs typeface="B Nazanin" panose="00000400000000000000" pitchFamily="2" charset="-78"/>
              </a:rPr>
              <a:t>به تدریج مرکز </a:t>
            </a:r>
            <a:r>
              <a:rPr lang="fa-IR" sz="2400" dirty="0">
                <a:solidFill>
                  <a:srgbClr val="FF0000"/>
                </a:solidFill>
                <a:cs typeface="B Nazanin" panose="00000400000000000000" pitchFamily="2" charset="-78"/>
              </a:rPr>
              <a:t>تجمع علماء </a:t>
            </a:r>
            <a:r>
              <a:rPr lang="fa-IR" sz="2400" dirty="0">
                <a:solidFill>
                  <a:schemeClr val="tx1"/>
                </a:solidFill>
                <a:cs typeface="B Nazanin" panose="00000400000000000000" pitchFamily="2" charset="-78"/>
              </a:rPr>
              <a:t>و دانشمندن مختلف از گوشه و کنار جهان متمدن آن روز شد. </a:t>
            </a:r>
            <a:endParaRPr lang="en-US" sz="2400" dirty="0">
              <a:solidFill>
                <a:schemeClr val="tx1"/>
              </a:solidFill>
              <a:cs typeface="B Nazanin" panose="00000400000000000000" pitchFamily="2" charset="-78"/>
            </a:endParaRPr>
          </a:p>
          <a:p>
            <a:pPr algn="just" rtl="1"/>
            <a:endParaRPr lang="en-US" sz="2400" dirty="0">
              <a:solidFill>
                <a:schemeClr val="tx1"/>
              </a:solidFill>
              <a:cs typeface="B Nazanin" panose="00000400000000000000" pitchFamily="2" charset="-78"/>
            </a:endParaRPr>
          </a:p>
        </p:txBody>
      </p:sp>
    </p:spTree>
    <p:extLst>
      <p:ext uri="{BB962C8B-B14F-4D97-AF65-F5344CB8AC3E}">
        <p14:creationId xmlns:p14="http://schemas.microsoft.com/office/powerpoint/2010/main" val="347955013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rtl="1"/>
            <a:r>
              <a:rPr lang="fa-IR" dirty="0">
                <a:solidFill>
                  <a:schemeClr val="tx1"/>
                </a:solidFill>
              </a:rPr>
              <a:t>صادق زیباکلام در سال ۱۳۲۷ در کوچه معروف به دعانویس‌ها در محلهٔ بازارچه آب‌منگول </a:t>
            </a:r>
            <a:r>
              <a:rPr lang="fa-IR" dirty="0">
                <a:solidFill>
                  <a:srgbClr val="FF0000"/>
                </a:solidFill>
                <a:hlinkClick r:id="rId2" tooltip="تهران"/>
              </a:rPr>
              <a:t>تهران</a:t>
            </a:r>
            <a:r>
              <a:rPr lang="fa-IR" dirty="0">
                <a:solidFill>
                  <a:schemeClr val="tx1"/>
                </a:solidFill>
              </a:rPr>
              <a:t> در جنوب </a:t>
            </a:r>
            <a:r>
              <a:rPr lang="fa-IR" dirty="0">
                <a:solidFill>
                  <a:srgbClr val="FF0000"/>
                </a:solidFill>
                <a:hlinkClick r:id="rId3" tooltip="خیابان ری"/>
              </a:rPr>
              <a:t>خیابان ری</a:t>
            </a:r>
            <a:r>
              <a:rPr lang="fa-IR" dirty="0">
                <a:solidFill>
                  <a:srgbClr val="FF0000"/>
                </a:solidFill>
              </a:rPr>
              <a:t> </a:t>
            </a:r>
            <a:r>
              <a:rPr lang="fa-IR" dirty="0">
                <a:solidFill>
                  <a:schemeClr val="tx1"/>
                </a:solidFill>
              </a:rPr>
              <a:t>متولد شد. پدرش تاجر و دارای مغازه‌ای در خیابان قزوین تهران بود، اما وارد فعالیت‌های سیاسی نیز شده بود. او از طرفداران </a:t>
            </a:r>
            <a:r>
              <a:rPr lang="fa-IR" dirty="0">
                <a:solidFill>
                  <a:srgbClr val="FF0000"/>
                </a:solidFill>
                <a:hlinkClick r:id="rId4" tooltip="محمد مصدق"/>
              </a:rPr>
              <a:t>محمد مصدق</a:t>
            </a:r>
            <a:r>
              <a:rPr lang="fa-IR" dirty="0">
                <a:solidFill>
                  <a:srgbClr val="FF0000"/>
                </a:solidFill>
              </a:rPr>
              <a:t> </a:t>
            </a:r>
            <a:r>
              <a:rPr lang="fa-IR" dirty="0">
                <a:solidFill>
                  <a:schemeClr val="tx1"/>
                </a:solidFill>
              </a:rPr>
              <a:t>بود اما از لحاظ تشکیلاتی در </a:t>
            </a:r>
            <a:r>
              <a:rPr lang="fa-IR" dirty="0">
                <a:solidFill>
                  <a:srgbClr val="FF0000"/>
                </a:solidFill>
                <a:hlinkClick r:id="rId5" tooltip="حزب زحمت‌کشان ملت ایران"/>
              </a:rPr>
              <a:t>حزب زحمت‌کشان</a:t>
            </a:r>
            <a:r>
              <a:rPr lang="fa-IR" dirty="0">
                <a:solidFill>
                  <a:schemeClr val="tx1"/>
                </a:solidFill>
              </a:rPr>
              <a:t> به رهبری </a:t>
            </a:r>
            <a:r>
              <a:rPr lang="fa-IR" dirty="0">
                <a:solidFill>
                  <a:srgbClr val="FF0000"/>
                </a:solidFill>
                <a:hlinkClick r:id="rId6" tooltip="مظفر بقایی"/>
              </a:rPr>
              <a:t>مظفر بقایی</a:t>
            </a:r>
            <a:r>
              <a:rPr lang="fa-IR" dirty="0">
                <a:solidFill>
                  <a:srgbClr val="FF0000"/>
                </a:solidFill>
              </a:rPr>
              <a:t> </a:t>
            </a:r>
            <a:r>
              <a:rPr lang="fa-IR" dirty="0">
                <a:solidFill>
                  <a:schemeClr val="tx1"/>
                </a:solidFill>
              </a:rPr>
              <a:t>فعالیت می‌کرد</a:t>
            </a:r>
            <a:r>
              <a:rPr lang="fa-IR" dirty="0" smtClean="0">
                <a:solidFill>
                  <a:schemeClr val="tx1"/>
                </a:solidFill>
              </a:rPr>
              <a:t>.</a:t>
            </a:r>
            <a:endParaRPr lang="fa-IR" dirty="0">
              <a:solidFill>
                <a:schemeClr val="tx1"/>
              </a:solidFill>
            </a:endParaRPr>
          </a:p>
          <a:p>
            <a:pPr algn="just" rtl="1"/>
            <a:r>
              <a:rPr lang="fa-IR" dirty="0">
                <a:solidFill>
                  <a:schemeClr val="tx1"/>
                </a:solidFill>
              </a:rPr>
              <a:t>دختر کوچک وی مریم زیباکلام و دختر بزرگ وی سارا زیباکلام است که زیباکلام او را دقیقاً در نقطه مقابل خود می‌داند. سارا با پسر </a:t>
            </a:r>
            <a:r>
              <a:rPr lang="fa-IR" dirty="0">
                <a:solidFill>
                  <a:schemeClr val="tx1"/>
                </a:solidFill>
                <a:hlinkClick r:id="rId7" tooltip="احمد توکلی"/>
              </a:rPr>
              <a:t>احمد توکلی</a:t>
            </a:r>
            <a:r>
              <a:rPr lang="fa-IR" dirty="0">
                <a:solidFill>
                  <a:schemeClr val="tx1"/>
                </a:solidFill>
              </a:rPr>
              <a:t> ازدواج کرده‌است. زیباکلام می‌گوید نه او و نه توکلی هیچ نقشی در این ازدواج نداشته‌اند و آن دو پس از آشنا شدن در </a:t>
            </a:r>
            <a:r>
              <a:rPr lang="fa-IR" dirty="0">
                <a:solidFill>
                  <a:schemeClr val="tx1"/>
                </a:solidFill>
                <a:hlinkClick r:id="rId8" tooltip="روزنامه همشهری"/>
              </a:rPr>
              <a:t>روزنامه همشهری</a:t>
            </a:r>
            <a:r>
              <a:rPr lang="fa-IR" dirty="0">
                <a:solidFill>
                  <a:schemeClr val="tx1"/>
                </a:solidFill>
              </a:rPr>
              <a:t> با هم ازدواج کرده‌اند</a:t>
            </a:r>
            <a:r>
              <a:rPr lang="fa-IR" dirty="0" smtClean="0">
                <a:solidFill>
                  <a:schemeClr val="tx1"/>
                </a:solidFill>
              </a:rPr>
              <a:t>.</a:t>
            </a:r>
            <a:endParaRPr lang="fa-IR" dirty="0">
              <a:solidFill>
                <a:schemeClr val="tx1"/>
              </a:solidFill>
            </a:endParaRPr>
          </a:p>
          <a:p>
            <a:pPr algn="just" rtl="1"/>
            <a:r>
              <a:rPr lang="fa-IR" dirty="0">
                <a:solidFill>
                  <a:schemeClr val="tx1"/>
                </a:solidFill>
              </a:rPr>
              <a:t>دکتر </a:t>
            </a:r>
            <a:r>
              <a:rPr lang="fa-IR" dirty="0">
                <a:solidFill>
                  <a:schemeClr val="tx1"/>
                </a:solidFill>
                <a:hlinkClick r:id="rId9" tooltip="فاطمه زیباکلام"/>
              </a:rPr>
              <a:t>فاطمه زیباکلام</a:t>
            </a:r>
            <a:r>
              <a:rPr lang="fa-IR" dirty="0">
                <a:solidFill>
                  <a:schemeClr val="tx1"/>
                </a:solidFill>
              </a:rPr>
              <a:t>، خواهر او است که در اسفند ۱۳۹۴ درگذشت. </a:t>
            </a:r>
            <a:r>
              <a:rPr lang="fa-IR" dirty="0">
                <a:solidFill>
                  <a:schemeClr val="tx1"/>
                </a:solidFill>
                <a:hlinkClick r:id="rId10" tooltip="سعید زیباکلام"/>
              </a:rPr>
              <a:t>سعید زیباکلام</a:t>
            </a:r>
            <a:r>
              <a:rPr lang="fa-IR" dirty="0">
                <a:solidFill>
                  <a:schemeClr val="tx1"/>
                </a:solidFill>
              </a:rPr>
              <a:t> نیز برادر وی می‌باشد که از نظر عقیده در روبروی هم قرار دارند</a:t>
            </a:r>
          </a:p>
        </p:txBody>
      </p:sp>
    </p:spTree>
    <p:extLst>
      <p:ext uri="{BB962C8B-B14F-4D97-AF65-F5344CB8AC3E}">
        <p14:creationId xmlns:p14="http://schemas.microsoft.com/office/powerpoint/2010/main" val="805199245"/>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796834"/>
            <a:ext cx="10496006" cy="5299166"/>
          </a:xfrm>
        </p:spPr>
        <p:txBody>
          <a:bodyPr>
            <a:normAutofit/>
          </a:bodyPr>
          <a:lstStyle/>
          <a:p>
            <a:pPr marL="45720" indent="0" algn="just" rtl="1">
              <a:buNone/>
            </a:pPr>
            <a:r>
              <a:rPr lang="fa-IR" sz="2600" dirty="0">
                <a:solidFill>
                  <a:schemeClr val="tx1"/>
                </a:solidFill>
                <a:cs typeface="B Nazanin" panose="00000400000000000000" pitchFamily="2" charset="-78"/>
              </a:rPr>
              <a:t>و پس از آن به یکباره همه چیز </a:t>
            </a:r>
            <a:r>
              <a:rPr lang="fa-IR" sz="2600" dirty="0">
                <a:solidFill>
                  <a:srgbClr val="FF0000"/>
                </a:solidFill>
                <a:cs typeface="B Nazanin" panose="00000400000000000000" pitchFamily="2" charset="-78"/>
              </a:rPr>
              <a:t>به نابودی </a:t>
            </a:r>
            <a:r>
              <a:rPr lang="fa-IR" sz="2600" dirty="0">
                <a:solidFill>
                  <a:schemeClr val="tx1"/>
                </a:solidFill>
                <a:cs typeface="B Nazanin" panose="00000400000000000000" pitchFamily="2" charset="-78"/>
              </a:rPr>
              <a:t>کشیده شد.  </a:t>
            </a:r>
            <a:r>
              <a:rPr lang="fa-IR" sz="2600" dirty="0">
                <a:solidFill>
                  <a:srgbClr val="FF0000"/>
                </a:solidFill>
                <a:cs typeface="B Nazanin" panose="00000400000000000000" pitchFamily="2" charset="-78"/>
              </a:rPr>
              <a:t>به زعم نویسنده بسیاری افول علمی را به هجوم مغولان نسبت می دهند</a:t>
            </a:r>
            <a:r>
              <a:rPr lang="fa-IR" sz="2600" dirty="0">
                <a:solidFill>
                  <a:schemeClr val="tx1"/>
                </a:solidFill>
                <a:cs typeface="B Nazanin" panose="00000400000000000000" pitchFamily="2" charset="-78"/>
              </a:rPr>
              <a:t>، اما با شواهدی که زیباکلام در کتاب آورده، ادعا می کند که این </a:t>
            </a:r>
            <a:r>
              <a:rPr lang="fa-IR" sz="2600" dirty="0">
                <a:solidFill>
                  <a:srgbClr val="FF0000"/>
                </a:solidFill>
                <a:cs typeface="B Nazanin" panose="00000400000000000000" pitchFamily="2" charset="-78"/>
              </a:rPr>
              <a:t>افول یکی دو قرن قبل از هجوم مغولان آغاز شده </a:t>
            </a:r>
            <a:r>
              <a:rPr lang="fa-IR" sz="2600" dirty="0">
                <a:solidFill>
                  <a:schemeClr val="tx1"/>
                </a:solidFill>
                <a:cs typeface="B Nazanin" panose="00000400000000000000" pitchFamily="2" charset="-78"/>
              </a:rPr>
              <a:t>و در واقع </a:t>
            </a:r>
            <a:r>
              <a:rPr lang="fa-IR" sz="2600" dirty="0">
                <a:solidFill>
                  <a:srgbClr val="FF0000"/>
                </a:solidFill>
                <a:cs typeface="B Nazanin" panose="00000400000000000000" pitchFamily="2" charset="-78"/>
              </a:rPr>
              <a:t>هجوم مغولان ضربه نهایی </a:t>
            </a:r>
            <a:r>
              <a:rPr lang="fa-IR" sz="2600" dirty="0">
                <a:solidFill>
                  <a:schemeClr val="tx1"/>
                </a:solidFill>
                <a:cs typeface="B Nazanin" panose="00000400000000000000" pitchFamily="2" charset="-78"/>
              </a:rPr>
              <a:t>را بر پیکره علم وارد می کند ولی آغاز کننده افول علمی نیست. پس از بررسی این موارد، نویسنده به </a:t>
            </a:r>
            <a:r>
              <a:rPr lang="fa-IR" sz="2600" dirty="0">
                <a:solidFill>
                  <a:srgbClr val="FF0000"/>
                </a:solidFill>
                <a:cs typeface="B Nazanin" panose="00000400000000000000" pitchFamily="2" charset="-78"/>
              </a:rPr>
              <a:t>چرایی</a:t>
            </a:r>
            <a:r>
              <a:rPr lang="fa-IR" sz="2600" dirty="0">
                <a:solidFill>
                  <a:schemeClr val="tx1"/>
                </a:solidFill>
                <a:cs typeface="B Nazanin" panose="00000400000000000000" pitchFamily="2" charset="-78"/>
              </a:rPr>
              <a:t> ایجاد </a:t>
            </a:r>
            <a:r>
              <a:rPr lang="fa-IR" sz="2600" dirty="0">
                <a:solidFill>
                  <a:srgbClr val="FF0000"/>
                </a:solidFill>
                <a:cs typeface="B Nazanin" panose="00000400000000000000" pitchFamily="2" charset="-78"/>
              </a:rPr>
              <a:t>افول علمی </a:t>
            </a:r>
            <a:r>
              <a:rPr lang="fa-IR" sz="2600" dirty="0">
                <a:solidFill>
                  <a:schemeClr val="tx1"/>
                </a:solidFill>
                <a:cs typeface="B Nazanin" panose="00000400000000000000" pitchFamily="2" charset="-78"/>
              </a:rPr>
              <a:t>می پردازد و با تکیه بر شواهد و مرور تحقیقات گذشته عنوان می کند که به </a:t>
            </a:r>
            <a:r>
              <a:rPr lang="fa-IR" sz="2600" dirty="0">
                <a:solidFill>
                  <a:srgbClr val="FF0000"/>
                </a:solidFill>
                <a:cs typeface="B Nazanin" panose="00000400000000000000" pitchFamily="2" charset="-78"/>
              </a:rPr>
              <a:t>نوعی ظهور و رواج آیین مدرسی و کنار </a:t>
            </a:r>
            <a:r>
              <a:rPr lang="fa-IR" sz="2600" dirty="0">
                <a:solidFill>
                  <a:srgbClr val="92D050"/>
                </a:solidFill>
                <a:cs typeface="B Nazanin" panose="00000400000000000000" pitchFamily="2" charset="-78"/>
              </a:rPr>
              <a:t>گذاشتن عقل از دین </a:t>
            </a:r>
            <a:r>
              <a:rPr lang="fa-IR" sz="2600" dirty="0">
                <a:solidFill>
                  <a:srgbClr val="FF0000"/>
                </a:solidFill>
                <a:cs typeface="B Nazanin" panose="00000400000000000000" pitchFamily="2" charset="-78"/>
              </a:rPr>
              <a:t>و درگیری بین فقها و حکومت و سنت گرایان، </a:t>
            </a:r>
            <a:r>
              <a:rPr lang="fa-IR" sz="2600" dirty="0">
                <a:solidFill>
                  <a:srgbClr val="92D050"/>
                </a:solidFill>
                <a:cs typeface="B Nazanin" panose="00000400000000000000" pitchFamily="2" charset="-78"/>
              </a:rPr>
              <a:t>عاریتی بودن علوم </a:t>
            </a:r>
            <a:r>
              <a:rPr lang="fa-IR" sz="2600" dirty="0">
                <a:solidFill>
                  <a:srgbClr val="FF0000"/>
                </a:solidFill>
                <a:cs typeface="B Nazanin" panose="00000400000000000000" pitchFamily="2" charset="-78"/>
              </a:rPr>
              <a:t>و </a:t>
            </a:r>
            <a:r>
              <a:rPr lang="fa-IR" sz="2600" dirty="0">
                <a:solidFill>
                  <a:srgbClr val="0070C0"/>
                </a:solidFill>
                <a:cs typeface="B Nazanin" panose="00000400000000000000" pitchFamily="2" charset="-78"/>
              </a:rPr>
              <a:t>ترجمه بودن علوم </a:t>
            </a:r>
            <a:r>
              <a:rPr lang="fa-IR" sz="2600" dirty="0">
                <a:solidFill>
                  <a:srgbClr val="FF0000"/>
                </a:solidFill>
                <a:cs typeface="B Nazanin" panose="00000400000000000000" pitchFamily="2" charset="-78"/>
              </a:rPr>
              <a:t>و نقش حکومت در رشد علوم و از </a:t>
            </a:r>
            <a:r>
              <a:rPr lang="fa-IR" sz="2600" dirty="0">
                <a:solidFill>
                  <a:srgbClr val="92D050"/>
                </a:solidFill>
                <a:cs typeface="B Nazanin" panose="00000400000000000000" pitchFamily="2" charset="-78"/>
              </a:rPr>
              <a:t>بین رفتن حمایت حکومت </a:t>
            </a:r>
            <a:r>
              <a:rPr lang="fa-IR" sz="2600" dirty="0">
                <a:solidFill>
                  <a:srgbClr val="FF0000"/>
                </a:solidFill>
                <a:cs typeface="B Nazanin" panose="00000400000000000000" pitchFamily="2" charset="-78"/>
              </a:rPr>
              <a:t>از این علوم باعث ایجاد افول علمی مسلمانان شده است.</a:t>
            </a:r>
            <a:endParaRPr lang="en-US" sz="2600" dirty="0">
              <a:solidFill>
                <a:srgbClr val="FF0000"/>
              </a:solidFill>
              <a:cs typeface="B Nazanin" panose="00000400000000000000" pitchFamily="2" charset="-78"/>
            </a:endParaRPr>
          </a:p>
          <a:p>
            <a:pPr marL="45720" indent="0" algn="just" rtl="1">
              <a:buNone/>
            </a:pPr>
            <a:r>
              <a:rPr lang="fa-IR" sz="2600" dirty="0">
                <a:solidFill>
                  <a:schemeClr val="tx1"/>
                </a:solidFill>
                <a:cs typeface="B Nazanin" panose="00000400000000000000" pitchFamily="2" charset="-78"/>
              </a:rPr>
              <a:t>زیباکلام در </a:t>
            </a:r>
            <a:r>
              <a:rPr lang="fa-IR" sz="2600" b="1" dirty="0">
                <a:solidFill>
                  <a:schemeClr val="tx1"/>
                </a:solidFill>
                <a:cs typeface="B Nazanin" panose="00000400000000000000" pitchFamily="2" charset="-78"/>
              </a:rPr>
              <a:t>ادامه این فصل عواملی </a:t>
            </a:r>
            <a:r>
              <a:rPr lang="fa-IR" sz="2600" dirty="0">
                <a:solidFill>
                  <a:schemeClr val="tx1"/>
                </a:solidFill>
                <a:cs typeface="B Nazanin" panose="00000400000000000000" pitchFamily="2" charset="-78"/>
              </a:rPr>
              <a:t>را مورد </a:t>
            </a:r>
            <a:r>
              <a:rPr lang="fa-IR" sz="2600" dirty="0" smtClean="0">
                <a:solidFill>
                  <a:schemeClr val="tx1"/>
                </a:solidFill>
                <a:cs typeface="B Nazanin" panose="00000400000000000000" pitchFamily="2" charset="-78"/>
              </a:rPr>
              <a:t>بررسی </a:t>
            </a:r>
            <a:r>
              <a:rPr lang="fa-IR" sz="2600" dirty="0">
                <a:solidFill>
                  <a:schemeClr val="tx1"/>
                </a:solidFill>
                <a:cs typeface="B Nazanin" panose="00000400000000000000" pitchFamily="2" charset="-78"/>
              </a:rPr>
              <a:t>قرار می دهد و </a:t>
            </a:r>
            <a:r>
              <a:rPr lang="fa-IR" sz="2600" dirty="0">
                <a:solidFill>
                  <a:srgbClr val="FF0000"/>
                </a:solidFill>
                <a:cs typeface="B Nazanin" panose="00000400000000000000" pitchFamily="2" charset="-78"/>
              </a:rPr>
              <a:t>به خوبی به بحث جریان شناسی افول علم </a:t>
            </a:r>
            <a:r>
              <a:rPr lang="fa-IR" sz="2600" dirty="0">
                <a:solidFill>
                  <a:schemeClr val="tx1"/>
                </a:solidFill>
                <a:cs typeface="B Nazanin" panose="00000400000000000000" pitchFamily="2" charset="-78"/>
              </a:rPr>
              <a:t>می پردازد و بر این باور است که این </a:t>
            </a:r>
            <a:r>
              <a:rPr lang="fa-IR" sz="2600" dirty="0">
                <a:solidFill>
                  <a:srgbClr val="FF0000"/>
                </a:solidFill>
                <a:cs typeface="B Nazanin" panose="00000400000000000000" pitchFamily="2" charset="-78"/>
              </a:rPr>
              <a:t>افول</a:t>
            </a:r>
            <a:r>
              <a:rPr lang="fa-IR" sz="2600" dirty="0">
                <a:solidFill>
                  <a:schemeClr val="tx1"/>
                </a:solidFill>
                <a:cs typeface="B Nazanin" panose="00000400000000000000" pitchFamily="2" charset="-78"/>
              </a:rPr>
              <a:t> از  </a:t>
            </a:r>
            <a:r>
              <a:rPr lang="fa-IR" sz="2600" dirty="0">
                <a:solidFill>
                  <a:srgbClr val="FF0000"/>
                </a:solidFill>
                <a:cs typeface="B Nazanin" panose="00000400000000000000" pitchFamily="2" charset="-78"/>
              </a:rPr>
              <a:t>دوره متوکل عباسی </a:t>
            </a:r>
            <a:r>
              <a:rPr lang="fa-IR" sz="2600" dirty="0">
                <a:solidFill>
                  <a:schemeClr val="tx1"/>
                </a:solidFill>
                <a:cs typeface="B Nazanin" panose="00000400000000000000" pitchFamily="2" charset="-78"/>
              </a:rPr>
              <a:t>و </a:t>
            </a:r>
            <a:r>
              <a:rPr lang="fa-IR" sz="2600" dirty="0">
                <a:solidFill>
                  <a:srgbClr val="92D050"/>
                </a:solidFill>
                <a:cs typeface="B Nazanin" panose="00000400000000000000" pitchFamily="2" charset="-78"/>
              </a:rPr>
              <a:t>چیره شدن سنت گرایان و اصحاب حدیث بر عقل گریان و فلاسفه شروع شده</a:t>
            </a:r>
            <a:r>
              <a:rPr lang="fa-IR" sz="2600" dirty="0">
                <a:solidFill>
                  <a:schemeClr val="tx1"/>
                </a:solidFill>
                <a:cs typeface="B Nazanin" panose="00000400000000000000" pitchFamily="2" charset="-78"/>
              </a:rPr>
              <a:t> و </a:t>
            </a:r>
            <a:r>
              <a:rPr lang="fa-IR" sz="2600" dirty="0">
                <a:solidFill>
                  <a:srgbClr val="0070C0"/>
                </a:solidFill>
                <a:cs typeface="B Nazanin" panose="00000400000000000000" pitchFamily="2" charset="-78"/>
              </a:rPr>
              <a:t>تاثیرات تفکرات </a:t>
            </a:r>
            <a:r>
              <a:rPr lang="fa-IR" sz="2600" dirty="0">
                <a:solidFill>
                  <a:schemeClr val="tx1"/>
                </a:solidFill>
                <a:cs typeface="B Nazanin" panose="00000400000000000000" pitchFamily="2" charset="-78"/>
              </a:rPr>
              <a:t>سامانیان و غزنویان و سلاجقه به خصوص </a:t>
            </a:r>
            <a:r>
              <a:rPr lang="fa-IR" sz="2600" dirty="0">
                <a:solidFill>
                  <a:srgbClr val="0070C0"/>
                </a:solidFill>
                <a:cs typeface="B Nazanin" panose="00000400000000000000" pitchFamily="2" charset="-78"/>
              </a:rPr>
              <a:t>خواجه نظام الملک </a:t>
            </a:r>
            <a:r>
              <a:rPr lang="fa-IR" sz="2600" dirty="0">
                <a:solidFill>
                  <a:schemeClr val="tx1"/>
                </a:solidFill>
                <a:cs typeface="B Nazanin" panose="00000400000000000000" pitchFamily="2" charset="-78"/>
              </a:rPr>
              <a:t>(مدارس نظامیه) و همچنین تفکرات </a:t>
            </a:r>
            <a:r>
              <a:rPr lang="fa-IR" sz="2600" dirty="0">
                <a:solidFill>
                  <a:srgbClr val="0070C0"/>
                </a:solidFill>
                <a:cs typeface="B Nazanin" panose="00000400000000000000" pitchFamily="2" charset="-78"/>
              </a:rPr>
              <a:t>امام محمد غزالی </a:t>
            </a:r>
            <a:r>
              <a:rPr lang="fa-IR" sz="2600" dirty="0">
                <a:solidFill>
                  <a:schemeClr val="tx1"/>
                </a:solidFill>
                <a:cs typeface="B Nazanin" panose="00000400000000000000" pitchFamily="2" charset="-78"/>
              </a:rPr>
              <a:t>که موجبات چیرگی این تفکرات شد را به چالش می کشد.</a:t>
            </a:r>
            <a:endParaRPr lang="en-US" sz="2600" dirty="0">
              <a:solidFill>
                <a:schemeClr val="tx1"/>
              </a:solidFill>
              <a:cs typeface="B Nazanin" panose="00000400000000000000" pitchFamily="2" charset="-78"/>
            </a:endParaRPr>
          </a:p>
          <a:p>
            <a:pPr marL="45720" indent="0" algn="just">
              <a:buNone/>
            </a:pPr>
            <a:endParaRPr lang="en-US" sz="2600" dirty="0">
              <a:solidFill>
                <a:schemeClr val="tx1"/>
              </a:solidFill>
              <a:cs typeface="B Nazanin" panose="00000400000000000000" pitchFamily="2" charset="-78"/>
            </a:endParaRPr>
          </a:p>
        </p:txBody>
      </p:sp>
    </p:spTree>
    <p:extLst>
      <p:ext uri="{BB962C8B-B14F-4D97-AF65-F5344CB8AC3E}">
        <p14:creationId xmlns:p14="http://schemas.microsoft.com/office/powerpoint/2010/main" val="3883947590"/>
      </p:ext>
    </p:extLst>
  </p:cSld>
  <p:clrMapOvr>
    <a:masterClrMapping/>
  </p:clrMapOvr>
  <p:transition spd="slow">
    <p:wheel spokes="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0646" y="400594"/>
            <a:ext cx="9875520" cy="1356360"/>
          </a:xfrm>
        </p:spPr>
        <p:txBody>
          <a:bodyPr/>
          <a:lstStyle/>
          <a:p>
            <a:pPr algn="r" rtl="1"/>
            <a:r>
              <a:rPr lang="fa-IR" dirty="0" smtClean="0">
                <a:solidFill>
                  <a:schemeClr val="tx1"/>
                </a:solidFill>
                <a:cs typeface="B Davat" panose="00000400000000000000" pitchFamily="2" charset="-78"/>
              </a:rPr>
              <a:t>جهان اسلام در اوایل قرن 13 میلادی</a:t>
            </a:r>
            <a:endParaRPr lang="en-US" dirty="0">
              <a:solidFill>
                <a:schemeClr val="tx1"/>
              </a:solidFill>
              <a:cs typeface="B Davat" panose="00000400000000000000" pitchFamily="2" charset="-78"/>
            </a:endParaRPr>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41417" y="1645920"/>
            <a:ext cx="9078686" cy="4924697"/>
          </a:xfrm>
          <a:prstGeom prst="rect">
            <a:avLst/>
          </a:prstGeom>
          <a:ln>
            <a:noFill/>
          </a:ln>
          <a:effectLst>
            <a:softEdge rad="112500"/>
          </a:effectLst>
        </p:spPr>
      </p:pic>
    </p:spTree>
    <p:extLst>
      <p:ext uri="{BB962C8B-B14F-4D97-AF65-F5344CB8AC3E}">
        <p14:creationId xmlns:p14="http://schemas.microsoft.com/office/powerpoint/2010/main" val="13957656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b="1" dirty="0">
                <a:solidFill>
                  <a:schemeClr val="tx1"/>
                </a:solidFill>
                <a:cs typeface="B Titr" panose="00000700000000000000" pitchFamily="2" charset="-78"/>
              </a:rPr>
              <a:t>فصل ششم : شرق و غرب: تماس یا </a:t>
            </a:r>
            <a:r>
              <a:rPr lang="fa-IR" b="1" dirty="0" smtClean="0">
                <a:solidFill>
                  <a:schemeClr val="tx1"/>
                </a:solidFill>
                <a:cs typeface="B Titr" panose="00000700000000000000" pitchFamily="2" charset="-78"/>
              </a:rPr>
              <a:t>تقابل</a:t>
            </a:r>
            <a:endParaRPr lang="en-US" dirty="0">
              <a:solidFill>
                <a:schemeClr val="tx1"/>
              </a:solidFill>
              <a:cs typeface="B Titr" panose="00000700000000000000" pitchFamily="2" charset="-78"/>
            </a:endParaRPr>
          </a:p>
        </p:txBody>
      </p:sp>
      <p:sp>
        <p:nvSpPr>
          <p:cNvPr id="3" name="Content Placeholder 2"/>
          <p:cNvSpPr>
            <a:spLocks noGrp="1"/>
          </p:cNvSpPr>
          <p:nvPr>
            <p:ph idx="1"/>
          </p:nvPr>
        </p:nvSpPr>
        <p:spPr/>
        <p:txBody>
          <a:bodyPr>
            <a:normAutofit/>
          </a:bodyPr>
          <a:lstStyle/>
          <a:p>
            <a:pPr marL="45720" indent="0" algn="just" rtl="1">
              <a:buNone/>
            </a:pPr>
            <a:r>
              <a:rPr lang="fa-IR" sz="2400" dirty="0">
                <a:solidFill>
                  <a:schemeClr val="tx1"/>
                </a:solidFill>
                <a:cs typeface="B Nazanin" panose="00000400000000000000" pitchFamily="2" charset="-78"/>
              </a:rPr>
              <a:t>این فصل زیباکلام سعی میکند </a:t>
            </a:r>
            <a:r>
              <a:rPr lang="fa-IR" sz="2400" dirty="0">
                <a:solidFill>
                  <a:srgbClr val="FF0000"/>
                </a:solidFill>
                <a:cs typeface="B Nazanin" panose="00000400000000000000" pitchFamily="2" charset="-78"/>
              </a:rPr>
              <a:t>پاسخ روشنی برای مسئله </a:t>
            </a:r>
            <a:r>
              <a:rPr lang="fa-IR" sz="2400" dirty="0">
                <a:solidFill>
                  <a:srgbClr val="92D050"/>
                </a:solidFill>
                <a:cs typeface="B Nazanin" panose="00000400000000000000" pitchFamily="2" charset="-78"/>
              </a:rPr>
              <a:t>رویارویی شرق و غرب </a:t>
            </a:r>
            <a:r>
              <a:rPr lang="fa-IR" sz="2400" dirty="0">
                <a:solidFill>
                  <a:srgbClr val="FF0000"/>
                </a:solidFill>
                <a:cs typeface="B Nazanin" panose="00000400000000000000" pitchFamily="2" charset="-78"/>
              </a:rPr>
              <a:t>و اثر و میزان تاثیر آن بر عقب ماندگی ایران ارائه دهد</a:t>
            </a:r>
            <a:r>
              <a:rPr lang="fa-IR" sz="2400" dirty="0">
                <a:solidFill>
                  <a:schemeClr val="tx1"/>
                </a:solidFill>
                <a:cs typeface="B Nazanin" panose="00000400000000000000" pitchFamily="2" charset="-78"/>
              </a:rPr>
              <a:t>.</a:t>
            </a:r>
            <a:endParaRPr lang="en-US" sz="2400" dirty="0">
              <a:solidFill>
                <a:schemeClr val="tx1"/>
              </a:solidFill>
              <a:cs typeface="B Nazanin" panose="00000400000000000000" pitchFamily="2" charset="-78"/>
            </a:endParaRPr>
          </a:p>
          <a:p>
            <a:pPr marL="45720" indent="0" algn="just" rtl="1">
              <a:buNone/>
            </a:pPr>
            <a:r>
              <a:rPr lang="fa-IR" sz="2400" dirty="0">
                <a:solidFill>
                  <a:schemeClr val="tx1"/>
                </a:solidFill>
                <a:cs typeface="B Nazanin" panose="00000400000000000000" pitchFamily="2" charset="-78"/>
              </a:rPr>
              <a:t>در ابتدای این فصل زیباکلام بیان می کند که </a:t>
            </a:r>
            <a:r>
              <a:rPr lang="fa-IR" sz="2400" dirty="0">
                <a:solidFill>
                  <a:srgbClr val="FF0000"/>
                </a:solidFill>
                <a:cs typeface="B Nazanin" panose="00000400000000000000" pitchFamily="2" charset="-78"/>
              </a:rPr>
              <a:t>رویارویی شرق و غرب </a:t>
            </a:r>
            <a:r>
              <a:rPr lang="fa-IR" sz="2400" dirty="0">
                <a:solidFill>
                  <a:schemeClr val="tx1"/>
                </a:solidFill>
                <a:cs typeface="B Nazanin" panose="00000400000000000000" pitchFamily="2" charset="-78"/>
              </a:rPr>
              <a:t>صرفا بخشی از </a:t>
            </a:r>
            <a:r>
              <a:rPr lang="fa-IR" sz="2400" dirty="0">
                <a:solidFill>
                  <a:srgbClr val="FF0000"/>
                </a:solidFill>
                <a:cs typeface="B Nazanin" panose="00000400000000000000" pitchFamily="2" charset="-78"/>
              </a:rPr>
              <a:t>سیر تحولات دنیا </a:t>
            </a:r>
            <a:r>
              <a:rPr lang="fa-IR" sz="2400" dirty="0">
                <a:solidFill>
                  <a:schemeClr val="tx1"/>
                </a:solidFill>
                <a:cs typeface="B Nazanin" panose="00000400000000000000" pitchFamily="2" charset="-78"/>
              </a:rPr>
              <a:t>بود و نه همه آن. </a:t>
            </a:r>
            <a:r>
              <a:rPr lang="fa-IR" sz="2400" dirty="0">
                <a:solidFill>
                  <a:srgbClr val="FF0000"/>
                </a:solidFill>
                <a:cs typeface="B Nazanin" panose="00000400000000000000" pitchFamily="2" charset="-78"/>
              </a:rPr>
              <a:t>حجم رویارویی غربیان </a:t>
            </a:r>
            <a:r>
              <a:rPr lang="fa-IR" sz="2400" dirty="0">
                <a:solidFill>
                  <a:schemeClr val="tx1"/>
                </a:solidFill>
                <a:cs typeface="B Nazanin" panose="00000400000000000000" pitchFamily="2" charset="-78"/>
              </a:rPr>
              <a:t>با یکدیگر از </a:t>
            </a:r>
            <a:r>
              <a:rPr lang="fa-IR" sz="2400" dirty="0">
                <a:solidFill>
                  <a:srgbClr val="FF0000"/>
                </a:solidFill>
                <a:cs typeface="B Nazanin" panose="00000400000000000000" pitchFamily="2" charset="-78"/>
              </a:rPr>
              <a:t>قرن هجدهم </a:t>
            </a:r>
            <a:r>
              <a:rPr lang="fa-IR" sz="2400" dirty="0">
                <a:solidFill>
                  <a:schemeClr val="tx1"/>
                </a:solidFill>
                <a:cs typeface="B Nazanin" panose="00000400000000000000" pitchFamily="2" charset="-78"/>
              </a:rPr>
              <a:t>به بعد چندین برابر حجم رویارویی میان </a:t>
            </a:r>
            <a:r>
              <a:rPr lang="fa-IR" sz="2400" dirty="0">
                <a:solidFill>
                  <a:srgbClr val="FF0000"/>
                </a:solidFill>
                <a:cs typeface="B Nazanin" panose="00000400000000000000" pitchFamily="2" charset="-78"/>
              </a:rPr>
              <a:t>شرق و غرب </a:t>
            </a:r>
            <a:r>
              <a:rPr lang="fa-IR" sz="2400" dirty="0">
                <a:solidFill>
                  <a:schemeClr val="tx1"/>
                </a:solidFill>
                <a:cs typeface="B Nazanin" panose="00000400000000000000" pitchFamily="2" charset="-78"/>
              </a:rPr>
              <a:t>بود. در ادامه زیبا کلام در بخشی </a:t>
            </a:r>
            <a:r>
              <a:rPr lang="fa-IR" sz="2400" dirty="0">
                <a:solidFill>
                  <a:srgbClr val="92D050"/>
                </a:solidFill>
                <a:cs typeface="B Nazanin" panose="00000400000000000000" pitchFamily="2" charset="-78"/>
              </a:rPr>
              <a:t>با عنوان موقعیت اقلیمی اروپا و تاثیرات </a:t>
            </a:r>
            <a:r>
              <a:rPr lang="fa-IR" sz="2400" dirty="0">
                <a:solidFill>
                  <a:schemeClr val="tx1"/>
                </a:solidFill>
                <a:cs typeface="B Nazanin" panose="00000400000000000000" pitchFamily="2" charset="-78"/>
              </a:rPr>
              <a:t>آن بر روابط میان شرق و غرب تلاش می کند ریشه های تاریخی روابط شرق و غرب را پیدا کند و </a:t>
            </a:r>
            <a:r>
              <a:rPr lang="fa-IR" sz="2400" dirty="0">
                <a:solidFill>
                  <a:srgbClr val="FF0000"/>
                </a:solidFill>
                <a:cs typeface="B Nazanin" panose="00000400000000000000" pitchFamily="2" charset="-78"/>
              </a:rPr>
              <a:t>در پایان این بخش بیان می کند که تسلط بر دریا در حقیقت پیش نیاز تسلط غربیان بر مشرق زمین بود</a:t>
            </a:r>
            <a:r>
              <a:rPr lang="fa-IR" sz="2400" dirty="0">
                <a:solidFill>
                  <a:schemeClr val="tx1"/>
                </a:solidFill>
                <a:cs typeface="B Nazanin" panose="00000400000000000000" pitchFamily="2" charset="-78"/>
              </a:rPr>
              <a:t>. نویسنده معتقد است بر اساس شواهد تاریخی و </a:t>
            </a:r>
            <a:r>
              <a:rPr lang="fa-IR" sz="2400" dirty="0">
                <a:solidFill>
                  <a:srgbClr val="92D050"/>
                </a:solidFill>
                <a:cs typeface="B Nazanin" panose="00000400000000000000" pitchFamily="2" charset="-78"/>
              </a:rPr>
              <a:t>بر خلاف اعتقاد مرسوم، </a:t>
            </a:r>
            <a:r>
              <a:rPr lang="fa-IR" sz="2400" dirty="0">
                <a:solidFill>
                  <a:schemeClr val="tx1"/>
                </a:solidFill>
                <a:cs typeface="B Nazanin" panose="00000400000000000000" pitchFamily="2" charset="-78"/>
              </a:rPr>
              <a:t>تسلط غربیان ناشی از انقلاب صنعتی نیست و این امر چند قرن قبل از انقلاب صنعتی به وقوع پیوسته است.</a:t>
            </a:r>
            <a:endParaRPr lang="en-US" sz="2400" dirty="0">
              <a:solidFill>
                <a:schemeClr val="tx1"/>
              </a:solidFill>
              <a:cs typeface="B Nazanin" panose="00000400000000000000" pitchFamily="2" charset="-78"/>
            </a:endParaRPr>
          </a:p>
          <a:p>
            <a:pPr marL="45720" indent="0" algn="just">
              <a:buNone/>
            </a:pPr>
            <a:endParaRPr lang="en-US" sz="2400" dirty="0">
              <a:solidFill>
                <a:schemeClr val="tx1"/>
              </a:solidFill>
              <a:cs typeface="B Nazanin" panose="00000400000000000000" pitchFamily="2" charset="-78"/>
            </a:endParaRPr>
          </a:p>
        </p:txBody>
      </p:sp>
    </p:spTree>
    <p:extLst>
      <p:ext uri="{BB962C8B-B14F-4D97-AF65-F5344CB8AC3E}">
        <p14:creationId xmlns:p14="http://schemas.microsoft.com/office/powerpoint/2010/main" val="30676153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783771"/>
            <a:ext cx="10326189" cy="5312229"/>
          </a:xfrm>
        </p:spPr>
        <p:txBody>
          <a:bodyPr>
            <a:normAutofit/>
          </a:bodyPr>
          <a:lstStyle/>
          <a:p>
            <a:pPr marL="45720" indent="0" algn="just" rtl="1">
              <a:buNone/>
            </a:pPr>
            <a:r>
              <a:rPr lang="fa-IR" sz="2600" dirty="0">
                <a:solidFill>
                  <a:schemeClr val="tx1"/>
                </a:solidFill>
                <a:cs typeface="B Nazanin" panose="00000400000000000000" pitchFamily="2" charset="-78"/>
              </a:rPr>
              <a:t>زیبا کلام معتقد است </a:t>
            </a:r>
            <a:r>
              <a:rPr lang="fa-IR" sz="2600" dirty="0">
                <a:solidFill>
                  <a:srgbClr val="FF0000"/>
                </a:solidFill>
                <a:cs typeface="B Nazanin" panose="00000400000000000000" pitchFamily="2" charset="-78"/>
              </a:rPr>
              <a:t>غیر از دریا عوامل دیگری نیز در ایجاد تحولات اساسی در اروپا نقش </a:t>
            </a:r>
            <a:r>
              <a:rPr lang="fa-IR" sz="2600" dirty="0">
                <a:solidFill>
                  <a:schemeClr val="tx1"/>
                </a:solidFill>
                <a:cs typeface="B Nazanin" panose="00000400000000000000" pitchFamily="2" charset="-78"/>
              </a:rPr>
              <a:t>داشته است، چرا که بسیاری از مناطق دیگر دنیا نیز به دریا دسترسی داشتند اما این تحولات در آنها اتفاق نیفتاد. از جمله عواملی که زیباکلام به آنها اشاره می کند، </a:t>
            </a:r>
            <a:r>
              <a:rPr lang="fa-IR" sz="2600" dirty="0">
                <a:solidFill>
                  <a:srgbClr val="FF0000"/>
                </a:solidFill>
                <a:cs typeface="B Nazanin" panose="00000400000000000000" pitchFamily="2" charset="-78"/>
              </a:rPr>
              <a:t>نفوذ اقوام، ملل و فرهنگ های مختلف در قاره اروپا و وجود زبان رسمی لاتین</a:t>
            </a:r>
            <a:r>
              <a:rPr lang="fa-IR" sz="2600" dirty="0">
                <a:solidFill>
                  <a:schemeClr val="tx1"/>
                </a:solidFill>
                <a:cs typeface="B Nazanin" panose="00000400000000000000" pitchFamily="2" charset="-78"/>
              </a:rPr>
              <a:t> بوده است. همچنین نویسنده معتقد است </a:t>
            </a:r>
            <a:r>
              <a:rPr lang="fa-IR" sz="2600" dirty="0">
                <a:solidFill>
                  <a:srgbClr val="0070C0"/>
                </a:solidFill>
                <a:cs typeface="B Nazanin" panose="00000400000000000000" pitchFamily="2" charset="-78"/>
              </a:rPr>
              <a:t>عامل اساسی دیگری که دریا </a:t>
            </a:r>
            <a:r>
              <a:rPr lang="fa-IR" sz="2600" dirty="0">
                <a:solidFill>
                  <a:schemeClr val="tx1"/>
                </a:solidFill>
                <a:cs typeface="B Nazanin" panose="00000400000000000000" pitchFamily="2" charset="-78"/>
              </a:rPr>
              <a:t>را به پر اهمیت ترین و متداول ترین حرفه ها در اروپا تبدیل کرد، </a:t>
            </a:r>
            <a:r>
              <a:rPr lang="fa-IR" sz="2600" dirty="0">
                <a:solidFill>
                  <a:srgbClr val="FF0000"/>
                </a:solidFill>
                <a:cs typeface="B Nazanin" panose="00000400000000000000" pitchFamily="2" charset="-78"/>
              </a:rPr>
              <a:t>تجارت</a:t>
            </a:r>
            <a:r>
              <a:rPr lang="fa-IR" sz="2600" dirty="0">
                <a:solidFill>
                  <a:schemeClr val="tx1"/>
                </a:solidFill>
                <a:cs typeface="B Nazanin" panose="00000400000000000000" pitchFamily="2" charset="-78"/>
              </a:rPr>
              <a:t> بود.</a:t>
            </a:r>
            <a:endParaRPr lang="en-US" sz="2600" dirty="0">
              <a:solidFill>
                <a:schemeClr val="tx1"/>
              </a:solidFill>
              <a:cs typeface="B Nazanin" panose="00000400000000000000" pitchFamily="2" charset="-78"/>
            </a:endParaRPr>
          </a:p>
          <a:p>
            <a:pPr marL="45720" indent="0" algn="just" rtl="1">
              <a:buNone/>
            </a:pPr>
            <a:r>
              <a:rPr lang="ar-SA" sz="2600" dirty="0">
                <a:solidFill>
                  <a:schemeClr val="tx1"/>
                </a:solidFill>
                <a:cs typeface="B Nazanin" panose="00000400000000000000" pitchFamily="2" charset="-78"/>
              </a:rPr>
              <a:t>اما بخش بعدی فصل تحت عنوان </a:t>
            </a:r>
            <a:r>
              <a:rPr lang="ar-SA" sz="2600" b="1" dirty="0">
                <a:solidFill>
                  <a:schemeClr val="tx1"/>
                </a:solidFill>
                <a:cs typeface="B Nazanin" panose="00000400000000000000" pitchFamily="2" charset="-78"/>
              </a:rPr>
              <a:t>جنگ های صلیبی؛ نخستین </a:t>
            </a:r>
            <a:r>
              <a:rPr lang="ar-SA" sz="2600" b="1" dirty="0" smtClean="0">
                <a:solidFill>
                  <a:schemeClr val="tx1"/>
                </a:solidFill>
                <a:cs typeface="B Nazanin" panose="00000400000000000000" pitchFamily="2" charset="-78"/>
              </a:rPr>
              <a:t>دور</a:t>
            </a:r>
            <a:r>
              <a:rPr lang="fa-IR" sz="2600" b="1" dirty="0" smtClean="0">
                <a:solidFill>
                  <a:schemeClr val="tx1"/>
                </a:solidFill>
                <a:cs typeface="B Nazanin" panose="00000400000000000000" pitchFamily="2" charset="-78"/>
              </a:rPr>
              <a:t>ه</a:t>
            </a:r>
            <a:r>
              <a:rPr lang="ar-SA" sz="2600" b="1" dirty="0" smtClean="0">
                <a:solidFill>
                  <a:schemeClr val="tx1"/>
                </a:solidFill>
                <a:cs typeface="B Nazanin" panose="00000400000000000000" pitchFamily="2" charset="-78"/>
              </a:rPr>
              <a:t> </a:t>
            </a:r>
            <a:r>
              <a:rPr lang="ar-SA" sz="2600" b="1" dirty="0">
                <a:solidFill>
                  <a:schemeClr val="tx1"/>
                </a:solidFill>
                <a:cs typeface="B Nazanin" panose="00000400000000000000" pitchFamily="2" charset="-78"/>
              </a:rPr>
              <a:t>رویارویی های بین اسلام و اروپا (</a:t>
            </a:r>
            <a:r>
              <a:rPr lang="fa-IR" sz="2600" b="1" dirty="0">
                <a:solidFill>
                  <a:schemeClr val="tx1"/>
                </a:solidFill>
                <a:cs typeface="B Nazanin" panose="00000400000000000000" pitchFamily="2" charset="-78"/>
              </a:rPr>
              <a:t>۱۰۹۵</a:t>
            </a:r>
            <a:r>
              <a:rPr lang="ar-SA" sz="2600" b="1" dirty="0">
                <a:solidFill>
                  <a:schemeClr val="tx1"/>
                </a:solidFill>
                <a:cs typeface="B Nazanin" panose="00000400000000000000" pitchFamily="2" charset="-78"/>
              </a:rPr>
              <a:t>تا </a:t>
            </a:r>
            <a:r>
              <a:rPr lang="fa-IR" sz="2600" b="1" dirty="0">
                <a:solidFill>
                  <a:schemeClr val="tx1"/>
                </a:solidFill>
                <a:cs typeface="B Nazanin" panose="00000400000000000000" pitchFamily="2" charset="-78"/>
              </a:rPr>
              <a:t>۱۳۰۰) </a:t>
            </a:r>
            <a:r>
              <a:rPr lang="ar-SA" sz="2600" dirty="0">
                <a:solidFill>
                  <a:schemeClr val="tx1"/>
                </a:solidFill>
                <a:cs typeface="B Nazanin" panose="00000400000000000000" pitchFamily="2" charset="-78"/>
              </a:rPr>
              <a:t>است. در این بخش نسبتا بلند زیباکلام تمام سابقه رویارویی های جنگ های صلیبی، چگونگی و چرایی پیدایش این جنگ ها و اتفاقات و رفت و برگشت های متعدد در این زمان را مورد بررسی قرار می دهد </a:t>
            </a:r>
            <a:r>
              <a:rPr lang="ar-SA" sz="2600" dirty="0">
                <a:solidFill>
                  <a:srgbClr val="FF0000"/>
                </a:solidFill>
                <a:cs typeface="B Nazanin" panose="00000400000000000000" pitchFamily="2" charset="-78"/>
              </a:rPr>
              <a:t>و باتوجه به طولانی مدت بودن دوره این جنگ ها</a:t>
            </a:r>
            <a:r>
              <a:rPr lang="ar-SA" sz="2600" dirty="0">
                <a:solidFill>
                  <a:schemeClr val="tx1"/>
                </a:solidFill>
                <a:cs typeface="B Nazanin" panose="00000400000000000000" pitchFamily="2" charset="-78"/>
              </a:rPr>
              <a:t>، معتقد است که بنابراین </a:t>
            </a:r>
            <a:r>
              <a:rPr lang="ar-SA" sz="2600" dirty="0">
                <a:solidFill>
                  <a:srgbClr val="FF0000"/>
                </a:solidFill>
                <a:cs typeface="B Nazanin" panose="00000400000000000000" pitchFamily="2" charset="-78"/>
              </a:rPr>
              <a:t>جنگ های صلیبی تماس و مراوده گسترده ای </a:t>
            </a:r>
            <a:r>
              <a:rPr lang="ar-SA" sz="2600" dirty="0">
                <a:solidFill>
                  <a:schemeClr val="tx1"/>
                </a:solidFill>
                <a:cs typeface="B Nazanin" panose="00000400000000000000" pitchFamily="2" charset="-78"/>
              </a:rPr>
              <a:t>را برای نخستین بار میان </a:t>
            </a:r>
            <a:r>
              <a:rPr lang="ar-SA" sz="2600" dirty="0">
                <a:solidFill>
                  <a:srgbClr val="FF0000"/>
                </a:solidFill>
                <a:cs typeface="B Nazanin" panose="00000400000000000000" pitchFamily="2" charset="-78"/>
              </a:rPr>
              <a:t>اروپاییان و مسلمین </a:t>
            </a:r>
            <a:r>
              <a:rPr lang="ar-SA" sz="2600" dirty="0">
                <a:solidFill>
                  <a:schemeClr val="tx1"/>
                </a:solidFill>
                <a:cs typeface="B Nazanin" panose="00000400000000000000" pitchFamily="2" charset="-78"/>
              </a:rPr>
              <a:t>با خود به دنبال آورد. زیباکلام معتقد است که </a:t>
            </a:r>
            <a:r>
              <a:rPr lang="ar-SA" sz="2600" dirty="0">
                <a:solidFill>
                  <a:srgbClr val="00B0F0"/>
                </a:solidFill>
                <a:cs typeface="B Nazanin" panose="00000400000000000000" pitchFamily="2" charset="-78"/>
              </a:rPr>
              <a:t>در خلال این جنگ ها و پس از برچیده شدن بساط خلافت </a:t>
            </a:r>
            <a:r>
              <a:rPr lang="ar-SA" sz="2600" dirty="0">
                <a:solidFill>
                  <a:srgbClr val="FF0000"/>
                </a:solidFill>
                <a:cs typeface="B Nazanin" panose="00000400000000000000" pitchFamily="2" charset="-78"/>
              </a:rPr>
              <a:t>بعد از حمله مغول عملا امپراتوری اسلام چند پاره شد </a:t>
            </a:r>
            <a:r>
              <a:rPr lang="ar-SA" sz="2600" dirty="0">
                <a:solidFill>
                  <a:srgbClr val="00B0F0"/>
                </a:solidFill>
                <a:cs typeface="B Nazanin" panose="00000400000000000000" pitchFamily="2" charset="-78"/>
              </a:rPr>
              <a:t>و قبایل مختلف قدرت های منطقه ای را در دست گرفتند.</a:t>
            </a:r>
            <a:endParaRPr lang="en-US" sz="2600" dirty="0">
              <a:solidFill>
                <a:srgbClr val="00B0F0"/>
              </a:solidFill>
              <a:cs typeface="B Nazanin" panose="00000400000000000000" pitchFamily="2" charset="-78"/>
            </a:endParaRPr>
          </a:p>
        </p:txBody>
      </p:sp>
    </p:spTree>
    <p:extLst>
      <p:ext uri="{BB962C8B-B14F-4D97-AF65-F5344CB8AC3E}">
        <p14:creationId xmlns:p14="http://schemas.microsoft.com/office/powerpoint/2010/main" val="152237000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4735286" cy="1356360"/>
          </a:xfrm>
        </p:spPr>
        <p:txBody>
          <a:bodyPr/>
          <a:lstStyle/>
          <a:p>
            <a:pPr algn="r" rtl="1"/>
            <a:r>
              <a:rPr lang="fa-IR" dirty="0" smtClean="0">
                <a:solidFill>
                  <a:schemeClr val="tx1"/>
                </a:solidFill>
                <a:cs typeface="B Davat" panose="00000400000000000000" pitchFamily="2" charset="-78"/>
              </a:rPr>
              <a:t>جنگهای صلیبی</a:t>
            </a:r>
            <a:endParaRPr lang="en-US" dirty="0">
              <a:solidFill>
                <a:schemeClr val="tx1"/>
              </a:solidFill>
              <a:cs typeface="B Davat" panose="00000400000000000000" pitchFamily="2" charset="-78"/>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22422" y="306976"/>
            <a:ext cx="5646389" cy="4038600"/>
          </a:xfr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458" y="2553788"/>
            <a:ext cx="5860868" cy="3857625"/>
          </a:xfrm>
          <a:prstGeom prst="rect">
            <a:avLst/>
          </a:prstGeom>
        </p:spPr>
      </p:pic>
    </p:spTree>
    <p:extLst>
      <p:ext uri="{BB962C8B-B14F-4D97-AF65-F5344CB8AC3E}">
        <p14:creationId xmlns:p14="http://schemas.microsoft.com/office/powerpoint/2010/main" val="19819225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718457"/>
            <a:ext cx="10221686" cy="5377543"/>
          </a:xfrm>
        </p:spPr>
        <p:txBody>
          <a:bodyPr>
            <a:normAutofit/>
          </a:bodyPr>
          <a:lstStyle/>
          <a:p>
            <a:pPr marL="45720" indent="0" algn="just" rtl="1">
              <a:buNone/>
            </a:pPr>
            <a:r>
              <a:rPr lang="ar-SA" sz="2600" dirty="0">
                <a:solidFill>
                  <a:schemeClr val="tx1"/>
                </a:solidFill>
                <a:cs typeface="B Nazanin" panose="00000400000000000000" pitchFamily="2" charset="-78"/>
              </a:rPr>
              <a:t>نویسنده در بخش بعدی به </a:t>
            </a:r>
            <a:r>
              <a:rPr lang="ar-SA" sz="2600" dirty="0">
                <a:solidFill>
                  <a:srgbClr val="FF0000"/>
                </a:solidFill>
                <a:cs typeface="B Nazanin" panose="00000400000000000000" pitchFamily="2" charset="-78"/>
              </a:rPr>
              <a:t>تبعات مختلف جنگ های صلیبی </a:t>
            </a:r>
            <a:r>
              <a:rPr lang="ar-SA" sz="2600" dirty="0">
                <a:solidFill>
                  <a:schemeClr val="tx1"/>
                </a:solidFill>
                <a:cs typeface="B Nazanin" panose="00000400000000000000" pitchFamily="2" charset="-78"/>
              </a:rPr>
              <a:t>می پردازد. در </a:t>
            </a:r>
            <a:r>
              <a:rPr lang="ar-SA" sz="2600" dirty="0">
                <a:solidFill>
                  <a:srgbClr val="FF0000"/>
                </a:solidFill>
                <a:cs typeface="B Nazanin" panose="00000400000000000000" pitchFamily="2" charset="-78"/>
              </a:rPr>
              <a:t>ادامه زیباکلام </a:t>
            </a:r>
            <a:r>
              <a:rPr lang="ar-SA" sz="2600" dirty="0">
                <a:solidFill>
                  <a:schemeClr val="tx1"/>
                </a:solidFill>
                <a:cs typeface="B Nazanin" panose="00000400000000000000" pitchFamily="2" charset="-78"/>
              </a:rPr>
              <a:t>بررسی می کند که </a:t>
            </a:r>
            <a:r>
              <a:rPr lang="ar-SA" sz="2600" dirty="0">
                <a:solidFill>
                  <a:srgbClr val="FF0000"/>
                </a:solidFill>
                <a:cs typeface="B Nazanin" panose="00000400000000000000" pitchFamily="2" charset="-78"/>
              </a:rPr>
              <a:t>چگونه ورود اروپاییان به دنیای شرق</a:t>
            </a:r>
            <a:r>
              <a:rPr lang="ar-SA" sz="2600" dirty="0">
                <a:solidFill>
                  <a:schemeClr val="tx1"/>
                </a:solidFill>
                <a:cs typeface="B Nazanin" panose="00000400000000000000" pitchFamily="2" charset="-78"/>
              </a:rPr>
              <a:t>، فرهنگ و بسیاری از نهادهای موجود در شرق را نیز دستخوش تغییر می کند. بنابراین بحث فقط این نبود که </a:t>
            </a:r>
            <a:r>
              <a:rPr lang="ar-SA" sz="2600" dirty="0">
                <a:solidFill>
                  <a:srgbClr val="FF0000"/>
                </a:solidFill>
                <a:cs typeface="B Nazanin" panose="00000400000000000000" pitchFamily="2" charset="-78"/>
              </a:rPr>
              <a:t>غربیان از قرن چهاردهم به تدریج وارد شرق شدند</a:t>
            </a:r>
            <a:r>
              <a:rPr lang="ar-SA" sz="2600" dirty="0">
                <a:solidFill>
                  <a:schemeClr val="tx1"/>
                </a:solidFill>
                <a:cs typeface="B Nazanin" panose="00000400000000000000" pitchFamily="2" charset="-78"/>
              </a:rPr>
              <a:t>، </a:t>
            </a:r>
            <a:r>
              <a:rPr lang="ar-SA" sz="2600" dirty="0">
                <a:solidFill>
                  <a:srgbClr val="00B050"/>
                </a:solidFill>
                <a:cs typeface="B Nazanin" panose="00000400000000000000" pitchFamily="2" charset="-78"/>
              </a:rPr>
              <a:t>بلکه نکته اساسی تر این بود </a:t>
            </a:r>
            <a:r>
              <a:rPr lang="ar-SA" sz="2600" dirty="0">
                <a:solidFill>
                  <a:schemeClr val="tx1"/>
                </a:solidFill>
                <a:cs typeface="B Nazanin" panose="00000400000000000000" pitchFamily="2" charset="-78"/>
              </a:rPr>
              <a:t>که </a:t>
            </a:r>
            <a:r>
              <a:rPr lang="ar-SA" sz="2600" dirty="0">
                <a:solidFill>
                  <a:srgbClr val="FF0000"/>
                </a:solidFill>
                <a:cs typeface="B Nazanin" panose="00000400000000000000" pitchFamily="2" charset="-78"/>
              </a:rPr>
              <a:t>بازیکنان جدید </a:t>
            </a:r>
            <a:r>
              <a:rPr lang="ar-SA" sz="2600" dirty="0">
                <a:solidFill>
                  <a:schemeClr val="tx1"/>
                </a:solidFill>
                <a:cs typeface="B Nazanin" panose="00000400000000000000" pitchFamily="2" charset="-78"/>
              </a:rPr>
              <a:t>با خود قوانین جدیدی نیز وارد میدان کردند. و درنهایت این فصل با بررسی شواهد تاریخی و ارائه روندهایی که </a:t>
            </a:r>
            <a:r>
              <a:rPr lang="ar-SA" sz="2600" dirty="0">
                <a:solidFill>
                  <a:srgbClr val="FF0000"/>
                </a:solidFill>
                <a:cs typeface="B Nazanin" panose="00000400000000000000" pitchFamily="2" charset="-78"/>
              </a:rPr>
              <a:t>دولت های بزرگتر و قوی تر بعد </a:t>
            </a:r>
            <a:r>
              <a:rPr lang="ar-SA" sz="2600" dirty="0">
                <a:solidFill>
                  <a:srgbClr val="92D050"/>
                </a:solidFill>
                <a:cs typeface="B Nazanin" panose="00000400000000000000" pitchFamily="2" charset="-78"/>
              </a:rPr>
              <a:t>از اسپانیا و پرتغال </a:t>
            </a:r>
            <a:r>
              <a:rPr lang="ar-SA" sz="2600" dirty="0">
                <a:solidFill>
                  <a:srgbClr val="FF0000"/>
                </a:solidFill>
                <a:cs typeface="B Nazanin" panose="00000400000000000000" pitchFamily="2" charset="-78"/>
              </a:rPr>
              <a:t>مثل فرانسه و انگلیس ایجاد کردند </a:t>
            </a:r>
            <a:r>
              <a:rPr lang="ar-SA" sz="2600" dirty="0">
                <a:solidFill>
                  <a:schemeClr val="tx1"/>
                </a:solidFill>
                <a:cs typeface="B Nazanin" panose="00000400000000000000" pitchFamily="2" charset="-78"/>
              </a:rPr>
              <a:t>پایان می یابد و زیباکلام اینطور نتیجه گیری می کند که:</a:t>
            </a:r>
            <a:endParaRPr lang="en-US" sz="2600" dirty="0">
              <a:solidFill>
                <a:schemeClr val="tx1"/>
              </a:solidFill>
              <a:cs typeface="B Nazanin" panose="00000400000000000000" pitchFamily="2" charset="-78"/>
            </a:endParaRPr>
          </a:p>
          <a:p>
            <a:pPr marL="45720" indent="0" algn="just" rtl="1">
              <a:buNone/>
            </a:pPr>
            <a:r>
              <a:rPr lang="ar-SA" sz="2600" dirty="0">
                <a:solidFill>
                  <a:schemeClr val="tx1"/>
                </a:solidFill>
                <a:cs typeface="B Nazanin" panose="00000400000000000000" pitchFamily="2" charset="-78"/>
              </a:rPr>
              <a:t>در یک کلام </a:t>
            </a:r>
            <a:r>
              <a:rPr lang="ar-SA" sz="2600" dirty="0">
                <a:solidFill>
                  <a:srgbClr val="FF0000"/>
                </a:solidFill>
                <a:cs typeface="B Nazanin" panose="00000400000000000000" pitchFamily="2" charset="-78"/>
              </a:rPr>
              <a:t>شرق و غرب </a:t>
            </a:r>
            <a:r>
              <a:rPr lang="ar-SA" sz="2600" dirty="0">
                <a:solidFill>
                  <a:schemeClr val="tx1"/>
                </a:solidFill>
                <a:cs typeface="B Nazanin" panose="00000400000000000000" pitchFamily="2" charset="-78"/>
              </a:rPr>
              <a:t>در مجموع مسیر های جداگانه خود را پیمودند – اگرچه این مسیرها در انتها با یکدیگر تفاوت داشتند . یکی </a:t>
            </a:r>
            <a:r>
              <a:rPr lang="ar-SA" sz="2600" dirty="0">
                <a:solidFill>
                  <a:srgbClr val="FF0000"/>
                </a:solidFill>
                <a:cs typeface="B Nazanin" panose="00000400000000000000" pitchFamily="2" charset="-78"/>
              </a:rPr>
              <a:t>غرب در مسیر پیشرفت و توسعه </a:t>
            </a:r>
            <a:r>
              <a:rPr lang="ar-SA" sz="2600" dirty="0">
                <a:solidFill>
                  <a:schemeClr val="tx1"/>
                </a:solidFill>
                <a:cs typeface="B Nazanin" panose="00000400000000000000" pitchFamily="2" charset="-78"/>
              </a:rPr>
              <a:t>بود. دیگری در </a:t>
            </a:r>
            <a:r>
              <a:rPr lang="ar-SA" sz="2600" dirty="0">
                <a:solidFill>
                  <a:srgbClr val="FF0000"/>
                </a:solidFill>
                <a:cs typeface="B Nazanin" panose="00000400000000000000" pitchFamily="2" charset="-78"/>
              </a:rPr>
              <a:t>جهت عکس در مسیر انفعال</a:t>
            </a:r>
            <a:r>
              <a:rPr lang="ar-SA" sz="2600" dirty="0">
                <a:solidFill>
                  <a:schemeClr val="tx1"/>
                </a:solidFill>
                <a:cs typeface="B Nazanin" panose="00000400000000000000" pitchFamily="2" charset="-78"/>
              </a:rPr>
              <a:t>، در جا زدن و درون خود بودن حرکت نمود .سرانجام وقتی این </a:t>
            </a:r>
            <a:r>
              <a:rPr lang="ar-SA" sz="2600" dirty="0">
                <a:solidFill>
                  <a:srgbClr val="FF0000"/>
                </a:solidFill>
                <a:cs typeface="B Nazanin" panose="00000400000000000000" pitchFamily="2" charset="-78"/>
              </a:rPr>
              <a:t>دو مجموعه به </a:t>
            </a:r>
            <a:r>
              <a:rPr lang="ar-SA" sz="2600" dirty="0" smtClean="0">
                <a:solidFill>
                  <a:srgbClr val="FF0000"/>
                </a:solidFill>
                <a:cs typeface="B Nazanin" panose="00000400000000000000" pitchFamily="2" charset="-78"/>
              </a:rPr>
              <a:t>تد</a:t>
            </a:r>
            <a:r>
              <a:rPr lang="fa-IR" sz="2600" dirty="0" smtClean="0">
                <a:solidFill>
                  <a:srgbClr val="FF0000"/>
                </a:solidFill>
                <a:cs typeface="B Nazanin" panose="00000400000000000000" pitchFamily="2" charset="-78"/>
              </a:rPr>
              <a:t>ر</a:t>
            </a:r>
            <a:r>
              <a:rPr lang="ar-SA" sz="2600" dirty="0" smtClean="0">
                <a:solidFill>
                  <a:srgbClr val="FF0000"/>
                </a:solidFill>
                <a:cs typeface="B Nazanin" panose="00000400000000000000" pitchFamily="2" charset="-78"/>
              </a:rPr>
              <a:t>یج </a:t>
            </a:r>
            <a:r>
              <a:rPr lang="ar-SA" sz="2600" dirty="0">
                <a:solidFill>
                  <a:srgbClr val="FF0000"/>
                </a:solidFill>
                <a:cs typeface="B Nazanin" panose="00000400000000000000" pitchFamily="2" charset="-78"/>
              </a:rPr>
              <a:t>از قرن هجدهم به یکدیگر رسیدند </a:t>
            </a:r>
            <a:r>
              <a:rPr lang="ar-SA" sz="2600" dirty="0">
                <a:solidFill>
                  <a:schemeClr val="tx1"/>
                </a:solidFill>
                <a:cs typeface="B Nazanin" panose="00000400000000000000" pitchFamily="2" charset="-78"/>
              </a:rPr>
              <a:t>نتیجه کار کاملا روشن </a:t>
            </a:r>
            <a:r>
              <a:rPr lang="ar-SA" sz="2600" dirty="0" smtClean="0">
                <a:solidFill>
                  <a:schemeClr val="tx1"/>
                </a:solidFill>
                <a:cs typeface="B Nazanin" panose="00000400000000000000" pitchFamily="2" charset="-78"/>
              </a:rPr>
              <a:t>بود. </a:t>
            </a:r>
            <a:r>
              <a:rPr lang="ar-SA" sz="2600" dirty="0">
                <a:solidFill>
                  <a:srgbClr val="FF0000"/>
                </a:solidFill>
                <a:cs typeface="B Nazanin" panose="00000400000000000000" pitchFamily="2" charset="-78"/>
              </a:rPr>
              <a:t>برتری و تسلط کامل یکی در مقابل ضعف و تسلیم دیگری</a:t>
            </a:r>
            <a:r>
              <a:rPr lang="ar-SA" sz="2600" dirty="0">
                <a:solidFill>
                  <a:schemeClr val="tx1"/>
                </a:solidFill>
                <a:cs typeface="B Nazanin" panose="00000400000000000000" pitchFamily="2" charset="-78"/>
              </a:rPr>
              <a:t>. نتیجه ای که متاسفانه برای بسیاری از جوامع و ملل صرف نظر از انکه غربی بودند یا شرقی ، مسلمان بودند یا مسیحی عینا اتفاق افتاد.</a:t>
            </a:r>
            <a:endParaRPr lang="en-US" sz="2600" dirty="0">
              <a:solidFill>
                <a:schemeClr val="tx1"/>
              </a:solidFill>
              <a:cs typeface="B Nazanin" panose="00000400000000000000" pitchFamily="2" charset="-78"/>
            </a:endParaRPr>
          </a:p>
          <a:p>
            <a:pPr marL="45720" indent="0" algn="just">
              <a:buNone/>
            </a:pPr>
            <a:endParaRPr lang="en-US" sz="2600" dirty="0">
              <a:solidFill>
                <a:schemeClr val="tx1"/>
              </a:solidFill>
              <a:cs typeface="B Nazanin" panose="00000400000000000000" pitchFamily="2" charset="-78"/>
            </a:endParaRPr>
          </a:p>
        </p:txBody>
      </p:sp>
    </p:spTree>
    <p:extLst>
      <p:ext uri="{BB962C8B-B14F-4D97-AF65-F5344CB8AC3E}">
        <p14:creationId xmlns:p14="http://schemas.microsoft.com/office/powerpoint/2010/main" val="31595678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631371"/>
            <a:ext cx="9872871" cy="5464629"/>
          </a:xfrm>
        </p:spPr>
        <p:txBody>
          <a:bodyPr/>
          <a:lstStyle/>
          <a:p>
            <a:pPr algn="r" rtl="1"/>
            <a:r>
              <a:rPr lang="fa-IR" dirty="0" smtClean="0">
                <a:solidFill>
                  <a:schemeClr val="tx1"/>
                </a:solidFill>
              </a:rPr>
              <a:t>این کتاب </a:t>
            </a:r>
            <a:r>
              <a:rPr lang="fa-IR" dirty="0" smtClean="0">
                <a:solidFill>
                  <a:srgbClr val="FF0000"/>
                </a:solidFill>
              </a:rPr>
              <a:t>مورد نقد </a:t>
            </a:r>
            <a:r>
              <a:rPr lang="fa-IR" dirty="0" smtClean="0">
                <a:solidFill>
                  <a:schemeClr val="tx1"/>
                </a:solidFill>
              </a:rPr>
              <a:t>افراد مختلف قرار گرفت :</a:t>
            </a:r>
          </a:p>
          <a:p>
            <a:pPr algn="r" rtl="1"/>
            <a:r>
              <a:rPr lang="fa-IR" dirty="0" smtClean="0">
                <a:solidFill>
                  <a:srgbClr val="FF0000"/>
                </a:solidFill>
              </a:rPr>
              <a:t>دکتر سعید زیباکلام ودکتر عماد افروغ </a:t>
            </a:r>
            <a:r>
              <a:rPr lang="fa-IR" dirty="0" smtClean="0">
                <a:solidFill>
                  <a:schemeClr val="tx1"/>
                </a:solidFill>
              </a:rPr>
              <a:t>نگاه ایشان را متهم به جانبداری از غرب ومعروف به غسل </a:t>
            </a:r>
            <a:r>
              <a:rPr lang="fa-IR" dirty="0" smtClean="0">
                <a:solidFill>
                  <a:srgbClr val="00B050"/>
                </a:solidFill>
              </a:rPr>
              <a:t>تعمید </a:t>
            </a:r>
            <a:r>
              <a:rPr lang="fa-IR" dirty="0" smtClean="0">
                <a:solidFill>
                  <a:schemeClr val="tx1"/>
                </a:solidFill>
              </a:rPr>
              <a:t>گفته شده است.</a:t>
            </a:r>
          </a:p>
          <a:p>
            <a:pPr algn="r" rtl="1"/>
            <a:r>
              <a:rPr lang="fa-IR" dirty="0" smtClean="0">
                <a:solidFill>
                  <a:srgbClr val="FF0000"/>
                </a:solidFill>
              </a:rPr>
              <a:t>غسل تعمید غربیان </a:t>
            </a:r>
            <a:r>
              <a:rPr lang="fa-IR" dirty="0" smtClean="0">
                <a:solidFill>
                  <a:schemeClr val="tx1"/>
                </a:solidFill>
              </a:rPr>
              <a:t>:یعنی نویسنده در شرح دیدگاه رادیکال وانقلابی جدید که با فرهنگ چپ وارد اندیشه اجتماعی سیاسی ایران گردید.</a:t>
            </a:r>
          </a:p>
          <a:p>
            <a:pPr algn="r" rtl="1"/>
            <a:r>
              <a:rPr lang="fa-IR" dirty="0" smtClean="0">
                <a:solidFill>
                  <a:schemeClr val="tx1"/>
                </a:solidFill>
              </a:rPr>
              <a:t>عقب ماندگی حاصل </a:t>
            </a:r>
            <a:r>
              <a:rPr lang="fa-IR" dirty="0" smtClean="0">
                <a:solidFill>
                  <a:srgbClr val="FF0000"/>
                </a:solidFill>
              </a:rPr>
              <a:t>تقابل وتضاد </a:t>
            </a:r>
            <a:r>
              <a:rPr lang="fa-IR" dirty="0" smtClean="0">
                <a:solidFill>
                  <a:schemeClr val="tx1"/>
                </a:solidFill>
              </a:rPr>
              <a:t>است که غربیان تلاش میگردند همواره شرقیان (اعراب وایرانیان)را عقب نگه دارند. </a:t>
            </a:r>
          </a:p>
          <a:p>
            <a:pPr algn="r" rtl="1"/>
            <a:r>
              <a:rPr lang="fa-IR" dirty="0" smtClean="0">
                <a:solidFill>
                  <a:srgbClr val="FF0000"/>
                </a:solidFill>
              </a:rPr>
              <a:t>دکتر بشریه </a:t>
            </a:r>
            <a:r>
              <a:rPr lang="fa-IR" dirty="0" smtClean="0">
                <a:solidFill>
                  <a:schemeClr val="tx1"/>
                </a:solidFill>
              </a:rPr>
              <a:t>این کتاب را معرفی نظریات </a:t>
            </a:r>
            <a:r>
              <a:rPr lang="fa-IR" dirty="0" smtClean="0">
                <a:solidFill>
                  <a:srgbClr val="FF0000"/>
                </a:solidFill>
              </a:rPr>
              <a:t>مارکسی وتفکیک آنها از استالینی </a:t>
            </a:r>
            <a:r>
              <a:rPr lang="fa-IR" dirty="0" smtClean="0">
                <a:solidFill>
                  <a:schemeClr val="tx1"/>
                </a:solidFill>
              </a:rPr>
              <a:t>وتشریح </a:t>
            </a:r>
            <a:r>
              <a:rPr lang="fa-IR" dirty="0" smtClean="0">
                <a:solidFill>
                  <a:srgbClr val="FF0000"/>
                </a:solidFill>
              </a:rPr>
              <a:t>مارکسیست ونئو مارکسیست </a:t>
            </a:r>
            <a:r>
              <a:rPr lang="fa-IR" dirty="0" smtClean="0">
                <a:solidFill>
                  <a:schemeClr val="tx1"/>
                </a:solidFill>
              </a:rPr>
              <a:t>در خصوص توسعه وتئوری وابستگی می دانند.</a:t>
            </a:r>
            <a:endParaRPr lang="fa-IR" dirty="0">
              <a:solidFill>
                <a:schemeClr val="tx1"/>
              </a:solidFill>
            </a:endParaRPr>
          </a:p>
        </p:txBody>
      </p:sp>
    </p:spTree>
    <p:extLst>
      <p:ext uri="{BB962C8B-B14F-4D97-AF65-F5344CB8AC3E}">
        <p14:creationId xmlns:p14="http://schemas.microsoft.com/office/powerpoint/2010/main" val="210910676"/>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1001486"/>
            <a:ext cx="9872871" cy="5094514"/>
          </a:xfrm>
        </p:spPr>
        <p:txBody>
          <a:bodyPr>
            <a:normAutofit/>
          </a:bodyPr>
          <a:lstStyle/>
          <a:p>
            <a:pPr algn="ctr" rtl="1"/>
            <a:r>
              <a:rPr lang="fa-IR" sz="4800" dirty="0" smtClean="0">
                <a:solidFill>
                  <a:schemeClr val="tx1"/>
                </a:solidFill>
              </a:rPr>
              <a:t>پایان </a:t>
            </a:r>
          </a:p>
          <a:p>
            <a:pPr algn="ctr" rtl="1"/>
            <a:r>
              <a:rPr lang="fa-IR" sz="4000" dirty="0" smtClean="0">
                <a:solidFill>
                  <a:schemeClr val="tx1"/>
                </a:solidFill>
                <a:cs typeface="2  Nikoo" pitchFamily="2" charset="-78"/>
              </a:rPr>
              <a:t>آبانماه 98</a:t>
            </a:r>
          </a:p>
          <a:p>
            <a:pPr algn="ctr" rtl="1"/>
            <a:r>
              <a:rPr lang="fa-IR" sz="4000" dirty="0" smtClean="0">
                <a:cs typeface="2  Nikoo" pitchFamily="2" charset="-78"/>
              </a:rPr>
              <a:t>تهیه وتنظیم :یوسف هدایی</a:t>
            </a:r>
          </a:p>
          <a:p>
            <a:pPr algn="ctr" rtl="1"/>
            <a:r>
              <a:rPr lang="fa-IR" sz="4000" dirty="0" smtClean="0">
                <a:cs typeface="2  Nikoo" pitchFamily="2" charset="-78"/>
              </a:rPr>
              <a:t>موسس وصاحب امتیاز دبیرستان موحد</a:t>
            </a:r>
            <a:endParaRPr lang="fa-IR" sz="4000" dirty="0">
              <a:cs typeface="2  Nikoo" pitchFamily="2" charset="-78"/>
            </a:endParaRPr>
          </a:p>
        </p:txBody>
      </p:sp>
    </p:spTree>
    <p:extLst>
      <p:ext uri="{BB962C8B-B14F-4D97-AF65-F5344CB8AC3E}">
        <p14:creationId xmlns:p14="http://schemas.microsoft.com/office/powerpoint/2010/main" val="169916010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402771"/>
            <a:ext cx="10450286" cy="6096000"/>
          </a:xfrm>
        </p:spPr>
        <p:txBody>
          <a:bodyPr>
            <a:normAutofit/>
          </a:bodyPr>
          <a:lstStyle/>
          <a:p>
            <a:pPr algn="just" rtl="1"/>
            <a:r>
              <a:rPr lang="fa-IR" dirty="0">
                <a:solidFill>
                  <a:schemeClr val="tx1"/>
                </a:solidFill>
              </a:rPr>
              <a:t>صادق زیباکلام </a:t>
            </a:r>
            <a:r>
              <a:rPr lang="fa-IR" dirty="0">
                <a:solidFill>
                  <a:srgbClr val="FF0000"/>
                </a:solidFill>
              </a:rPr>
              <a:t>پنج سال نخست ابتدایی </a:t>
            </a:r>
            <a:r>
              <a:rPr lang="fa-IR" dirty="0">
                <a:solidFill>
                  <a:schemeClr val="tx1"/>
                </a:solidFill>
              </a:rPr>
              <a:t>را در </a:t>
            </a:r>
            <a:r>
              <a:rPr lang="fa-IR" dirty="0">
                <a:solidFill>
                  <a:srgbClr val="FF0000"/>
                </a:solidFill>
              </a:rPr>
              <a:t>دبستان غزالی </a:t>
            </a:r>
            <a:r>
              <a:rPr lang="fa-IR" dirty="0">
                <a:solidFill>
                  <a:schemeClr val="tx1"/>
                </a:solidFill>
              </a:rPr>
              <a:t>واقع در </a:t>
            </a:r>
            <a:r>
              <a:rPr lang="fa-IR" dirty="0">
                <a:solidFill>
                  <a:srgbClr val="FF0000"/>
                </a:solidFill>
              </a:rPr>
              <a:t>خیابان سینا </a:t>
            </a:r>
            <a:r>
              <a:rPr lang="fa-IR" dirty="0">
                <a:solidFill>
                  <a:schemeClr val="tx1"/>
                </a:solidFill>
              </a:rPr>
              <a:t>و سال آخر را در دبستان دکتر قاسم‌زاده واقع در خیابان غفاری تحصیل می‌کند. با نقل مکان خانواده به </a:t>
            </a:r>
            <a:r>
              <a:rPr lang="fa-IR" dirty="0">
                <a:solidFill>
                  <a:srgbClr val="FF0000"/>
                </a:solidFill>
              </a:rPr>
              <a:t>منزل بزرگی در </a:t>
            </a:r>
            <a:r>
              <a:rPr lang="fa-IR" dirty="0">
                <a:solidFill>
                  <a:srgbClr val="FF0000"/>
                </a:solidFill>
                <a:hlinkClick r:id="rId2" tooltip="نیاوران"/>
              </a:rPr>
              <a:t>نیاوران</a:t>
            </a:r>
            <a:r>
              <a:rPr lang="fa-IR" dirty="0">
                <a:solidFill>
                  <a:srgbClr val="FF0000"/>
                </a:solidFill>
              </a:rPr>
              <a:t>، </a:t>
            </a:r>
            <a:r>
              <a:rPr lang="fa-IR" dirty="0">
                <a:solidFill>
                  <a:schemeClr val="tx1"/>
                </a:solidFill>
              </a:rPr>
              <a:t>زیباکلام در </a:t>
            </a:r>
            <a:r>
              <a:rPr lang="fa-IR" dirty="0">
                <a:solidFill>
                  <a:srgbClr val="FF0000"/>
                </a:solidFill>
              </a:rPr>
              <a:t>دبیرستان رهنما </a:t>
            </a:r>
            <a:r>
              <a:rPr lang="fa-IR" dirty="0">
                <a:solidFill>
                  <a:schemeClr val="tx1"/>
                </a:solidFill>
              </a:rPr>
              <a:t>در خیابان منیریه ثبت نام </a:t>
            </a:r>
            <a:r>
              <a:rPr lang="fa-IR" dirty="0" smtClean="0">
                <a:solidFill>
                  <a:schemeClr val="tx1"/>
                </a:solidFill>
              </a:rPr>
              <a:t>می‌کند.او </a:t>
            </a:r>
            <a:r>
              <a:rPr lang="fa-IR" dirty="0">
                <a:solidFill>
                  <a:schemeClr val="tx1"/>
                </a:solidFill>
              </a:rPr>
              <a:t>پس از اخذ دیپلم دبیرستان در سال ۱۳۴۵ در کنکور </a:t>
            </a:r>
            <a:r>
              <a:rPr lang="fa-IR" dirty="0">
                <a:solidFill>
                  <a:schemeClr val="tx1"/>
                </a:solidFill>
                <a:hlinkClick r:id="rId3" tooltip="دانشگاه تهران"/>
              </a:rPr>
              <a:t>دانشگاه تهران</a:t>
            </a:r>
            <a:r>
              <a:rPr lang="fa-IR" dirty="0">
                <a:solidFill>
                  <a:schemeClr val="tx1"/>
                </a:solidFill>
              </a:rPr>
              <a:t> پذیرفته می‌شود اما </a:t>
            </a:r>
            <a:r>
              <a:rPr lang="fa-IR" dirty="0">
                <a:solidFill>
                  <a:srgbClr val="FF0000"/>
                </a:solidFill>
              </a:rPr>
              <a:t>پدرش با تحصیل او در ایران مخالفت کرده </a:t>
            </a:r>
            <a:r>
              <a:rPr lang="fa-IR" dirty="0">
                <a:solidFill>
                  <a:schemeClr val="tx1"/>
                </a:solidFill>
              </a:rPr>
              <a:t>او را </a:t>
            </a:r>
            <a:r>
              <a:rPr lang="fa-IR" dirty="0">
                <a:solidFill>
                  <a:srgbClr val="FF0000"/>
                </a:solidFill>
              </a:rPr>
              <a:t>روانه </a:t>
            </a:r>
            <a:r>
              <a:rPr lang="fa-IR" dirty="0">
                <a:solidFill>
                  <a:srgbClr val="FF0000"/>
                </a:solidFill>
                <a:hlinkClick r:id="rId4" tooltip="اتریش"/>
              </a:rPr>
              <a:t>اتریش</a:t>
            </a:r>
            <a:r>
              <a:rPr lang="fa-IR" dirty="0">
                <a:solidFill>
                  <a:srgbClr val="FF0000"/>
                </a:solidFill>
              </a:rPr>
              <a:t> </a:t>
            </a:r>
            <a:r>
              <a:rPr lang="fa-IR" dirty="0">
                <a:solidFill>
                  <a:schemeClr val="tx1"/>
                </a:solidFill>
              </a:rPr>
              <a:t>می‌کند تا او را از درگیری‌های سیاسی </a:t>
            </a:r>
            <a:r>
              <a:rPr lang="fa-IR" dirty="0">
                <a:solidFill>
                  <a:schemeClr val="tx1"/>
                </a:solidFill>
                <a:hlinkClick r:id="rId3" tooltip="دانشگاه تهران"/>
              </a:rPr>
              <a:t>دانشگاه تهران</a:t>
            </a:r>
            <a:r>
              <a:rPr lang="fa-IR" dirty="0">
                <a:solidFill>
                  <a:schemeClr val="tx1"/>
                </a:solidFill>
              </a:rPr>
              <a:t> به دور نگه دارد. در اتریش تحت تأثیر تفکرات </a:t>
            </a:r>
            <a:r>
              <a:rPr lang="fa-IR" dirty="0">
                <a:solidFill>
                  <a:schemeClr val="tx1"/>
                </a:solidFill>
                <a:hlinkClick r:id="rId5" tooltip="مارکسیست"/>
              </a:rPr>
              <a:t>مارکسیستی</a:t>
            </a:r>
            <a:r>
              <a:rPr lang="fa-IR" dirty="0">
                <a:solidFill>
                  <a:schemeClr val="tx1"/>
                </a:solidFill>
              </a:rPr>
              <a:t> قرار می‌گیرد و تحصیل خود را در اتریش نیمه‌تمام گذاشته و به توصیهٔ پدر در خرداد ۱۳۴۶ به </a:t>
            </a:r>
            <a:r>
              <a:rPr lang="fa-IR" dirty="0">
                <a:solidFill>
                  <a:schemeClr val="tx1"/>
                </a:solidFill>
                <a:hlinkClick r:id="rId6" tooltip="انگلستان"/>
              </a:rPr>
              <a:t>انگلستان</a:t>
            </a:r>
            <a:r>
              <a:rPr lang="fa-IR" dirty="0">
                <a:solidFill>
                  <a:schemeClr val="tx1"/>
                </a:solidFill>
              </a:rPr>
              <a:t> می‌رود. </a:t>
            </a:r>
          </a:p>
          <a:p>
            <a:pPr algn="just" rtl="1"/>
            <a:r>
              <a:rPr lang="fa-IR" dirty="0">
                <a:solidFill>
                  <a:schemeClr val="tx1"/>
                </a:solidFill>
              </a:rPr>
              <a:t>بعد از طی دوره دوساله کالج او به پلی تکنیک شهر </a:t>
            </a:r>
            <a:r>
              <a:rPr lang="fa-IR" dirty="0">
                <a:solidFill>
                  <a:schemeClr val="tx1"/>
                </a:solidFill>
                <a:hlinkClick r:id="rId7" tooltip="هادرزفیلد"/>
              </a:rPr>
              <a:t>هادرزفیلد</a:t>
            </a:r>
            <a:r>
              <a:rPr lang="fa-IR" dirty="0">
                <a:solidFill>
                  <a:schemeClr val="tx1"/>
                </a:solidFill>
              </a:rPr>
              <a:t> در شمال بریتانیا می‌رود و وارد رشته </a:t>
            </a:r>
            <a:r>
              <a:rPr lang="fa-IR" dirty="0">
                <a:solidFill>
                  <a:schemeClr val="tx1"/>
                </a:solidFill>
                <a:hlinkClick r:id="rId8" tooltip="مهندسی شیمی"/>
              </a:rPr>
              <a:t>مهندسی شیمی</a:t>
            </a:r>
            <a:r>
              <a:rPr lang="fa-IR" dirty="0">
                <a:solidFill>
                  <a:schemeClr val="tx1"/>
                </a:solidFill>
              </a:rPr>
              <a:t> می‌شود. او بعد از اتمام دوره کارشناسی وارد دوره کارشناسی ارشد و سپس دکترای مهندسی شیمی در </a:t>
            </a:r>
            <a:r>
              <a:rPr lang="fa-IR" dirty="0">
                <a:solidFill>
                  <a:schemeClr val="tx1"/>
                </a:solidFill>
                <a:hlinkClick r:id="rId9" tooltip="دانشگاه برادفورد"/>
              </a:rPr>
              <a:t>دانشگاه برادفورد</a:t>
            </a:r>
            <a:r>
              <a:rPr lang="fa-IR" dirty="0">
                <a:solidFill>
                  <a:schemeClr val="tx1"/>
                </a:solidFill>
              </a:rPr>
              <a:t> می‌شود. پس از آزادی در سال ۱۳۵۵، دستگاه امنیتی کشور مانع بازگشت او به </a:t>
            </a:r>
            <a:r>
              <a:rPr lang="fa-IR" dirty="0">
                <a:solidFill>
                  <a:schemeClr val="tx1"/>
                </a:solidFill>
                <a:hlinkClick r:id="rId6" tooltip="انگلستان"/>
              </a:rPr>
              <a:t>انگلستان</a:t>
            </a:r>
            <a:r>
              <a:rPr lang="fa-IR" dirty="0">
                <a:solidFill>
                  <a:schemeClr val="tx1"/>
                </a:solidFill>
              </a:rPr>
              <a:t> و ادامه دوره دکتری شد و او به ناچار در ایران مانده و به عنوان مربی در دانشکده فنی </a:t>
            </a:r>
            <a:r>
              <a:rPr lang="fa-IR" dirty="0">
                <a:solidFill>
                  <a:schemeClr val="tx1"/>
                </a:solidFill>
                <a:hlinkClick r:id="rId3" tooltip="دانشگاه تهران"/>
              </a:rPr>
              <a:t>دانشگاه تهران</a:t>
            </a:r>
            <a:r>
              <a:rPr lang="fa-IR" dirty="0">
                <a:solidFill>
                  <a:schemeClr val="tx1"/>
                </a:solidFill>
              </a:rPr>
              <a:t> استخدام می‌گردد. </a:t>
            </a:r>
            <a:r>
              <a:rPr lang="fa-IR" dirty="0">
                <a:solidFill>
                  <a:srgbClr val="FF0000"/>
                </a:solidFill>
              </a:rPr>
              <a:t>پس از انقلاب در سال ۱۳۶۳</a:t>
            </a:r>
            <a:r>
              <a:rPr lang="fa-IR" dirty="0">
                <a:solidFill>
                  <a:schemeClr val="tx1"/>
                </a:solidFill>
              </a:rPr>
              <a:t> برای ادامه تحصیل به انگلستان بازمی‌گردد اما به جای ادامه تحصیل در رشته مهندسی شیمی به علوم انسانی روی می‌آورد. او در دانشکده صلح‌شناسی </a:t>
            </a:r>
            <a:r>
              <a:rPr lang="fa-IR" dirty="0">
                <a:solidFill>
                  <a:schemeClr val="tx1"/>
                </a:solidFill>
                <a:hlinkClick r:id="rId9" tooltip="دانشگاه برادفورد"/>
              </a:rPr>
              <a:t>دانشگاه برادفورد</a:t>
            </a:r>
            <a:r>
              <a:rPr lang="fa-IR" dirty="0">
                <a:solidFill>
                  <a:schemeClr val="tx1"/>
                </a:solidFill>
              </a:rPr>
              <a:t> فوق لیسانس و دکترای خود را می‌گیرد. </a:t>
            </a:r>
            <a:r>
              <a:rPr lang="fa-IR" dirty="0">
                <a:solidFill>
                  <a:srgbClr val="FF0000"/>
                </a:solidFill>
              </a:rPr>
              <a:t>موضوع تز دکترای او </a:t>
            </a:r>
            <a:r>
              <a:rPr lang="fa-IR" dirty="0">
                <a:solidFill>
                  <a:srgbClr val="FF0000"/>
                </a:solidFill>
                <a:hlinkClick r:id="rId10" tooltip="انقلاب اسلامي"/>
              </a:rPr>
              <a:t>انقلاب اسلامی ایران</a:t>
            </a:r>
            <a:r>
              <a:rPr lang="fa-IR" dirty="0">
                <a:solidFill>
                  <a:srgbClr val="FF0000"/>
                </a:solidFill>
              </a:rPr>
              <a:t> و فلسفه سیاست غرب </a:t>
            </a:r>
            <a:r>
              <a:rPr lang="fa-IR" dirty="0">
                <a:solidFill>
                  <a:schemeClr val="tx1"/>
                </a:solidFill>
              </a:rPr>
              <a:t>بوده‌است. زیباکلام در سال ۱۳۶۹ به ایران بازگشته و پس از دو سال وارد گروه علوم سیاسی </a:t>
            </a:r>
            <a:r>
              <a:rPr lang="fa-IR" dirty="0">
                <a:solidFill>
                  <a:schemeClr val="tx1"/>
                </a:solidFill>
                <a:hlinkClick r:id="rId11" tooltip="دانشکده حقوق و علوم سیاسی دانشگاه تهران"/>
              </a:rPr>
              <a:t>دانشکده حقوق و علوم سیاسی دانشگاه تهران</a:t>
            </a:r>
            <a:r>
              <a:rPr lang="fa-IR" dirty="0">
                <a:solidFill>
                  <a:schemeClr val="tx1"/>
                </a:solidFill>
              </a:rPr>
              <a:t> می‌شود</a:t>
            </a:r>
            <a:r>
              <a:rPr lang="fa-IR" dirty="0" smtClean="0">
                <a:solidFill>
                  <a:schemeClr val="tx1"/>
                </a:solidFill>
              </a:rPr>
              <a:t>.</a:t>
            </a:r>
            <a:endParaRPr lang="fa-IR" dirty="0">
              <a:solidFill>
                <a:schemeClr val="tx1"/>
              </a:solidFill>
            </a:endParaRPr>
          </a:p>
        </p:txBody>
      </p:sp>
    </p:spTree>
    <p:extLst>
      <p:ext uri="{BB962C8B-B14F-4D97-AF65-F5344CB8AC3E}">
        <p14:creationId xmlns:p14="http://schemas.microsoft.com/office/powerpoint/2010/main" val="257783524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729343"/>
            <a:ext cx="9872871" cy="5366657"/>
          </a:xfrm>
        </p:spPr>
        <p:txBody>
          <a:bodyPr>
            <a:normAutofit lnSpcReduction="10000"/>
          </a:bodyPr>
          <a:lstStyle/>
          <a:p>
            <a:pPr algn="just" rtl="1"/>
            <a:endParaRPr lang="fa-IR" dirty="0" smtClean="0">
              <a:solidFill>
                <a:schemeClr val="tx1"/>
              </a:solidFill>
            </a:endParaRPr>
          </a:p>
          <a:p>
            <a:pPr marL="45720" indent="0" algn="ctr" rtl="1">
              <a:buNone/>
            </a:pPr>
            <a:r>
              <a:rPr lang="fa-IR" dirty="0" smtClean="0">
                <a:solidFill>
                  <a:schemeClr val="tx1"/>
                </a:solidFill>
              </a:rPr>
              <a:t>دکتر صادق زیبا کلام </a:t>
            </a:r>
            <a:endParaRPr lang="fa-IR" dirty="0">
              <a:solidFill>
                <a:schemeClr val="tx1"/>
              </a:solidFill>
            </a:endParaRPr>
          </a:p>
          <a:p>
            <a:pPr algn="just" rtl="1"/>
            <a:r>
              <a:rPr lang="fa-IR" dirty="0">
                <a:solidFill>
                  <a:schemeClr val="tx1"/>
                </a:solidFill>
              </a:rPr>
              <a:t> او دکترای علوم سیاسی از دانشگاه </a:t>
            </a:r>
            <a:r>
              <a:rPr lang="fa-IR" dirty="0" smtClean="0">
                <a:solidFill>
                  <a:srgbClr val="FF0000"/>
                </a:solidFill>
              </a:rPr>
              <a:t>برادفورد انگلستان </a:t>
            </a:r>
            <a:r>
              <a:rPr lang="fa-IR" dirty="0" smtClean="0">
                <a:solidFill>
                  <a:schemeClr val="tx1"/>
                </a:solidFill>
              </a:rPr>
              <a:t>دارد </a:t>
            </a:r>
            <a:r>
              <a:rPr lang="fa-IR" dirty="0">
                <a:solidFill>
                  <a:schemeClr val="tx1"/>
                </a:solidFill>
              </a:rPr>
              <a:t>او استاد واحد علوم و تحقیقات دانشگاه </a:t>
            </a:r>
            <a:r>
              <a:rPr lang="fa-IR" dirty="0" smtClean="0">
                <a:solidFill>
                  <a:schemeClr val="tx1"/>
                </a:solidFill>
              </a:rPr>
              <a:t>آزاد بودو </a:t>
            </a:r>
            <a:r>
              <a:rPr lang="fa-IR" dirty="0">
                <a:solidFill>
                  <a:schemeClr val="tx1"/>
                </a:solidFill>
              </a:rPr>
              <a:t>هم‌اکنون استاد تمام دانشکده حقوق و علوم سیاسی دانشگاه </a:t>
            </a:r>
            <a:r>
              <a:rPr lang="en-US" dirty="0" smtClean="0">
                <a:solidFill>
                  <a:schemeClr val="tx1"/>
                </a:solidFill>
              </a:rPr>
              <a:t>  </a:t>
            </a:r>
            <a:r>
              <a:rPr lang="fa-IR" dirty="0" smtClean="0">
                <a:solidFill>
                  <a:schemeClr val="tx1"/>
                </a:solidFill>
              </a:rPr>
              <a:t>تهران </a:t>
            </a:r>
            <a:r>
              <a:rPr lang="fa-IR" dirty="0">
                <a:solidFill>
                  <a:schemeClr val="tx1"/>
                </a:solidFill>
              </a:rPr>
              <a:t>است</a:t>
            </a:r>
            <a:r>
              <a:rPr lang="fa-IR" dirty="0" smtClean="0">
                <a:solidFill>
                  <a:schemeClr val="tx1"/>
                </a:solidFill>
              </a:rPr>
              <a:t>.</a:t>
            </a:r>
          </a:p>
          <a:p>
            <a:pPr algn="just" rtl="1"/>
            <a:r>
              <a:rPr lang="fa-IR" dirty="0" smtClean="0">
                <a:solidFill>
                  <a:schemeClr val="tx1"/>
                </a:solidFill>
              </a:rPr>
              <a:t>زمینه تحقیقاتی ایشان در دوره دکترا پیرامون تحولات سیاسی اجتماعی معاصر ایران بود </a:t>
            </a:r>
          </a:p>
          <a:p>
            <a:pPr algn="just" rtl="1"/>
            <a:r>
              <a:rPr lang="fa-IR" dirty="0" smtClean="0">
                <a:solidFill>
                  <a:schemeClr val="tx1"/>
                </a:solidFill>
              </a:rPr>
              <a:t>او تفکر جدیدی را در مورد </a:t>
            </a:r>
            <a:r>
              <a:rPr lang="fa-IR" dirty="0" smtClean="0">
                <a:solidFill>
                  <a:srgbClr val="FF0000"/>
                </a:solidFill>
              </a:rPr>
              <a:t>علل عقب ماندگی </a:t>
            </a:r>
            <a:r>
              <a:rPr lang="fa-IR" dirty="0" smtClean="0">
                <a:solidFill>
                  <a:schemeClr val="tx1"/>
                </a:solidFill>
              </a:rPr>
              <a:t>ایران چه بوده است </a:t>
            </a:r>
            <a:r>
              <a:rPr lang="fa-IR" dirty="0">
                <a:solidFill>
                  <a:schemeClr val="tx1"/>
                </a:solidFill>
              </a:rPr>
              <a:t>؟ مورد نقد قرار داده </a:t>
            </a:r>
            <a:r>
              <a:rPr lang="fa-IR" dirty="0" smtClean="0">
                <a:solidFill>
                  <a:schemeClr val="tx1"/>
                </a:solidFill>
              </a:rPr>
              <a:t>است.</a:t>
            </a:r>
          </a:p>
          <a:p>
            <a:pPr algn="just" rtl="1"/>
            <a:r>
              <a:rPr lang="fa-IR" dirty="0" smtClean="0">
                <a:solidFill>
                  <a:schemeClr val="tx1"/>
                </a:solidFill>
              </a:rPr>
              <a:t>او در سال 1369به ایران برمی گردد ودر </a:t>
            </a:r>
            <a:r>
              <a:rPr lang="fa-IR" dirty="0" smtClean="0">
                <a:solidFill>
                  <a:srgbClr val="FF0000"/>
                </a:solidFill>
              </a:rPr>
              <a:t>سال 1370نامه ای </a:t>
            </a:r>
            <a:r>
              <a:rPr lang="fa-IR" dirty="0" smtClean="0">
                <a:solidFill>
                  <a:schemeClr val="tx1"/>
                </a:solidFill>
              </a:rPr>
              <a:t>را به شورای انقلاب فرهنگی در خصوص موضوع یادشده می نویسد ودرخواست بازنگری در دروس دانشگاهی می کند.</a:t>
            </a:r>
          </a:p>
          <a:p>
            <a:pPr algn="just" rtl="1"/>
            <a:r>
              <a:rPr lang="fa-IR" dirty="0" smtClean="0">
                <a:solidFill>
                  <a:schemeClr val="tx1"/>
                </a:solidFill>
              </a:rPr>
              <a:t>او کتاب را به امام </a:t>
            </a:r>
            <a:r>
              <a:rPr lang="fa-IR" dirty="0" smtClean="0">
                <a:solidFill>
                  <a:srgbClr val="FF0000"/>
                </a:solidFill>
              </a:rPr>
              <a:t>محمد غزالی ودوتن از شهدا همت وخرازی </a:t>
            </a:r>
            <a:r>
              <a:rPr lang="fa-IR" dirty="0" smtClean="0">
                <a:solidFill>
                  <a:schemeClr val="tx1"/>
                </a:solidFill>
              </a:rPr>
              <a:t>تقدیم می کند ومی نویسد </a:t>
            </a:r>
            <a:r>
              <a:rPr lang="fa-IR" dirty="0" smtClean="0">
                <a:solidFill>
                  <a:srgbClr val="FF0000"/>
                </a:solidFill>
              </a:rPr>
              <a:t>علت تقدیم</a:t>
            </a:r>
            <a:r>
              <a:rPr lang="fa-IR" dirty="0" smtClean="0">
                <a:solidFill>
                  <a:schemeClr val="tx1"/>
                </a:solidFill>
              </a:rPr>
              <a:t> به غزالی بدلیل خاموشی علم در قرن نوزدهم است ونگاهی که غزالی نسبت به من در</a:t>
            </a:r>
            <a:r>
              <a:rPr lang="fa-IR" dirty="0" smtClean="0">
                <a:solidFill>
                  <a:srgbClr val="FF0000"/>
                </a:solidFill>
              </a:rPr>
              <a:t> شریعت </a:t>
            </a:r>
            <a:r>
              <a:rPr lang="fa-IR" dirty="0" smtClean="0">
                <a:solidFill>
                  <a:schemeClr val="tx1"/>
                </a:solidFill>
              </a:rPr>
              <a:t>ایجاد کرده است ؟</a:t>
            </a:r>
          </a:p>
          <a:p>
            <a:pPr marL="45720" indent="0" algn="just" rtl="1">
              <a:buNone/>
            </a:pPr>
            <a:endParaRPr lang="en-US" dirty="0" smtClean="0">
              <a:solidFill>
                <a:schemeClr val="tx1"/>
              </a:solidFill>
            </a:endParaRPr>
          </a:p>
        </p:txBody>
      </p:sp>
    </p:spTree>
    <p:extLst>
      <p:ext uri="{BB962C8B-B14F-4D97-AF65-F5344CB8AC3E}">
        <p14:creationId xmlns:p14="http://schemas.microsoft.com/office/powerpoint/2010/main" val="41361661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489858"/>
            <a:ext cx="9872871" cy="5606142"/>
          </a:xfrm>
        </p:spPr>
        <p:txBody>
          <a:bodyPr>
            <a:normAutofit fontScale="92500"/>
          </a:bodyPr>
          <a:lstStyle/>
          <a:p>
            <a:pPr algn="r" rtl="1"/>
            <a:r>
              <a:rPr lang="fa-IR" dirty="0" smtClean="0">
                <a:solidFill>
                  <a:schemeClr val="tx1"/>
                </a:solidFill>
              </a:rPr>
              <a:t>آقای زیبا کلام در بهمن ماه1370نامه ای را به شورای انقلاب فرهنگی در خصوص علل عقب ماندگی ایران چه بوده است ؟ چرا وچگونه ایران </a:t>
            </a:r>
            <a:r>
              <a:rPr lang="fa-IR" dirty="0" smtClean="0">
                <a:solidFill>
                  <a:srgbClr val="FF0000"/>
                </a:solidFill>
              </a:rPr>
              <a:t>قرن نوزدهم </a:t>
            </a:r>
            <a:r>
              <a:rPr lang="fa-IR" dirty="0" smtClean="0">
                <a:solidFill>
                  <a:schemeClr val="tx1"/>
                </a:solidFill>
              </a:rPr>
              <a:t>مجموعه ای می شود از ضعف اقتصادی فصل </a:t>
            </a:r>
            <a:r>
              <a:rPr lang="fa-IR" dirty="0">
                <a:solidFill>
                  <a:schemeClr val="tx1"/>
                </a:solidFill>
              </a:rPr>
              <a:t>دوم: ایران چگونه جایی است</a:t>
            </a:r>
            <a:r>
              <a:rPr lang="fa-IR" dirty="0" smtClean="0">
                <a:solidFill>
                  <a:schemeClr val="tx1"/>
                </a:solidFill>
              </a:rPr>
              <a:t>؟</a:t>
            </a:r>
          </a:p>
          <a:p>
            <a:pPr algn="r" rtl="1"/>
            <a:r>
              <a:rPr lang="fa-IR" dirty="0" smtClean="0">
                <a:solidFill>
                  <a:schemeClr val="tx1"/>
                </a:solidFill>
              </a:rPr>
              <a:t>عقب ماندگی سیاسی </a:t>
            </a:r>
            <a:r>
              <a:rPr lang="fa-IR" dirty="0">
                <a:solidFill>
                  <a:schemeClr val="tx1"/>
                </a:solidFill>
              </a:rPr>
              <a:t>فصل دوم: ایران چگونه جایی است</a:t>
            </a:r>
            <a:r>
              <a:rPr lang="fa-IR" dirty="0" smtClean="0">
                <a:solidFill>
                  <a:schemeClr val="tx1"/>
                </a:solidFill>
              </a:rPr>
              <a:t>؟</a:t>
            </a:r>
          </a:p>
          <a:p>
            <a:pPr algn="r" rtl="1"/>
            <a:r>
              <a:rPr lang="fa-IR" dirty="0" smtClean="0">
                <a:solidFill>
                  <a:srgbClr val="FF0000"/>
                </a:solidFill>
              </a:rPr>
              <a:t>رکود اجتماعی –بی بنیگی علمی </a:t>
            </a:r>
            <a:r>
              <a:rPr lang="fa-IR" dirty="0" smtClean="0">
                <a:solidFill>
                  <a:schemeClr val="tx1"/>
                </a:solidFill>
              </a:rPr>
              <a:t>و...ریشه ها </a:t>
            </a:r>
            <a:r>
              <a:rPr lang="fa-IR" dirty="0" smtClean="0">
                <a:solidFill>
                  <a:srgbClr val="FF0000"/>
                </a:solidFill>
              </a:rPr>
              <a:t>وعلل پیدایش </a:t>
            </a:r>
            <a:r>
              <a:rPr lang="fa-IR" dirty="0" smtClean="0">
                <a:solidFill>
                  <a:schemeClr val="tx1"/>
                </a:solidFill>
              </a:rPr>
              <a:t>آن انحطاط غریب ودرماندگی عمیقی که </a:t>
            </a:r>
            <a:r>
              <a:rPr lang="fa-IR" dirty="0" smtClean="0">
                <a:solidFill>
                  <a:srgbClr val="FF0000"/>
                </a:solidFill>
              </a:rPr>
              <a:t>برایران قاجار </a:t>
            </a:r>
            <a:r>
              <a:rPr lang="fa-IR" dirty="0" smtClean="0">
                <a:solidFill>
                  <a:schemeClr val="tx1"/>
                </a:solidFill>
              </a:rPr>
              <a:t>سایه افکنده در کجا بوده است؟</a:t>
            </a:r>
          </a:p>
          <a:p>
            <a:pPr algn="r" rtl="1"/>
            <a:r>
              <a:rPr lang="fa-IR" dirty="0" smtClean="0">
                <a:solidFill>
                  <a:schemeClr val="tx1"/>
                </a:solidFill>
              </a:rPr>
              <a:t>پاسخ :عبارت است از </a:t>
            </a:r>
            <a:r>
              <a:rPr lang="fa-IR" dirty="0" smtClean="0">
                <a:solidFill>
                  <a:srgbClr val="FF0000"/>
                </a:solidFill>
              </a:rPr>
              <a:t>استعمار در اشکال کهنه ونو-سرمایه داری جهانی وامپریالیسم .</a:t>
            </a:r>
          </a:p>
          <a:p>
            <a:pPr algn="r" rtl="1"/>
            <a:r>
              <a:rPr lang="fa-IR" dirty="0" smtClean="0">
                <a:solidFill>
                  <a:schemeClr val="tx1"/>
                </a:solidFill>
              </a:rPr>
              <a:t>این پدیده به عنوان عامل اصلی همه مشکلات ناکامی ها وشکست های ما در دادگاه تاریخ معاصر ایران بر کرسی اتهام نشسته است همه اینها از عصر قاجار شروع شد .  چگونه </a:t>
            </a:r>
            <a:r>
              <a:rPr lang="fa-IR" dirty="0" smtClean="0">
                <a:solidFill>
                  <a:srgbClr val="FF0000"/>
                </a:solidFill>
              </a:rPr>
              <a:t>بساط فراموسون </a:t>
            </a:r>
            <a:r>
              <a:rPr lang="fa-IR" dirty="0" smtClean="0">
                <a:solidFill>
                  <a:schemeClr val="tx1"/>
                </a:solidFill>
              </a:rPr>
              <a:t>بپاداشتند</a:t>
            </a:r>
            <a:r>
              <a:rPr lang="fa-IR" dirty="0" smtClean="0">
                <a:solidFill>
                  <a:srgbClr val="FF0000"/>
                </a:solidFill>
              </a:rPr>
              <a:t>چگونه رجال سیاسی قاجار تحت الحمایه سفارتین روس وانگلیس بودند </a:t>
            </a:r>
            <a:r>
              <a:rPr lang="fa-IR" dirty="0" smtClean="0">
                <a:solidFill>
                  <a:schemeClr val="tx1"/>
                </a:solidFill>
              </a:rPr>
              <a:t>چگونه رشوه مد شدوپادشاهان فساد می کنند وامتیاز می گیرندومعاهده وقرار داد تحمیل می کنند وشاه را قدرت می بخشند ومردم را سر کوب می کنند </a:t>
            </a:r>
            <a:r>
              <a:rPr lang="fa-IR" dirty="0" smtClean="0">
                <a:solidFill>
                  <a:srgbClr val="FF0000"/>
                </a:solidFill>
              </a:rPr>
              <a:t>اما مشکل من در این نیست که چطور شد استعمار توانست به ایران بیاید؟وچطور دولت های انگلیس وروس بر شالوده </a:t>
            </a:r>
            <a:r>
              <a:rPr lang="fa-IR" dirty="0" smtClean="0">
                <a:solidFill>
                  <a:schemeClr val="tx1"/>
                </a:solidFill>
              </a:rPr>
              <a:t>حکومت ایران چیره شدند وچرا ایران نتوانست در قرن نوزدهم به سر از لندن وبروکسل سر در بیاورد ؟در صورتیکه در مقاطعی </a:t>
            </a:r>
            <a:r>
              <a:rPr lang="fa-IR" dirty="0" smtClean="0">
                <a:solidFill>
                  <a:srgbClr val="FF0000"/>
                </a:solidFill>
              </a:rPr>
              <a:t>ایران پرچمدار علوم </a:t>
            </a:r>
            <a:r>
              <a:rPr lang="fa-IR" dirty="0" smtClean="0">
                <a:solidFill>
                  <a:schemeClr val="tx1"/>
                </a:solidFill>
              </a:rPr>
              <a:t>بوده ابوریحان –فارابی –خوارزمی –ابن سینا –جابربن حیان –زکریا رازی و....رابه جامعه بشری تقدیم داشته درصورتیکه هیچگونه اثری از از انها نیست </a:t>
            </a:r>
          </a:p>
          <a:p>
            <a:pPr algn="r" rtl="1"/>
            <a:endParaRPr lang="fa-IR" dirty="0">
              <a:solidFill>
                <a:schemeClr val="tx1"/>
              </a:solidFill>
            </a:endParaRPr>
          </a:p>
        </p:txBody>
      </p:sp>
    </p:spTree>
    <p:extLst>
      <p:ext uri="{BB962C8B-B14F-4D97-AF65-F5344CB8AC3E}">
        <p14:creationId xmlns:p14="http://schemas.microsoft.com/office/powerpoint/2010/main" val="5018287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32115" y="979713"/>
            <a:ext cx="9872871" cy="5606143"/>
          </a:xfrm>
        </p:spPr>
        <p:txBody>
          <a:bodyPr/>
          <a:lstStyle/>
          <a:p>
            <a:pPr algn="r" rtl="1"/>
            <a:r>
              <a:rPr lang="fa-IR" dirty="0" smtClean="0"/>
              <a:t>ا</a:t>
            </a:r>
            <a:r>
              <a:rPr lang="fa-IR" dirty="0" smtClean="0">
                <a:solidFill>
                  <a:schemeClr val="tx1"/>
                </a:solidFill>
              </a:rPr>
              <a:t>گر از </a:t>
            </a:r>
            <a:r>
              <a:rPr lang="fa-IR" dirty="0" smtClean="0">
                <a:solidFill>
                  <a:srgbClr val="FF0000"/>
                </a:solidFill>
              </a:rPr>
              <a:t>یک فارغ التصیل لیسانس ویا ارشد </a:t>
            </a:r>
            <a:r>
              <a:rPr lang="fa-IR" dirty="0" smtClean="0">
                <a:solidFill>
                  <a:schemeClr val="tx1"/>
                </a:solidFill>
              </a:rPr>
              <a:t>بپرسند که چطور شد انگلیس ها به ایران آمدند ولی ایرانی ها به انگلیس نرفتند وچطور شد که در طی </a:t>
            </a:r>
            <a:r>
              <a:rPr lang="fa-IR" dirty="0" smtClean="0">
                <a:solidFill>
                  <a:srgbClr val="FF0000"/>
                </a:solidFill>
              </a:rPr>
              <a:t>قرن هجدهم ونوزدهم </a:t>
            </a:r>
            <a:r>
              <a:rPr lang="fa-IR" dirty="0" smtClean="0">
                <a:solidFill>
                  <a:srgbClr val="92D050"/>
                </a:solidFill>
              </a:rPr>
              <a:t>ده ها دانشمند وعالم اروپایی قادر شدند </a:t>
            </a:r>
            <a:r>
              <a:rPr lang="fa-IR" dirty="0" smtClean="0">
                <a:solidFill>
                  <a:schemeClr val="tx1"/>
                </a:solidFill>
              </a:rPr>
              <a:t>آنچنان تحولی عظیم در علم وصنعت به وجود آورند ولی در ایران حتی یک </a:t>
            </a:r>
            <a:r>
              <a:rPr lang="fa-IR" dirty="0" smtClean="0">
                <a:solidFill>
                  <a:srgbClr val="FF0000"/>
                </a:solidFill>
              </a:rPr>
              <a:t>عالم علوم طبیعی </a:t>
            </a:r>
            <a:r>
              <a:rPr lang="fa-IR" dirty="0" smtClean="0">
                <a:solidFill>
                  <a:schemeClr val="tx1"/>
                </a:solidFill>
              </a:rPr>
              <a:t>نبود پاسخ چندان روشنی ندارند </a:t>
            </a:r>
          </a:p>
          <a:p>
            <a:pPr algn="r" rtl="1"/>
            <a:r>
              <a:rPr lang="fa-IR" dirty="0" smtClean="0">
                <a:solidFill>
                  <a:srgbClr val="FF0000"/>
                </a:solidFill>
              </a:rPr>
              <a:t>تشریح علل </a:t>
            </a:r>
            <a:r>
              <a:rPr lang="fa-IR" dirty="0" smtClean="0">
                <a:solidFill>
                  <a:schemeClr val="tx1"/>
                </a:solidFill>
              </a:rPr>
              <a:t>زیر بنایی </a:t>
            </a:r>
            <a:r>
              <a:rPr lang="fa-IR" dirty="0" smtClean="0">
                <a:solidFill>
                  <a:srgbClr val="FF0000"/>
                </a:solidFill>
              </a:rPr>
              <a:t>ضعف بنیه نظامی </a:t>
            </a:r>
            <a:r>
              <a:rPr lang="fa-IR" dirty="0" smtClean="0">
                <a:solidFill>
                  <a:schemeClr val="tx1"/>
                </a:solidFill>
              </a:rPr>
              <a:t>حاکم برایران در </a:t>
            </a:r>
            <a:r>
              <a:rPr lang="fa-IR" dirty="0" smtClean="0">
                <a:solidFill>
                  <a:srgbClr val="FF0000"/>
                </a:solidFill>
              </a:rPr>
              <a:t>عصر قاجار </a:t>
            </a:r>
            <a:r>
              <a:rPr lang="fa-IR" dirty="0" smtClean="0">
                <a:solidFill>
                  <a:schemeClr val="tx1"/>
                </a:solidFill>
              </a:rPr>
              <a:t>که شکست نظامی از روس ها ومعاهده ترکمنچای چیست ؟</a:t>
            </a:r>
          </a:p>
          <a:p>
            <a:pPr algn="r" rtl="1"/>
            <a:r>
              <a:rPr lang="fa-IR" dirty="0" smtClean="0">
                <a:solidFill>
                  <a:schemeClr val="tx1"/>
                </a:solidFill>
              </a:rPr>
              <a:t>پس چگونه ما ما شدیم وچگونه ما رسیدیم به ایران عصر قاجار </a:t>
            </a:r>
          </a:p>
          <a:p>
            <a:pPr algn="r" rtl="1"/>
            <a:r>
              <a:rPr lang="fa-IR" dirty="0" smtClean="0">
                <a:solidFill>
                  <a:srgbClr val="FF0000"/>
                </a:solidFill>
              </a:rPr>
              <a:t>پیشنهاد طرح درس </a:t>
            </a:r>
            <a:r>
              <a:rPr lang="fa-IR" dirty="0" smtClean="0">
                <a:solidFill>
                  <a:schemeClr val="tx1"/>
                </a:solidFill>
              </a:rPr>
              <a:t>علل عقب ماندگی ایران را می دهند ؟که با مخالفت شورای انقلاب فرهنگی مواجهه می شوند ودر پاسخ به آن بعد از </a:t>
            </a:r>
            <a:r>
              <a:rPr lang="fa-IR" dirty="0" smtClean="0">
                <a:solidFill>
                  <a:srgbClr val="FF0000"/>
                </a:solidFill>
              </a:rPr>
              <a:t>سه سال </a:t>
            </a:r>
            <a:r>
              <a:rPr lang="fa-IR" dirty="0" smtClean="0">
                <a:solidFill>
                  <a:schemeClr val="tx1"/>
                </a:solidFill>
              </a:rPr>
              <a:t>می فرمایند این نیازمند بررسی استو تاریخ 200ساله حکومت قاجار وسپس پهلوی طی پنچ سرفصل است که به پیشنهاد شورای انقلاب فرهنگی:</a:t>
            </a:r>
            <a:r>
              <a:rPr lang="fa-IR" dirty="0" smtClean="0">
                <a:solidFill>
                  <a:srgbClr val="FF0000"/>
                </a:solidFill>
              </a:rPr>
              <a:t>1</a:t>
            </a:r>
            <a:r>
              <a:rPr lang="fa-IR" dirty="0" smtClean="0">
                <a:solidFill>
                  <a:schemeClr val="tx1"/>
                </a:solidFill>
              </a:rPr>
              <a:t>-تاریخ تحول سیاسی در ایران-تحلیل قدرت</a:t>
            </a:r>
            <a:r>
              <a:rPr lang="fa-IR" dirty="0" smtClean="0">
                <a:solidFill>
                  <a:srgbClr val="FF0000"/>
                </a:solidFill>
              </a:rPr>
              <a:t>2</a:t>
            </a:r>
            <a:r>
              <a:rPr lang="fa-IR" dirty="0" smtClean="0">
                <a:solidFill>
                  <a:schemeClr val="tx1"/>
                </a:solidFill>
              </a:rPr>
              <a:t> -تاریخ تحول دینی در ایران –تحلیل اعتقادی </a:t>
            </a:r>
            <a:r>
              <a:rPr lang="fa-IR" dirty="0" smtClean="0">
                <a:solidFill>
                  <a:srgbClr val="FF0000"/>
                </a:solidFill>
              </a:rPr>
              <a:t>3</a:t>
            </a:r>
            <a:r>
              <a:rPr lang="fa-IR" dirty="0" smtClean="0">
                <a:solidFill>
                  <a:schemeClr val="tx1"/>
                </a:solidFill>
              </a:rPr>
              <a:t>-تاریخ وفرهنگ واندیشه در ایران –تحلیل فلسفی</a:t>
            </a:r>
            <a:r>
              <a:rPr lang="fa-IR" dirty="0" smtClean="0">
                <a:solidFill>
                  <a:srgbClr val="FF0000"/>
                </a:solidFill>
              </a:rPr>
              <a:t>4</a:t>
            </a:r>
            <a:r>
              <a:rPr lang="fa-IR" dirty="0" smtClean="0">
                <a:solidFill>
                  <a:schemeClr val="tx1"/>
                </a:solidFill>
              </a:rPr>
              <a:t> –تاریخ تحول علمی در ایران –تحلیل علمی </a:t>
            </a:r>
          </a:p>
          <a:p>
            <a:pPr algn="r" rtl="1"/>
            <a:r>
              <a:rPr lang="fa-IR" dirty="0" smtClean="0">
                <a:solidFill>
                  <a:srgbClr val="FF0000"/>
                </a:solidFill>
              </a:rPr>
              <a:t>5</a:t>
            </a:r>
            <a:r>
              <a:rPr lang="fa-IR" dirty="0" smtClean="0">
                <a:solidFill>
                  <a:schemeClr val="tx1"/>
                </a:solidFill>
              </a:rPr>
              <a:t>-تارخ تحول هنر در ایران –تحلیل هنری ومعماری</a:t>
            </a:r>
            <a:endParaRPr lang="fa-IR" dirty="0">
              <a:solidFill>
                <a:schemeClr val="tx1"/>
              </a:solidFill>
            </a:endParaRPr>
          </a:p>
        </p:txBody>
      </p:sp>
    </p:spTree>
    <p:extLst>
      <p:ext uri="{BB962C8B-B14F-4D97-AF65-F5344CB8AC3E}">
        <p14:creationId xmlns:p14="http://schemas.microsoft.com/office/powerpoint/2010/main" val="86477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9153" y="618518"/>
            <a:ext cx="3118257" cy="831459"/>
          </a:xfrm>
        </p:spPr>
        <p:txBody>
          <a:bodyPr/>
          <a:lstStyle/>
          <a:p>
            <a:pPr algn="r" rtl="1"/>
            <a:r>
              <a:rPr lang="fa-IR" dirty="0" smtClean="0">
                <a:solidFill>
                  <a:schemeClr val="tx1"/>
                </a:solidFill>
                <a:cs typeface="B Titr" panose="00000700000000000000" pitchFamily="2" charset="-78"/>
              </a:rPr>
              <a:t>پیشگفتار</a:t>
            </a:r>
            <a:endParaRPr lang="en-US" dirty="0">
              <a:solidFill>
                <a:schemeClr val="tx1"/>
              </a:solidFill>
              <a:cs typeface="B Titr" panose="00000700000000000000" pitchFamily="2" charset="-78"/>
            </a:endParaRPr>
          </a:p>
        </p:txBody>
      </p:sp>
      <p:sp>
        <p:nvSpPr>
          <p:cNvPr id="3" name="Content Placeholder 2"/>
          <p:cNvSpPr>
            <a:spLocks noGrp="1"/>
          </p:cNvSpPr>
          <p:nvPr>
            <p:ph idx="1"/>
          </p:nvPr>
        </p:nvSpPr>
        <p:spPr>
          <a:xfrm>
            <a:off x="1141412" y="1208314"/>
            <a:ext cx="10536782" cy="5421086"/>
          </a:xfrm>
        </p:spPr>
        <p:txBody>
          <a:bodyPr>
            <a:normAutofit lnSpcReduction="10000"/>
          </a:bodyPr>
          <a:lstStyle/>
          <a:p>
            <a:pPr marL="0" indent="0" algn="just" rtl="1">
              <a:buNone/>
            </a:pPr>
            <a:r>
              <a:rPr lang="fa-IR" sz="2800" dirty="0">
                <a:solidFill>
                  <a:schemeClr val="tx1"/>
                </a:solidFill>
                <a:cs typeface="B Nazanin" panose="00000400000000000000" pitchFamily="2" charset="-78"/>
              </a:rPr>
              <a:t>کتاب حاضر در صدد پرداختن به یکسری </a:t>
            </a:r>
            <a:r>
              <a:rPr lang="fa-IR" sz="2800" dirty="0">
                <a:solidFill>
                  <a:srgbClr val="FF0000"/>
                </a:solidFill>
                <a:cs typeface="B Nazanin" panose="00000400000000000000" pitchFamily="2" charset="-78"/>
              </a:rPr>
              <a:t>“چرا</a:t>
            </a:r>
            <a:r>
              <a:rPr lang="fa-IR" sz="2800" dirty="0">
                <a:solidFill>
                  <a:schemeClr val="tx1"/>
                </a:solidFill>
                <a:cs typeface="B Nazanin" panose="00000400000000000000" pitchFamily="2" charset="-78"/>
              </a:rPr>
              <a:t>” ی مهم در مورد </a:t>
            </a:r>
            <a:r>
              <a:rPr lang="fa-IR" sz="2800" dirty="0">
                <a:solidFill>
                  <a:srgbClr val="FF0000"/>
                </a:solidFill>
                <a:cs typeface="B Nazanin" panose="00000400000000000000" pitchFamily="2" charset="-78"/>
              </a:rPr>
              <a:t>ریشه های عقب ماندگی </a:t>
            </a:r>
            <a:r>
              <a:rPr lang="fa-IR" sz="2800" dirty="0">
                <a:solidFill>
                  <a:schemeClr val="tx1"/>
                </a:solidFill>
                <a:cs typeface="B Nazanin" panose="00000400000000000000" pitchFamily="2" charset="-78"/>
              </a:rPr>
              <a:t>در ایران است و تمایل دارد پاسخ این چراها را پیدا کند: «چرا شاهان ما فاسد و بد بودند؟ چرا شاهان فرانسه یا انگلستان همه بد و فاسد نبودند؟ چرا رجال ما در عصر قاجار سرسپرده به سفارتخانه های خارجی بودند؟ چرا رجال انگلستان، روسیه یا فرانسه سرسپرده و وابسته نبودند؟» و بسیاری چراهای دیگر</a:t>
            </a:r>
            <a:r>
              <a:rPr lang="fa-IR" sz="2800" dirty="0" smtClean="0">
                <a:solidFill>
                  <a:schemeClr val="tx1"/>
                </a:solidFill>
                <a:cs typeface="B Nazanin" panose="00000400000000000000" pitchFamily="2" charset="-78"/>
              </a:rPr>
              <a:t>…</a:t>
            </a:r>
          </a:p>
          <a:p>
            <a:pPr marL="0" indent="0" algn="just" rtl="1">
              <a:buNone/>
            </a:pPr>
            <a:r>
              <a:rPr lang="fa-IR" sz="2800" dirty="0" smtClean="0">
                <a:solidFill>
                  <a:schemeClr val="tx1"/>
                </a:solidFill>
                <a:cs typeface="B Nazanin" panose="00000400000000000000" pitchFamily="2" charset="-78"/>
              </a:rPr>
              <a:t>ایشان در این کتاب به عصر قاجار می پردازد ومی نویس </a:t>
            </a:r>
            <a:r>
              <a:rPr lang="fa-IR" sz="2800" dirty="0" smtClean="0">
                <a:solidFill>
                  <a:srgbClr val="FF0000"/>
                </a:solidFill>
                <a:cs typeface="B Nazanin" panose="00000400000000000000" pitchFamily="2" charset="-78"/>
              </a:rPr>
              <a:t>چرا در طول 140سال حکومت 7 پادشاه به همراه حکام ورجال قاجار یکی از دیگری بدتر بودن</a:t>
            </a:r>
            <a:r>
              <a:rPr lang="fa-IR" sz="2800" dirty="0" smtClean="0">
                <a:solidFill>
                  <a:schemeClr val="tx1"/>
                </a:solidFill>
                <a:cs typeface="B Nazanin" panose="00000400000000000000" pitchFamily="2" charset="-78"/>
              </a:rPr>
              <a:t>د ؟آیادر آب وخاک ما عناصری وجود دارد که حکام وسلاطین را به این صورت در می آورد؟</a:t>
            </a:r>
            <a:endParaRPr lang="fa-IR" sz="2800" dirty="0">
              <a:solidFill>
                <a:schemeClr val="tx1"/>
              </a:solidFill>
              <a:cs typeface="B Nazanin" panose="00000400000000000000" pitchFamily="2" charset="-78"/>
            </a:endParaRPr>
          </a:p>
          <a:p>
            <a:pPr marL="0" indent="0" algn="just" rtl="1">
              <a:buNone/>
            </a:pPr>
            <a:r>
              <a:rPr lang="fa-IR" sz="2800" dirty="0">
                <a:solidFill>
                  <a:schemeClr val="tx1"/>
                </a:solidFill>
                <a:cs typeface="B Nazanin" panose="00000400000000000000" pitchFamily="2" charset="-78"/>
              </a:rPr>
              <a:t>زیبا کلام در این کتاب سعی می کند از تئوری ها و نظرات مرسوم که به گفته خودش عمدتا رگه هایی از </a:t>
            </a:r>
            <a:r>
              <a:rPr lang="fa-IR" sz="2800" dirty="0">
                <a:solidFill>
                  <a:srgbClr val="FF0000"/>
                </a:solidFill>
                <a:cs typeface="B Nazanin" panose="00000400000000000000" pitchFamily="2" charset="-78"/>
              </a:rPr>
              <a:t>تاثیر کمونیست و استعمار </a:t>
            </a:r>
            <a:r>
              <a:rPr lang="fa-IR" sz="2800" dirty="0">
                <a:solidFill>
                  <a:schemeClr val="tx1"/>
                </a:solidFill>
                <a:cs typeface="B Nazanin" panose="00000400000000000000" pitchFamily="2" charset="-78"/>
              </a:rPr>
              <a:t>دارند فاصله بگیرد و به اصالت موضوع عقب ماندگی ایران بپردازد. وی عمیقا معتقد است که </a:t>
            </a:r>
            <a:r>
              <a:rPr lang="fa-IR" sz="2800" dirty="0">
                <a:solidFill>
                  <a:srgbClr val="92D050"/>
                </a:solidFill>
                <a:cs typeface="B Nazanin" panose="00000400000000000000" pitchFamily="2" charset="-78"/>
              </a:rPr>
              <a:t>استعمار</a:t>
            </a:r>
            <a:r>
              <a:rPr lang="fa-IR" sz="2800" dirty="0">
                <a:solidFill>
                  <a:srgbClr val="FF0000"/>
                </a:solidFill>
                <a:cs typeface="B Nazanin" panose="00000400000000000000" pitchFamily="2" charset="-78"/>
              </a:rPr>
              <a:t>، علت عقب ماندگی ایران نیست، </a:t>
            </a:r>
            <a:r>
              <a:rPr lang="fa-IR" sz="2800" dirty="0">
                <a:solidFill>
                  <a:srgbClr val="92D050"/>
                </a:solidFill>
                <a:cs typeface="B Nazanin" panose="00000400000000000000" pitchFamily="2" charset="-78"/>
              </a:rPr>
              <a:t>بلکه معلول آن است</a:t>
            </a:r>
            <a:r>
              <a:rPr lang="fa-IR" sz="2800" dirty="0">
                <a:solidFill>
                  <a:schemeClr val="tx1"/>
                </a:solidFill>
                <a:cs typeface="B Nazanin" panose="00000400000000000000" pitchFamily="2" charset="-78"/>
              </a:rPr>
              <a:t>؛ به این معنی که </a:t>
            </a:r>
            <a:r>
              <a:rPr lang="fa-IR" sz="2800" dirty="0">
                <a:solidFill>
                  <a:srgbClr val="92D050"/>
                </a:solidFill>
                <a:cs typeface="B Nazanin" panose="00000400000000000000" pitchFamily="2" charset="-78"/>
              </a:rPr>
              <a:t>ایران اول عقب مانده شده </a:t>
            </a:r>
            <a:r>
              <a:rPr lang="fa-IR" sz="2800" dirty="0">
                <a:solidFill>
                  <a:schemeClr val="tx1"/>
                </a:solidFill>
                <a:cs typeface="B Nazanin" panose="00000400000000000000" pitchFamily="2" charset="-78"/>
              </a:rPr>
              <a:t>و به همین دلیل استعمار توانسته به آن نفوذ کند و این کشور را تحت سلطه خودش بیاورد. «</a:t>
            </a:r>
            <a:r>
              <a:rPr lang="fa-IR" sz="2800" dirty="0">
                <a:solidFill>
                  <a:srgbClr val="FF0000"/>
                </a:solidFill>
                <a:cs typeface="B Nazanin" panose="00000400000000000000" pitchFamily="2" charset="-78"/>
              </a:rPr>
              <a:t>پرسش من، آن </a:t>
            </a:r>
            <a:r>
              <a:rPr lang="fa-IR" sz="2800" dirty="0">
                <a:solidFill>
                  <a:schemeClr val="tx1"/>
                </a:solidFill>
                <a:cs typeface="B Nazanin" panose="00000400000000000000" pitchFamily="2" charset="-78"/>
              </a:rPr>
              <a:t>بود که </a:t>
            </a:r>
            <a:r>
              <a:rPr lang="fa-IR" sz="2800" dirty="0">
                <a:solidFill>
                  <a:srgbClr val="FF0000"/>
                </a:solidFill>
                <a:cs typeface="B Nazanin" panose="00000400000000000000" pitchFamily="2" charset="-78"/>
              </a:rPr>
              <a:t>چرا ایران اساسا در وهله اول </a:t>
            </a:r>
            <a:r>
              <a:rPr lang="fa-IR" sz="2800" dirty="0">
                <a:solidFill>
                  <a:schemeClr val="tx1"/>
                </a:solidFill>
                <a:cs typeface="B Nazanin" panose="00000400000000000000" pitchFamily="2" charset="-78"/>
              </a:rPr>
              <a:t>بدل به کشوری عقب مانده گردید تا استعمار بتواند بر آن سوار شود؟»</a:t>
            </a:r>
          </a:p>
          <a:p>
            <a:pPr marL="0" indent="0" algn="just" rtl="1">
              <a:buNone/>
            </a:pPr>
            <a:endParaRPr lang="en-US" sz="2800" dirty="0">
              <a:solidFill>
                <a:schemeClr val="tx1"/>
              </a:solidFill>
              <a:cs typeface="B Nazanin" panose="00000400000000000000" pitchFamily="2" charset="-78"/>
            </a:endParaRPr>
          </a:p>
        </p:txBody>
      </p:sp>
    </p:spTree>
    <p:extLst>
      <p:ext uri="{BB962C8B-B14F-4D97-AF65-F5344CB8AC3E}">
        <p14:creationId xmlns:p14="http://schemas.microsoft.com/office/powerpoint/2010/main" val="411822910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5108" y="609600"/>
            <a:ext cx="9333411" cy="892629"/>
          </a:xfrm>
        </p:spPr>
        <p:txBody>
          <a:bodyPr>
            <a:normAutofit/>
          </a:bodyPr>
          <a:lstStyle/>
          <a:p>
            <a:pPr algn="r" rtl="1"/>
            <a:r>
              <a:rPr lang="fa-IR" sz="3600" b="1" dirty="0">
                <a:solidFill>
                  <a:schemeClr val="tx1"/>
                </a:solidFill>
                <a:cs typeface="B Titr" panose="00000700000000000000" pitchFamily="2" charset="-78"/>
              </a:rPr>
              <a:t>آیا ایران کشوری عقب مانده است</a:t>
            </a:r>
            <a:r>
              <a:rPr lang="fa-IR" sz="3600" b="1" dirty="0" smtClean="0">
                <a:solidFill>
                  <a:schemeClr val="tx1"/>
                </a:solidFill>
                <a:cs typeface="B Titr" panose="00000700000000000000" pitchFamily="2" charset="-78"/>
              </a:rPr>
              <a:t>؟</a:t>
            </a:r>
            <a:endParaRPr lang="en-US" sz="3600" dirty="0">
              <a:solidFill>
                <a:schemeClr val="tx1"/>
              </a:solidFill>
              <a:cs typeface="B Titr" panose="00000700000000000000" pitchFamily="2" charset="-78"/>
            </a:endParaRPr>
          </a:p>
        </p:txBody>
      </p:sp>
      <p:sp>
        <p:nvSpPr>
          <p:cNvPr id="3" name="Content Placeholder 2"/>
          <p:cNvSpPr>
            <a:spLocks noGrp="1"/>
          </p:cNvSpPr>
          <p:nvPr>
            <p:ph idx="1"/>
          </p:nvPr>
        </p:nvSpPr>
        <p:spPr>
          <a:xfrm>
            <a:off x="483326" y="1632857"/>
            <a:ext cx="11234057" cy="4781006"/>
          </a:xfrm>
        </p:spPr>
        <p:txBody>
          <a:bodyPr>
            <a:normAutofit/>
          </a:bodyPr>
          <a:lstStyle/>
          <a:p>
            <a:pPr marL="45720" indent="0" algn="just" rtl="1">
              <a:buNone/>
            </a:pPr>
            <a:r>
              <a:rPr lang="fa-IR" sz="2400" dirty="0">
                <a:solidFill>
                  <a:schemeClr val="tx1"/>
                </a:solidFill>
                <a:cs typeface="B Nazanin" panose="00000400000000000000" pitchFamily="2" charset="-78"/>
              </a:rPr>
              <a:t>در ابتدای این فصل زیبا کلام به داستان </a:t>
            </a:r>
            <a:r>
              <a:rPr lang="fa-IR" sz="2400" dirty="0">
                <a:solidFill>
                  <a:srgbClr val="FF0000"/>
                </a:solidFill>
                <a:cs typeface="B Nazanin" panose="00000400000000000000" pitchFamily="2" charset="-78"/>
              </a:rPr>
              <a:t>تامل برانگیز شاهزاده عباس </a:t>
            </a:r>
            <a:r>
              <a:rPr lang="fa-IR" sz="2400" dirty="0" smtClean="0">
                <a:solidFill>
                  <a:srgbClr val="FF0000"/>
                </a:solidFill>
                <a:cs typeface="B Nazanin" panose="00000400000000000000" pitchFamily="2" charset="-78"/>
              </a:rPr>
              <a:t>میرزا(نایب السلطنه) </a:t>
            </a:r>
            <a:r>
              <a:rPr lang="fa-IR" sz="2400" dirty="0">
                <a:solidFill>
                  <a:srgbClr val="FF0000"/>
                </a:solidFill>
                <a:cs typeface="B Nazanin" panose="00000400000000000000" pitchFamily="2" charset="-78"/>
              </a:rPr>
              <a:t>و جنگ قره </a:t>
            </a:r>
            <a:r>
              <a:rPr lang="fa-IR" sz="2400" dirty="0" smtClean="0">
                <a:solidFill>
                  <a:srgbClr val="FF0000"/>
                </a:solidFill>
                <a:cs typeface="B Nazanin" panose="00000400000000000000" pitchFamily="2" charset="-78"/>
              </a:rPr>
              <a:t>چمن</a:t>
            </a:r>
            <a:r>
              <a:rPr lang="fa-IR" sz="2400" dirty="0" smtClean="0">
                <a:solidFill>
                  <a:schemeClr val="tx1"/>
                </a:solidFill>
                <a:cs typeface="B Nazanin" panose="00000400000000000000" pitchFamily="2" charset="-78"/>
              </a:rPr>
              <a:t>(منطقه ای است حدودا20کیلومتری تبریزکه مکان شروع جنگ با روسهاو15سال محل قرارگاه اصلی فرماندهی نیروهای نظامی ایران بود)  </a:t>
            </a:r>
            <a:r>
              <a:rPr lang="fa-IR" sz="2400" dirty="0">
                <a:solidFill>
                  <a:schemeClr val="tx1"/>
                </a:solidFill>
                <a:cs typeface="B Nazanin" panose="00000400000000000000" pitchFamily="2" charset="-78"/>
              </a:rPr>
              <a:t>اشاره می کند و بخشی از گفتگوی </a:t>
            </a:r>
            <a:r>
              <a:rPr lang="fa-IR" sz="2400" dirty="0">
                <a:solidFill>
                  <a:srgbClr val="FF0000"/>
                </a:solidFill>
                <a:cs typeface="B Nazanin" panose="00000400000000000000" pitchFamily="2" charset="-78"/>
              </a:rPr>
              <a:t>عباس میرزا و ژوبر فرانسوی </a:t>
            </a:r>
            <a:r>
              <a:rPr lang="fa-IR" sz="2400" dirty="0">
                <a:solidFill>
                  <a:schemeClr val="tx1"/>
                </a:solidFill>
                <a:cs typeface="B Nazanin" panose="00000400000000000000" pitchFamily="2" charset="-78"/>
              </a:rPr>
              <a:t>را بیان می کند. به طور خلاصه در آن </a:t>
            </a:r>
            <a:r>
              <a:rPr lang="fa-IR" sz="2400" dirty="0">
                <a:solidFill>
                  <a:srgbClr val="FF0000"/>
                </a:solidFill>
                <a:cs typeface="B Nazanin" panose="00000400000000000000" pitchFamily="2" charset="-78"/>
              </a:rPr>
              <a:t>جنگ</a:t>
            </a:r>
            <a:r>
              <a:rPr lang="fa-IR" sz="2400" dirty="0">
                <a:solidFill>
                  <a:schemeClr val="tx1"/>
                </a:solidFill>
                <a:cs typeface="B Nazanin" panose="00000400000000000000" pitchFamily="2" charset="-78"/>
              </a:rPr>
              <a:t> که میان قوای </a:t>
            </a:r>
            <a:r>
              <a:rPr lang="fa-IR" sz="2400" dirty="0">
                <a:solidFill>
                  <a:srgbClr val="FF0000"/>
                </a:solidFill>
                <a:cs typeface="B Nazanin" panose="00000400000000000000" pitchFamily="2" charset="-78"/>
              </a:rPr>
              <a:t>ایران و روس </a:t>
            </a:r>
            <a:r>
              <a:rPr lang="fa-IR" sz="2400" dirty="0">
                <a:solidFill>
                  <a:schemeClr val="tx1"/>
                </a:solidFill>
                <a:cs typeface="B Nazanin" panose="00000400000000000000" pitchFamily="2" charset="-78"/>
              </a:rPr>
              <a:t>در حدود ۲۰۰ سال قبل اتفاق افتاده</a:t>
            </a:r>
            <a:r>
              <a:rPr lang="fa-IR" sz="2400" dirty="0" smtClean="0">
                <a:solidFill>
                  <a:schemeClr val="tx1"/>
                </a:solidFill>
                <a:cs typeface="B Nazanin" panose="00000400000000000000" pitchFamily="2" charset="-78"/>
              </a:rPr>
              <a:t>،(</a:t>
            </a:r>
            <a:r>
              <a:rPr lang="fa-IR" sz="2400" dirty="0" smtClean="0">
                <a:solidFill>
                  <a:srgbClr val="FF0000"/>
                </a:solidFill>
                <a:cs typeface="B Nazanin" panose="00000400000000000000" pitchFamily="2" charset="-78"/>
              </a:rPr>
              <a:t>منجر به شکست ایران شد وایران تمامی سرزمین های قفقاز را از دست داد) </a:t>
            </a:r>
            <a:r>
              <a:rPr lang="fa-IR" sz="2400" dirty="0">
                <a:solidFill>
                  <a:srgbClr val="00B0F0"/>
                </a:solidFill>
                <a:cs typeface="B Nazanin" panose="00000400000000000000" pitchFamily="2" charset="-78"/>
              </a:rPr>
              <a:t>عباس میرزا به دلیل ناکامی در جنگ و ایستادن در مقابل قوای قدرتمند روسیه </a:t>
            </a:r>
            <a:r>
              <a:rPr lang="fa-IR" sz="2400" dirty="0">
                <a:solidFill>
                  <a:srgbClr val="92D050"/>
                </a:solidFill>
                <a:cs typeface="B Nazanin" panose="00000400000000000000" pitchFamily="2" charset="-78"/>
              </a:rPr>
              <a:t>از ناپلئون </a:t>
            </a:r>
            <a:r>
              <a:rPr lang="fa-IR" sz="2400" dirty="0">
                <a:solidFill>
                  <a:schemeClr val="tx1"/>
                </a:solidFill>
                <a:cs typeface="B Nazanin" panose="00000400000000000000" pitchFamily="2" charset="-78"/>
              </a:rPr>
              <a:t>تقاضای کمک می کند و می گوید: «نمی دانم این قدرتی که شما اروپایی ها را بر ما مسلط کرده چیست و موجب ضعف ما و ترقی شما چیست؟....»</a:t>
            </a:r>
          </a:p>
          <a:p>
            <a:pPr marL="45720" indent="0" algn="just" rtl="1">
              <a:buNone/>
            </a:pPr>
            <a:r>
              <a:rPr lang="fa-IR" sz="2400" dirty="0">
                <a:solidFill>
                  <a:schemeClr val="tx1"/>
                </a:solidFill>
                <a:cs typeface="B Nazanin" panose="00000400000000000000" pitchFamily="2" charset="-78"/>
              </a:rPr>
              <a:t>حکایت کتاب ما چگونه ما شدیم به </a:t>
            </a:r>
            <a:r>
              <a:rPr lang="fa-IR" sz="2400" dirty="0">
                <a:solidFill>
                  <a:srgbClr val="FF0000"/>
                </a:solidFill>
                <a:cs typeface="B Nazanin" panose="00000400000000000000" pitchFamily="2" charset="-78"/>
              </a:rPr>
              <a:t>تعبیری تلاش </a:t>
            </a:r>
            <a:r>
              <a:rPr lang="fa-IR" sz="2400" dirty="0">
                <a:solidFill>
                  <a:schemeClr val="tx1"/>
                </a:solidFill>
                <a:cs typeface="B Nazanin" panose="00000400000000000000" pitchFamily="2" charset="-78"/>
              </a:rPr>
              <a:t>در جهت پاسخ به پرسشی است که از یک </a:t>
            </a:r>
            <a:r>
              <a:rPr lang="fa-IR" sz="2400" dirty="0">
                <a:solidFill>
                  <a:srgbClr val="FF0000"/>
                </a:solidFill>
                <a:cs typeface="B Nazanin" panose="00000400000000000000" pitchFamily="2" charset="-78"/>
              </a:rPr>
              <a:t>سابقه ی200</a:t>
            </a:r>
            <a:r>
              <a:rPr lang="fa-IR" sz="2400" dirty="0">
                <a:solidFill>
                  <a:schemeClr val="tx1"/>
                </a:solidFill>
                <a:cs typeface="B Nazanin" panose="00000400000000000000" pitchFamily="2" charset="-78"/>
              </a:rPr>
              <a:t> ساله برخوردار است. </a:t>
            </a:r>
            <a:r>
              <a:rPr lang="fa-IR" sz="2400" dirty="0">
                <a:solidFill>
                  <a:srgbClr val="00B0F0"/>
                </a:solidFill>
                <a:cs typeface="B Nazanin" panose="00000400000000000000" pitchFamily="2" charset="-78"/>
              </a:rPr>
              <a:t>آن جا که عباس میرزا به ژوبر می گوید </a:t>
            </a:r>
            <a:r>
              <a:rPr lang="fa-IR" sz="2400" dirty="0">
                <a:solidFill>
                  <a:schemeClr val="tx1"/>
                </a:solidFill>
                <a:cs typeface="B Nazanin" panose="00000400000000000000" pitchFamily="2" charset="-78"/>
              </a:rPr>
              <a:t>: «مشکل در </a:t>
            </a:r>
            <a:r>
              <a:rPr lang="fa-IR" sz="2400" dirty="0">
                <a:solidFill>
                  <a:srgbClr val="00B0F0"/>
                </a:solidFill>
                <a:cs typeface="B Nazanin" panose="00000400000000000000" pitchFamily="2" charset="-78"/>
              </a:rPr>
              <a:t>کجاست؟چرا شما شما، شما شدید و ما ،ما شدیم </a:t>
            </a:r>
            <a:r>
              <a:rPr lang="fa-IR" sz="2400" dirty="0">
                <a:solidFill>
                  <a:schemeClr val="tx1"/>
                </a:solidFill>
                <a:cs typeface="B Nazanin" panose="00000400000000000000" pitchFamily="2" charset="-78"/>
              </a:rPr>
              <a:t>؟آیا آب و خاک اروپا با آب و خاک ما متفاوت است؟آیا خدا خواسته که شما آن گونه شدید و ما این گونه</a:t>
            </a:r>
            <a:r>
              <a:rPr lang="fa-IR" sz="2400" dirty="0" smtClean="0">
                <a:solidFill>
                  <a:schemeClr val="tx1"/>
                </a:solidFill>
                <a:cs typeface="B Nazanin" panose="00000400000000000000" pitchFamily="2" charset="-78"/>
              </a:rPr>
              <a:t>؟»</a:t>
            </a:r>
          </a:p>
          <a:p>
            <a:pPr marL="45720" indent="0" algn="just" rtl="1">
              <a:buNone/>
            </a:pPr>
            <a:r>
              <a:rPr lang="fa-IR" sz="2400" dirty="0" smtClean="0">
                <a:solidFill>
                  <a:schemeClr val="tx1"/>
                </a:solidFill>
                <a:cs typeface="B Nazanin" panose="00000400000000000000" pitchFamily="2" charset="-78"/>
              </a:rPr>
              <a:t>در صورتیکه عباس میرزا نه لندن نه بروکسل ونه مسکو وحتی قسطنطنیه (استانبول )هم نرفته بودصنعت سیما هم نیامده بود که این سوال را مطرح می کند.</a:t>
            </a:r>
            <a:endParaRPr lang="fa-IR" sz="2400" dirty="0">
              <a:solidFill>
                <a:schemeClr val="tx1"/>
              </a:solidFill>
              <a:cs typeface="B Nazanin" panose="00000400000000000000" pitchFamily="2" charset="-78"/>
            </a:endParaRPr>
          </a:p>
          <a:p>
            <a:pPr marL="45720" indent="0" algn="just" rtl="1">
              <a:buNone/>
            </a:pPr>
            <a:endParaRPr lang="en-US" sz="2400" dirty="0">
              <a:solidFill>
                <a:schemeClr val="tx1"/>
              </a:solidFill>
              <a:cs typeface="B Nazanin" panose="00000400000000000000" pitchFamily="2" charset="-78"/>
            </a:endParaRPr>
          </a:p>
        </p:txBody>
      </p:sp>
    </p:spTree>
    <p:extLst>
      <p:ext uri="{BB962C8B-B14F-4D97-AF65-F5344CB8AC3E}">
        <p14:creationId xmlns:p14="http://schemas.microsoft.com/office/powerpoint/2010/main" val="213295192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555171"/>
            <a:ext cx="10509069" cy="5540829"/>
          </a:xfrm>
        </p:spPr>
        <p:txBody>
          <a:bodyPr>
            <a:noAutofit/>
          </a:bodyPr>
          <a:lstStyle/>
          <a:p>
            <a:pPr marL="45720" indent="0" algn="just" rtl="1">
              <a:buNone/>
            </a:pPr>
            <a:r>
              <a:rPr lang="fa-IR" sz="2600" dirty="0">
                <a:solidFill>
                  <a:schemeClr val="tx1"/>
                </a:solidFill>
                <a:cs typeface="B Nazanin" panose="00000400000000000000" pitchFamily="2" charset="-78"/>
              </a:rPr>
              <a:t>در ادامه این فصل از کتاب </a:t>
            </a:r>
            <a:r>
              <a:rPr lang="fa-IR" sz="2600" dirty="0">
                <a:solidFill>
                  <a:srgbClr val="FF0000"/>
                </a:solidFill>
                <a:cs typeface="B Nazanin" panose="00000400000000000000" pitchFamily="2" charset="-78"/>
              </a:rPr>
              <a:t>زیبا کلام </a:t>
            </a:r>
            <a:r>
              <a:rPr lang="fa-IR" sz="2600" dirty="0">
                <a:solidFill>
                  <a:schemeClr val="tx1"/>
                </a:solidFill>
                <a:cs typeface="B Nazanin" panose="00000400000000000000" pitchFamily="2" charset="-78"/>
              </a:rPr>
              <a:t>نظرات مختلف از </a:t>
            </a:r>
            <a:r>
              <a:rPr lang="fa-IR" sz="2600" dirty="0">
                <a:solidFill>
                  <a:srgbClr val="FF0000"/>
                </a:solidFill>
                <a:cs typeface="B Nazanin" panose="00000400000000000000" pitchFamily="2" charset="-78"/>
              </a:rPr>
              <a:t>جمله نظریات مارکسیسم، سکولارها و مذهبیون و ... را  در باب عقب ماندگی ایران مطرح می کند</a:t>
            </a:r>
            <a:r>
              <a:rPr lang="fa-IR" sz="2600" dirty="0">
                <a:solidFill>
                  <a:schemeClr val="tx1"/>
                </a:solidFill>
                <a:cs typeface="B Nazanin" panose="00000400000000000000" pitchFamily="2" charset="-78"/>
              </a:rPr>
              <a:t> و به این مطلب اشاره دارد که در </a:t>
            </a:r>
            <a:r>
              <a:rPr lang="fa-IR" sz="2600" dirty="0">
                <a:solidFill>
                  <a:srgbClr val="FF0000"/>
                </a:solidFill>
                <a:cs typeface="B Nazanin" panose="00000400000000000000" pitchFamily="2" charset="-78"/>
              </a:rPr>
              <a:t>بسیاری موارد </a:t>
            </a:r>
            <a:r>
              <a:rPr lang="fa-IR" sz="2600" dirty="0">
                <a:solidFill>
                  <a:schemeClr val="tx1"/>
                </a:solidFill>
                <a:cs typeface="B Nazanin" panose="00000400000000000000" pitchFamily="2" charset="-78"/>
              </a:rPr>
              <a:t>ما حتی </a:t>
            </a:r>
            <a:r>
              <a:rPr lang="fa-IR" sz="2600" dirty="0">
                <a:solidFill>
                  <a:srgbClr val="FF0000"/>
                </a:solidFill>
                <a:cs typeface="B Nazanin" panose="00000400000000000000" pitchFamily="2" charset="-78"/>
              </a:rPr>
              <a:t>باور نداریم که عقب مانده هستیم</a:t>
            </a:r>
            <a:r>
              <a:rPr lang="fa-IR" sz="2600" dirty="0">
                <a:solidFill>
                  <a:schemeClr val="tx1"/>
                </a:solidFill>
                <a:cs typeface="B Nazanin" panose="00000400000000000000" pitchFamily="2" charset="-78"/>
              </a:rPr>
              <a:t>، چه برسد به اینکه مانند عباس میرزا به فکر چاره و جبران باشیم! </a:t>
            </a:r>
            <a:endParaRPr lang="en-US" sz="2600" dirty="0">
              <a:solidFill>
                <a:schemeClr val="tx1"/>
              </a:solidFill>
              <a:cs typeface="B Nazanin" panose="00000400000000000000" pitchFamily="2" charset="-78"/>
            </a:endParaRPr>
          </a:p>
          <a:p>
            <a:pPr marL="45720" indent="0" algn="just" rtl="1">
              <a:buNone/>
            </a:pPr>
            <a:r>
              <a:rPr lang="fa-IR" sz="2600" dirty="0">
                <a:solidFill>
                  <a:schemeClr val="tx1"/>
                </a:solidFill>
                <a:cs typeface="B Nazanin" panose="00000400000000000000" pitchFamily="2" charset="-78"/>
              </a:rPr>
              <a:t>ملتی که این همه خود را بزرگ و سربلند می پندارد، ملتی که معتقد است </a:t>
            </a:r>
            <a:r>
              <a:rPr lang="fa-IR" sz="2600" dirty="0">
                <a:solidFill>
                  <a:srgbClr val="FF0000"/>
                </a:solidFill>
                <a:cs typeface="B Nazanin" panose="00000400000000000000" pitchFamily="2" charset="-78"/>
              </a:rPr>
              <a:t>دین زیادی بر گردن پیشرفت و تمدن بشری دارد</a:t>
            </a:r>
            <a:r>
              <a:rPr lang="fa-IR" sz="2600" dirty="0">
                <a:solidFill>
                  <a:schemeClr val="tx1"/>
                </a:solidFill>
                <a:cs typeface="B Nazanin" panose="00000400000000000000" pitchFamily="2" charset="-78"/>
              </a:rPr>
              <a:t>، واضح است که به هیچ روی نمی تواند بپذیرد که عقب مانده است. در نهایت زیباکلام معتقد است که همیشه در ایران تلاش شده </a:t>
            </a:r>
            <a:r>
              <a:rPr lang="fa-IR" sz="2600" dirty="0">
                <a:solidFill>
                  <a:srgbClr val="FF0000"/>
                </a:solidFill>
                <a:cs typeface="B Nazanin" panose="00000400000000000000" pitchFamily="2" charset="-78"/>
              </a:rPr>
              <a:t>قبل از ریشه یابی و پرداختن به </a:t>
            </a:r>
            <a:r>
              <a:rPr lang="fa-IR" sz="2600" dirty="0">
                <a:solidFill>
                  <a:srgbClr val="92D050"/>
                </a:solidFill>
                <a:cs typeface="B Nazanin" panose="00000400000000000000" pitchFamily="2" charset="-78"/>
              </a:rPr>
              <a:t>چرایی</a:t>
            </a:r>
            <a:r>
              <a:rPr lang="fa-IR" sz="2600" dirty="0">
                <a:solidFill>
                  <a:srgbClr val="FF0000"/>
                </a:solidFill>
                <a:cs typeface="B Nazanin" panose="00000400000000000000" pitchFamily="2" charset="-78"/>
              </a:rPr>
              <a:t> عقب ماندگی مستقیم به سوال “چه باید کرد” پرداخته شده است </a:t>
            </a:r>
            <a:r>
              <a:rPr lang="fa-IR" sz="2600" dirty="0">
                <a:solidFill>
                  <a:schemeClr val="tx1"/>
                </a:solidFill>
                <a:cs typeface="B Nazanin" panose="00000400000000000000" pitchFamily="2" charset="-78"/>
              </a:rPr>
              <a:t>و به همین دلیل است که جمله این تلاش ها ناکام مانده است. در این اثر سعی شده است </a:t>
            </a:r>
            <a:r>
              <a:rPr lang="fa-IR" sz="2600" dirty="0">
                <a:solidFill>
                  <a:srgbClr val="92D050"/>
                </a:solidFill>
                <a:cs typeface="B Nazanin" panose="00000400000000000000" pitchFamily="2" charset="-78"/>
              </a:rPr>
              <a:t>به جای روش معمول و متداول معلول نگری ومعلول نگاری به علت جویی و ریشه یابی پرداخته شود </a:t>
            </a:r>
            <a:r>
              <a:rPr lang="fa-IR" sz="2600" dirty="0">
                <a:solidFill>
                  <a:schemeClr val="tx1"/>
                </a:solidFill>
                <a:cs typeface="B Nazanin" panose="00000400000000000000" pitchFamily="2" charset="-78"/>
              </a:rPr>
              <a:t>و به جای مقصر شمردن دیگران اعم از اعراب، شرق، غرب، استعمار و.... به خود ایران و کالبد شکافی آنچه به لحاظ تاریخی ایران را تشکیل داده است بپردازد. </a:t>
            </a:r>
            <a:r>
              <a:rPr lang="fa-IR" sz="2600" dirty="0">
                <a:solidFill>
                  <a:srgbClr val="FF0000"/>
                </a:solidFill>
                <a:cs typeface="B Nazanin" panose="00000400000000000000" pitchFamily="2" charset="-78"/>
              </a:rPr>
              <a:t>ورود استعمار به ایران در حقیقت </a:t>
            </a:r>
            <a:r>
              <a:rPr lang="fa-IR" sz="2600" dirty="0">
                <a:solidFill>
                  <a:srgbClr val="92D050"/>
                </a:solidFill>
                <a:cs typeface="B Nazanin" panose="00000400000000000000" pitchFamily="2" charset="-78"/>
              </a:rPr>
              <a:t>معلول عقب ماندگی </a:t>
            </a:r>
            <a:r>
              <a:rPr lang="fa-IR" sz="2600" dirty="0">
                <a:solidFill>
                  <a:srgbClr val="FF0000"/>
                </a:solidFill>
                <a:cs typeface="B Nazanin" panose="00000400000000000000" pitchFamily="2" charset="-78"/>
              </a:rPr>
              <a:t>ما بود نه علت آن</a:t>
            </a:r>
            <a:r>
              <a:rPr lang="fa-IR" sz="2600" dirty="0" smtClean="0">
                <a:solidFill>
                  <a:srgbClr val="FF0000"/>
                </a:solidFill>
                <a:cs typeface="B Nazanin" panose="00000400000000000000" pitchFamily="2" charset="-78"/>
              </a:rPr>
              <a:t>.</a:t>
            </a:r>
          </a:p>
          <a:p>
            <a:pPr marL="45720" indent="0" algn="just" rtl="1">
              <a:buNone/>
            </a:pPr>
            <a:r>
              <a:rPr lang="fa-IR" sz="2600" dirty="0" smtClean="0">
                <a:solidFill>
                  <a:srgbClr val="FF0000"/>
                </a:solidFill>
                <a:cs typeface="B Nazanin" panose="00000400000000000000" pitchFamily="2" charset="-78"/>
              </a:rPr>
              <a:t>فتحعل </a:t>
            </a:r>
            <a:r>
              <a:rPr lang="fa-IR" sz="2600" dirty="0">
                <a:solidFill>
                  <a:srgbClr val="FF0000"/>
                </a:solidFill>
                <a:cs typeface="B Nazanin" panose="00000400000000000000" pitchFamily="2" charset="-78"/>
              </a:rPr>
              <a:t>شاه ،ناصرالدین شاه ،محمدعلی شاه،رضا </a:t>
            </a:r>
            <a:r>
              <a:rPr lang="fa-IR" sz="2600" dirty="0" smtClean="0">
                <a:solidFill>
                  <a:srgbClr val="FF0000"/>
                </a:solidFill>
                <a:cs typeface="B Nazanin" panose="00000400000000000000" pitchFamily="2" charset="-78"/>
              </a:rPr>
              <a:t>شاه ومحمدرضا پهلوی وسایرین </a:t>
            </a:r>
            <a:r>
              <a:rPr lang="fa-IR" sz="2600" dirty="0" smtClean="0">
                <a:solidFill>
                  <a:srgbClr val="00B0F0"/>
                </a:solidFill>
                <a:cs typeface="B Nazanin" panose="00000400000000000000" pitchFamily="2" charset="-78"/>
              </a:rPr>
              <a:t>قویا اعتقاد داشتن </a:t>
            </a:r>
            <a:r>
              <a:rPr lang="fa-IR" sz="2600" dirty="0" smtClean="0">
                <a:solidFill>
                  <a:srgbClr val="FF0000"/>
                </a:solidFill>
                <a:cs typeface="B Nazanin" panose="00000400000000000000" pitchFamily="2" charset="-78"/>
              </a:rPr>
              <a:t>که </a:t>
            </a:r>
            <a:r>
              <a:rPr lang="fa-IR" sz="2600" dirty="0" smtClean="0">
                <a:solidFill>
                  <a:srgbClr val="00B0F0"/>
                </a:solidFill>
                <a:cs typeface="B Nazanin" panose="00000400000000000000" pitchFamily="2" charset="-78"/>
              </a:rPr>
              <a:t>تعقل گرایی </a:t>
            </a:r>
            <a:r>
              <a:rPr lang="fa-IR" sz="2600" dirty="0" smtClean="0">
                <a:solidFill>
                  <a:srgbClr val="FF0000"/>
                </a:solidFill>
                <a:cs typeface="B Nazanin" panose="00000400000000000000" pitchFamily="2" charset="-78"/>
              </a:rPr>
              <a:t>یعنی بکارگیری </a:t>
            </a:r>
            <a:r>
              <a:rPr lang="fa-IR" sz="2600" dirty="0" smtClean="0">
                <a:solidFill>
                  <a:srgbClr val="00B0F0"/>
                </a:solidFill>
                <a:cs typeface="B Nazanin" panose="00000400000000000000" pitchFamily="2" charset="-78"/>
              </a:rPr>
              <a:t>عقل وعلم ودانش </a:t>
            </a:r>
            <a:r>
              <a:rPr lang="fa-IR" sz="2600" dirty="0" smtClean="0">
                <a:solidFill>
                  <a:srgbClr val="FF0000"/>
                </a:solidFill>
                <a:cs typeface="B Nazanin" panose="00000400000000000000" pitchFamily="2" charset="-78"/>
              </a:rPr>
              <a:t>راه انها بود درصورتیکه نوعی </a:t>
            </a:r>
            <a:r>
              <a:rPr lang="fa-IR" sz="2600" dirty="0" smtClean="0">
                <a:solidFill>
                  <a:srgbClr val="92D050"/>
                </a:solidFill>
                <a:cs typeface="B Nazanin" panose="00000400000000000000" pitchFamily="2" charset="-78"/>
              </a:rPr>
              <a:t>ژست عالمانه </a:t>
            </a:r>
            <a:r>
              <a:rPr lang="fa-IR" sz="2600" dirty="0" smtClean="0">
                <a:solidFill>
                  <a:srgbClr val="FF0000"/>
                </a:solidFill>
                <a:cs typeface="B Nazanin" panose="00000400000000000000" pitchFamily="2" charset="-78"/>
              </a:rPr>
              <a:t>بی حاصل بود. </a:t>
            </a:r>
            <a:endParaRPr lang="en-US" sz="2600" dirty="0">
              <a:solidFill>
                <a:srgbClr val="FF0000"/>
              </a:solidFill>
              <a:cs typeface="B Nazanin" panose="00000400000000000000" pitchFamily="2" charset="-78"/>
            </a:endParaRPr>
          </a:p>
          <a:p>
            <a:pPr marL="45720" indent="0" algn="just">
              <a:buNone/>
            </a:pPr>
            <a:endParaRPr lang="en-US" sz="2600" dirty="0">
              <a:solidFill>
                <a:schemeClr val="tx1"/>
              </a:solidFill>
              <a:cs typeface="B Nazanin" panose="00000400000000000000" pitchFamily="2" charset="-78"/>
            </a:endParaRPr>
          </a:p>
        </p:txBody>
      </p:sp>
    </p:spTree>
    <p:extLst>
      <p:ext uri="{BB962C8B-B14F-4D97-AF65-F5344CB8AC3E}">
        <p14:creationId xmlns:p14="http://schemas.microsoft.com/office/powerpoint/2010/main" val="109588168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xmlns="" name="Basis" id="{5665723A-49BA-4B57-8411-A56F8F207965}" vid="{90E45F77-AEFC-46EF-A7C1-5B338C297B02}"/>
    </a:ext>
  </a:extLst>
</a:theme>
</file>

<file path=docProps/app.xml><?xml version="1.0" encoding="utf-8"?>
<Properties xmlns="http://schemas.openxmlformats.org/officeDocument/2006/extended-properties" xmlns:vt="http://schemas.openxmlformats.org/officeDocument/2006/docPropsVTypes">
  <Template>Basis</Template>
  <TotalTime>1270</TotalTime>
  <Words>4166</Words>
  <Application>Microsoft Office PowerPoint</Application>
  <PresentationFormat>Custom</PresentationFormat>
  <Paragraphs>82</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Basis</vt:lpstr>
      <vt:lpstr> بررسی  کتاب ما چگونه ما شدیم؟</vt:lpstr>
      <vt:lpstr>PowerPoint Presentation</vt:lpstr>
      <vt:lpstr>PowerPoint Presentation</vt:lpstr>
      <vt:lpstr>PowerPoint Presentation</vt:lpstr>
      <vt:lpstr>PowerPoint Presentation</vt:lpstr>
      <vt:lpstr>PowerPoint Presentation</vt:lpstr>
      <vt:lpstr>پیشگفتار</vt:lpstr>
      <vt:lpstr>آیا ایران کشوری عقب مانده است؟</vt:lpstr>
      <vt:lpstr>PowerPoint Presentation</vt:lpstr>
      <vt:lpstr>فصل اول : از کجا شروع کنیم؟</vt:lpstr>
      <vt:lpstr> </vt:lpstr>
      <vt:lpstr>ایران در زمان ساسانیان</vt:lpstr>
      <vt:lpstr>PowerPoint Presentation</vt:lpstr>
      <vt:lpstr>نقشه اقلیمی ایران</vt:lpstr>
      <vt:lpstr>فصل سوم : از صعود تا نزول (۱۰۰۰ تا ۱۸۰۰ میلادی) (400-1200 هجری) </vt:lpstr>
      <vt:lpstr>PowerPoint Presentation</vt:lpstr>
      <vt:lpstr>ایلخانان</vt:lpstr>
      <vt:lpstr>فصل چهارم : تاثیر هجوم قبایل بر ساختار نهادهای اجتماعی ایران</vt:lpstr>
      <vt:lpstr>فصل پنجم : خاموش شدن چراغ علم</vt:lpstr>
      <vt:lpstr>PowerPoint Presentation</vt:lpstr>
      <vt:lpstr>جهان اسلام در اوایل قرن 13 میلادی</vt:lpstr>
      <vt:lpstr>فصل ششم : شرق و غرب: تماس یا تقابل</vt:lpstr>
      <vt:lpstr>PowerPoint Presentation</vt:lpstr>
      <vt:lpstr>جنگهای صلیبی</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خلاصه  کتاب ما چگونه ما شدیم؟</dc:title>
  <dc:creator>hamed</dc:creator>
  <cp:lastModifiedBy>MRT Pack 20 DVDs</cp:lastModifiedBy>
  <cp:revision>101</cp:revision>
  <dcterms:created xsi:type="dcterms:W3CDTF">2019-10-27T18:28:16Z</dcterms:created>
  <dcterms:modified xsi:type="dcterms:W3CDTF">2019-11-19T11:46:30Z</dcterms:modified>
</cp:coreProperties>
</file>